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sldIdLst>
    <p:sldId id="370" r:id="rId2"/>
    <p:sldId id="415" r:id="rId3"/>
    <p:sldId id="429" r:id="rId4"/>
    <p:sldId id="453" r:id="rId5"/>
    <p:sldId id="365" r:id="rId6"/>
    <p:sldId id="447" r:id="rId7"/>
    <p:sldId id="388" r:id="rId8"/>
    <p:sldId id="462" r:id="rId9"/>
    <p:sldId id="460" r:id="rId10"/>
    <p:sldId id="374" r:id="rId11"/>
    <p:sldId id="391" r:id="rId12"/>
    <p:sldId id="381" r:id="rId13"/>
    <p:sldId id="465" r:id="rId14"/>
    <p:sldId id="458" r:id="rId15"/>
    <p:sldId id="452" r:id="rId16"/>
    <p:sldId id="463" r:id="rId17"/>
    <p:sldId id="426" r:id="rId18"/>
    <p:sldId id="339" r:id="rId19"/>
    <p:sldId id="383" r:id="rId20"/>
    <p:sldId id="384" r:id="rId21"/>
    <p:sldId id="385" r:id="rId22"/>
    <p:sldId id="386" r:id="rId23"/>
    <p:sldId id="389" r:id="rId24"/>
    <p:sldId id="317" r:id="rId25"/>
    <p:sldId id="450" r:id="rId26"/>
    <p:sldId id="417" r:id="rId27"/>
    <p:sldId id="418" r:id="rId28"/>
    <p:sldId id="402" r:id="rId29"/>
    <p:sldId id="434" r:id="rId30"/>
    <p:sldId id="438" r:id="rId31"/>
    <p:sldId id="466" r:id="rId32"/>
    <p:sldId id="416" r:id="rId33"/>
    <p:sldId id="40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p:cViewPr varScale="1">
        <p:scale>
          <a:sx n="60" d="100"/>
          <a:sy n="60" d="100"/>
        </p:scale>
        <p:origin x="72" y="1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19741-4B92-432F-9A7A-C014A4773361}"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354D0-0545-464C-A852-7BABF017F085}" type="slidenum">
              <a:rPr lang="en-US" smtClean="0"/>
              <a:t>‹#›</a:t>
            </a:fld>
            <a:endParaRPr lang="en-US"/>
          </a:p>
        </p:txBody>
      </p:sp>
    </p:spTree>
    <p:extLst>
      <p:ext uri="{BB962C8B-B14F-4D97-AF65-F5344CB8AC3E}">
        <p14:creationId xmlns:p14="http://schemas.microsoft.com/office/powerpoint/2010/main" val="390557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354D0-0545-464C-A852-7BABF017F085}" type="slidenum">
              <a:rPr lang="en-US" smtClean="0"/>
              <a:t>2</a:t>
            </a:fld>
            <a:endParaRPr lang="en-US"/>
          </a:p>
        </p:txBody>
      </p:sp>
    </p:spTree>
    <p:extLst>
      <p:ext uri="{BB962C8B-B14F-4D97-AF65-F5344CB8AC3E}">
        <p14:creationId xmlns:p14="http://schemas.microsoft.com/office/powerpoint/2010/main" val="424237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785DC-2AF7-4979-864A-88E31B93FD12}"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191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D8105-77AE-4762-9BB6-D39FED3D0AFE}"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08194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9BC2F3-76A2-4E7A-94FC-EF30B29486DB}"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714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347B5-49DC-4CE8-A4B9-C794F5787FA9}"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21510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3492F2-3384-4D62-BE26-C07E715A4831}"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507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F84E8-8889-43A4-B69B-E0D0E4C6EA48}"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3424109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7430E-E17A-46C2-9494-4EA66AA3B442}"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89353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11891-46B4-4323-A60A-9227C96DDAFC}"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94176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7A885-4D50-49FC-915F-73F073750EF6}"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47113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ED5FD-EB81-40A9-98D5-F63F858BD27D}"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53610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0A6C6E-6748-4377-81B4-7DFB85ADDD63}"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25926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996FC-EFB8-43A0-8CC0-74D8A2812220}" type="datetime1">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06639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924D98-1B6E-4AFE-A8B4-59E90F52D8A0}" type="datetime1">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16310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41E14-F49C-4564-AC25-7DCF1C3E16CB}" type="datetime1">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421783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08C02-004D-4028-A2A9-2D9A85407E63}"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82575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3BCD0F-CEB0-46A1-9C17-CC61E8E82333}"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0782-9CA0-45CD-86E7-A893C8F4C53E}" type="slidenum">
              <a:rPr lang="en-US" smtClean="0"/>
              <a:t>‹#›</a:t>
            </a:fld>
            <a:endParaRPr lang="en-US"/>
          </a:p>
        </p:txBody>
      </p:sp>
    </p:spTree>
    <p:extLst>
      <p:ext uri="{BB962C8B-B14F-4D97-AF65-F5344CB8AC3E}">
        <p14:creationId xmlns:p14="http://schemas.microsoft.com/office/powerpoint/2010/main" val="217008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F6A23F-8023-45D5-8D5F-5A0C31406258}" type="datetime1">
              <a:rPr lang="en-US" smtClean="0"/>
              <a:t>9/11/2023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8F0782-9CA0-45CD-86E7-A893C8F4C53E}" type="slidenum">
              <a:rPr lang="en-US" smtClean="0"/>
              <a:t>‹#›</a:t>
            </a:fld>
            <a:endParaRPr lang="en-US"/>
          </a:p>
        </p:txBody>
      </p:sp>
    </p:spTree>
    <p:extLst>
      <p:ext uri="{BB962C8B-B14F-4D97-AF65-F5344CB8AC3E}">
        <p14:creationId xmlns:p14="http://schemas.microsoft.com/office/powerpoint/2010/main" val="22721966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chattahoocheetech.edu/wp-content/uploads/2022/04/CTC-Career-Guide-2022-Digital.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phstranscripts@pickenscountyschools.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danielbell@pickenscountyschools.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csg.edu/wp-content/uploads/2022/03/Option-B-courses-8_9_22-MASTER.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5AFE46-89C7-4B60-92C4-554301241CFD}"/>
              </a:ext>
            </a:extLst>
          </p:cNvPr>
          <p:cNvSpPr/>
          <p:nvPr/>
        </p:nvSpPr>
        <p:spPr>
          <a:xfrm>
            <a:off x="1"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E05548-8EAB-4842-94A6-CBFA80158D09}"/>
              </a:ext>
            </a:extLst>
          </p:cNvPr>
          <p:cNvSpPr txBox="1"/>
          <p:nvPr/>
        </p:nvSpPr>
        <p:spPr>
          <a:xfrm>
            <a:off x="1274392" y="204998"/>
            <a:ext cx="8254619" cy="954107"/>
          </a:xfrm>
          <a:prstGeom prst="rect">
            <a:avLst/>
          </a:prstGeom>
          <a:noFill/>
          <a:ln>
            <a:noFill/>
          </a:ln>
        </p:spPr>
        <p:txBody>
          <a:bodyPr wrap="square" rtlCol="0">
            <a:spAutoFit/>
          </a:bodyPr>
          <a:lstStyle/>
          <a:p>
            <a:pPr algn="ctr"/>
            <a:r>
              <a:rPr lang="en-US" sz="2800" b="1" dirty="0"/>
              <a:t>Pickens High School </a:t>
            </a:r>
            <a:r>
              <a:rPr lang="en-US" sz="2800" b="1" dirty="0">
                <a:solidFill>
                  <a:srgbClr val="FF0000"/>
                </a:solidFill>
              </a:rPr>
              <a:t>Dual Enrollment “Accelerated Career Diploma” 2023/2024</a:t>
            </a:r>
            <a:endParaRPr lang="en-US" sz="2800" dirty="0">
              <a:solidFill>
                <a:srgbClr val="FF0000"/>
              </a:solidFill>
            </a:endParaRPr>
          </a:p>
        </p:txBody>
      </p:sp>
      <p:pic>
        <p:nvPicPr>
          <p:cNvPr id="6" name="Picture 5" descr="Image result for pickens dragons">
            <a:extLst>
              <a:ext uri="{FF2B5EF4-FFF2-40B4-BE49-F238E27FC236}">
                <a16:creationId xmlns:a16="http://schemas.microsoft.com/office/drawing/2014/main" id="{9DF070E8-B7F7-4ED3-9B04-6A7623D8CB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44537" y="1395910"/>
            <a:ext cx="4672668" cy="4271179"/>
          </a:xfrm>
          <a:prstGeom prst="rect">
            <a:avLst/>
          </a:prstGeom>
          <a:noFill/>
          <a:ln>
            <a:noFill/>
          </a:ln>
        </p:spPr>
      </p:pic>
      <p:sp>
        <p:nvSpPr>
          <p:cNvPr id="2" name="Rectangle 1">
            <a:extLst>
              <a:ext uri="{FF2B5EF4-FFF2-40B4-BE49-F238E27FC236}">
                <a16:creationId xmlns:a16="http://schemas.microsoft.com/office/drawing/2014/main" id="{39BB7BAE-C2B3-437F-AA95-781E75D6B240}"/>
              </a:ext>
            </a:extLst>
          </p:cNvPr>
          <p:cNvSpPr/>
          <p:nvPr/>
        </p:nvSpPr>
        <p:spPr>
          <a:xfrm>
            <a:off x="450726" y="5769003"/>
            <a:ext cx="10269175" cy="1004186"/>
          </a:xfrm>
          <a:prstGeom prst="rect">
            <a:avLst/>
          </a:prstGeom>
          <a:noFill/>
        </p:spPr>
        <p:txBody>
          <a:bodyPr wrap="square">
            <a:spAutoFit/>
          </a:bodyPr>
          <a:lstStyle/>
          <a:p>
            <a:pPr>
              <a:lnSpc>
                <a:spcPct val="107000"/>
              </a:lnSpc>
              <a:spcAft>
                <a:spcPts val="800"/>
              </a:spcAft>
            </a:pPr>
            <a:r>
              <a:rPr lang="en-US" sz="1400" b="1" i="1" dirty="0">
                <a:latin typeface="Calibri" panose="020F0502020204030204" pitchFamily="34" charset="0"/>
                <a:ea typeface="Calibri" panose="020F0502020204030204" pitchFamily="34" charset="0"/>
                <a:cs typeface="Calibri" panose="020F0502020204030204" pitchFamily="34" charset="0"/>
              </a:rPr>
              <a:t>This guide is intended to only give an overview of the opportunities within the Dual Enrollment “Accelerated Career Diploma” program. Pickens High School follows the guidelines and regulations set forth by the Georgia State Legislature, the Georgia Department of Education, the Georgia Student Finance Commission, and participating post-secondary institutions, all of which are subject to change without notice to Pickens High School. </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E301BFC-762B-4028-8AFE-C84D978ECA45}"/>
              </a:ext>
            </a:extLst>
          </p:cNvPr>
          <p:cNvSpPr>
            <a:spLocks noGrp="1"/>
          </p:cNvSpPr>
          <p:nvPr>
            <p:ph type="sldNum" sz="quarter" idx="12"/>
          </p:nvPr>
        </p:nvSpPr>
        <p:spPr>
          <a:xfrm>
            <a:off x="109057" y="6492875"/>
            <a:ext cx="683339" cy="365125"/>
          </a:xfrm>
        </p:spPr>
        <p:txBody>
          <a:bodyPr/>
          <a:lstStyle/>
          <a:p>
            <a:pPr algn="l"/>
            <a:fld id="{ED8F0782-9CA0-45CD-86E7-A893C8F4C53E}" type="slidenum">
              <a:rPr lang="en-US" sz="1400" b="1" smtClean="0">
                <a:solidFill>
                  <a:schemeClr val="tx1"/>
                </a:solidFill>
                <a:latin typeface="Calibri" panose="020F0502020204030204" pitchFamily="34" charset="0"/>
                <a:cs typeface="Calibri" panose="020F0502020204030204" pitchFamily="34" charset="0"/>
              </a:rPr>
              <a:pPr algn="l"/>
              <a:t>1</a:t>
            </a:fld>
            <a:endParaRPr lang="en-US" sz="1400" b="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4B9DE37-33A2-4C00-AE49-7DC7C06BF1CF}"/>
              </a:ext>
            </a:extLst>
          </p:cNvPr>
          <p:cNvSpPr txBox="1"/>
          <p:nvPr/>
        </p:nvSpPr>
        <p:spPr>
          <a:xfrm>
            <a:off x="7722717" y="2008005"/>
            <a:ext cx="4363770" cy="3046988"/>
          </a:xfrm>
          <a:prstGeom prst="rect">
            <a:avLst/>
          </a:prstGeom>
          <a:solidFill>
            <a:schemeClr val="bg1"/>
          </a:solidFill>
          <a:ln>
            <a:solidFill>
              <a:srgbClr val="FF0000"/>
            </a:solidFill>
          </a:ln>
        </p:spPr>
        <p:txBody>
          <a:bodyPr wrap="square" rtlCol="0">
            <a:spAutoFit/>
          </a:bodyPr>
          <a:lstStyle/>
          <a:p>
            <a:pPr lvl="0"/>
            <a:r>
              <a:rPr lang="en-US" sz="1200" dirty="0">
                <a:solidFill>
                  <a:srgbClr val="FF0000"/>
                </a:solidFill>
                <a:latin typeface="Calibri" panose="020F0502020204030204" pitchFamily="34" charset="0"/>
                <a:cs typeface="Calibri" panose="020F0502020204030204" pitchFamily="34" charset="0"/>
              </a:rPr>
              <a:t>If the following apply to you:</a:t>
            </a:r>
          </a:p>
          <a:p>
            <a:pPr marL="628650" lvl="1" indent="-171450">
              <a:buFont typeface="Arial" panose="020B0604020202020204" pitchFamily="34" charset="0"/>
              <a:buChar char="•"/>
            </a:pPr>
            <a:r>
              <a:rPr lang="en-US" sz="1200" dirty="0">
                <a:solidFill>
                  <a:srgbClr val="FF0000"/>
                </a:solidFill>
                <a:latin typeface="Calibri" panose="020F0502020204030204" pitchFamily="34" charset="0"/>
                <a:cs typeface="Calibri" panose="020F0502020204030204" pitchFamily="34" charset="0"/>
              </a:rPr>
              <a:t>You wish to reduce the number of academic classes taken at PHS </a:t>
            </a:r>
          </a:p>
          <a:p>
            <a:pPr marL="628650" lvl="1" indent="-171450">
              <a:buFont typeface="Arial" panose="020B0604020202020204" pitchFamily="34" charset="0"/>
              <a:buChar char="•"/>
            </a:pPr>
            <a:r>
              <a:rPr lang="en-US" sz="1200" dirty="0">
                <a:solidFill>
                  <a:srgbClr val="FF0000"/>
                </a:solidFill>
                <a:latin typeface="Calibri" panose="020F0502020204030204" pitchFamily="34" charset="0"/>
                <a:cs typeface="Calibri" panose="020F0502020204030204" pitchFamily="34" charset="0"/>
              </a:rPr>
              <a:t>You wish to gain Technical College credit in GADOE approved technical skills trades such as Welding, Automotive Technology, Auto Collision Repair, etc. while obtaining postsecondary certificates or a technical college diploma in the approved programs of study </a:t>
            </a:r>
          </a:p>
          <a:p>
            <a:pPr marL="628650" lvl="1" indent="-171450">
              <a:buFont typeface="Arial" panose="020B0604020202020204" pitchFamily="34" charset="0"/>
              <a:buChar char="•"/>
            </a:pPr>
            <a:r>
              <a:rPr lang="en-US" sz="1200" dirty="0">
                <a:solidFill>
                  <a:srgbClr val="FF0000"/>
                </a:solidFill>
                <a:latin typeface="Calibri" panose="020F0502020204030204" pitchFamily="34" charset="0"/>
                <a:cs typeface="Calibri" panose="020F0502020204030204" pitchFamily="34" charset="0"/>
              </a:rPr>
              <a:t>You wish to complete your high school graduation requirements while full time at Chattahoochee Technical College  </a:t>
            </a:r>
          </a:p>
          <a:p>
            <a:pPr marL="628650" lvl="1" indent="-171450">
              <a:buFont typeface="Arial" panose="020B0604020202020204" pitchFamily="34" charset="0"/>
              <a:buChar char="•"/>
            </a:pPr>
            <a:r>
              <a:rPr lang="en-US" sz="1200" dirty="0">
                <a:solidFill>
                  <a:srgbClr val="FF0000"/>
                </a:solidFill>
                <a:latin typeface="Calibri" panose="020F0502020204030204" pitchFamily="34" charset="0"/>
                <a:cs typeface="Calibri" panose="020F0502020204030204" pitchFamily="34" charset="0"/>
              </a:rPr>
              <a:t>You </a:t>
            </a:r>
            <a:r>
              <a:rPr lang="en-US" sz="1200" b="1" dirty="0">
                <a:solidFill>
                  <a:srgbClr val="FF0000"/>
                </a:solidFill>
                <a:latin typeface="Calibri" panose="020F0502020204030204" pitchFamily="34" charset="0"/>
                <a:cs typeface="Calibri" panose="020F0502020204030204" pitchFamily="34" charset="0"/>
              </a:rPr>
              <a:t>do not</a:t>
            </a:r>
            <a:r>
              <a:rPr lang="en-US" sz="1200" dirty="0">
                <a:solidFill>
                  <a:srgbClr val="FF0000"/>
                </a:solidFill>
                <a:latin typeface="Calibri" panose="020F0502020204030204" pitchFamily="34" charset="0"/>
                <a:cs typeface="Calibri" panose="020F0502020204030204" pitchFamily="34" charset="0"/>
              </a:rPr>
              <a:t> wish to attend a 4-year college directly after high school.</a:t>
            </a:r>
          </a:p>
          <a:p>
            <a:pPr algn="ctr"/>
            <a:endParaRPr lang="en-US" sz="1200" dirty="0">
              <a:solidFill>
                <a:srgbClr val="FF0000"/>
              </a:solidFill>
              <a:latin typeface="Calibri" panose="020F0502020204030204" pitchFamily="34" charset="0"/>
              <a:cs typeface="Calibri" panose="020F0502020204030204" pitchFamily="34" charset="0"/>
            </a:endParaRPr>
          </a:p>
          <a:p>
            <a:r>
              <a:rPr lang="en-US" sz="1200" dirty="0">
                <a:solidFill>
                  <a:srgbClr val="FF0000"/>
                </a:solidFill>
                <a:latin typeface="Calibri" panose="020F0502020204030204" pitchFamily="34" charset="0"/>
                <a:cs typeface="Calibri" panose="020F0502020204030204" pitchFamily="34" charset="0"/>
              </a:rPr>
              <a:t>You will use the information provided in this PowerPoint as your Dual Enrollment guide.</a:t>
            </a:r>
          </a:p>
        </p:txBody>
      </p:sp>
      <p:sp>
        <p:nvSpPr>
          <p:cNvPr id="8" name="Rectangle: Rounded Corners 7">
            <a:extLst>
              <a:ext uri="{FF2B5EF4-FFF2-40B4-BE49-F238E27FC236}">
                <a16:creationId xmlns:a16="http://schemas.microsoft.com/office/drawing/2014/main" id="{1DD65A85-6107-43A5-8139-DB9862A81446}"/>
              </a:ext>
            </a:extLst>
          </p:cNvPr>
          <p:cNvSpPr/>
          <p:nvPr/>
        </p:nvSpPr>
        <p:spPr>
          <a:xfrm>
            <a:off x="792396" y="1159105"/>
            <a:ext cx="1116626" cy="5945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Previously Option B</a:t>
            </a:r>
          </a:p>
        </p:txBody>
      </p:sp>
    </p:spTree>
    <p:extLst>
      <p:ext uri="{BB962C8B-B14F-4D97-AF65-F5344CB8AC3E}">
        <p14:creationId xmlns:p14="http://schemas.microsoft.com/office/powerpoint/2010/main" val="2062341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480131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Who is </a:t>
            </a:r>
            <a:r>
              <a:rPr lang="en-US" b="1" i="1" dirty="0">
                <a:solidFill>
                  <a:srgbClr val="FF0000"/>
                </a:solidFill>
                <a:latin typeface="Calibri" panose="020F0502020204030204" pitchFamily="34" charset="0"/>
                <a:cs typeface="Calibri" panose="020F0502020204030204" pitchFamily="34" charset="0"/>
              </a:rPr>
              <a:t>eligible</a:t>
            </a:r>
            <a:r>
              <a:rPr lang="en-US" b="1" i="1" dirty="0">
                <a:latin typeface="Calibri" panose="020F0502020204030204" pitchFamily="34" charset="0"/>
                <a:cs typeface="Calibri" panose="020F0502020204030204" pitchFamily="34" charset="0"/>
              </a:rPr>
              <a:t> to participate in the “</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b="1" i="1" dirty="0">
                <a:latin typeface="Calibri" panose="020F0502020204030204" pitchFamily="34" charset="0"/>
                <a:cs typeface="Calibri" panose="020F0502020204030204" pitchFamily="34" charset="0"/>
              </a:rPr>
              <a:t>Program?</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9th Graders: are </a:t>
            </a:r>
            <a:r>
              <a:rPr lang="en-US" b="1" i="1" u="sng" dirty="0">
                <a:solidFill>
                  <a:srgbClr val="FF0000"/>
                </a:solidFill>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eligible to participate in Dual Enrollment; however, students can begin requesting their PHS schedule be altered to prepare for Dual Enrollment.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10th Graders: May begin part time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dirty="0">
                <a:latin typeface="Calibri" panose="020F0502020204030204" pitchFamily="34" charset="0"/>
                <a:cs typeface="Calibri" panose="020F0502020204030204" pitchFamily="34" charset="0"/>
              </a:rPr>
              <a:t>while requesting their PHS schedule be altered to prepare for Dual Enrollment options in the 11</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11th Graders: May begin part time Dual Enrollment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dirty="0">
                <a:latin typeface="Calibri" panose="020F0502020204030204" pitchFamily="34" charset="0"/>
                <a:cs typeface="Calibri" panose="020F0502020204030204" pitchFamily="34" charset="0"/>
              </a:rPr>
              <a:t>while requesting their PHS schedule be altered to prepare for Dual Enrollment options in the 12</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a:t>
            </a:r>
          </a:p>
          <a:p>
            <a:r>
              <a:rPr lang="en-US"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12th Graders: May begin part time Traditional Dual Enrollment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a:t>
            </a:r>
            <a:r>
              <a:rPr lang="en-US" dirty="0">
                <a:latin typeface="Calibri" panose="020F0502020204030204" pitchFamily="34" charset="0"/>
                <a:cs typeface="Calibri" panose="020F0502020204030204" pitchFamily="34" charset="0"/>
              </a:rPr>
              <a:t>. Beginning senior Accelerated Career options are very limited. </a:t>
            </a:r>
          </a:p>
          <a:p>
            <a:endParaRPr lang="en-US" dirty="0">
              <a:latin typeface="Calibri" panose="020F0502020204030204" pitchFamily="34" charset="0"/>
              <a:cs typeface="Calibri" panose="020F0502020204030204" pitchFamily="34" charset="0"/>
            </a:endParaRPr>
          </a:p>
          <a:p>
            <a:r>
              <a:rPr lang="en-US" b="1" dirty="0">
                <a:solidFill>
                  <a:srgbClr val="FF0000"/>
                </a:solidFill>
                <a:latin typeface="Calibri" panose="020F0502020204030204" pitchFamily="34" charset="0"/>
                <a:cs typeface="Calibri" panose="020F0502020204030204" pitchFamily="34" charset="0"/>
              </a:rPr>
              <a:t>Eligible</a:t>
            </a:r>
            <a:r>
              <a:rPr lang="en-US" dirty="0">
                <a:latin typeface="Calibri" panose="020F0502020204030204" pitchFamily="34" charset="0"/>
                <a:cs typeface="Calibri" panose="020F0502020204030204" pitchFamily="34" charset="0"/>
              </a:rPr>
              <a:t> = Meets college entrance requirements, on track to graduate, and meeting all requirements as established by all involved state entities.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10</a:t>
            </a:fld>
            <a:endParaRPr lang="en-US" sz="1400" b="1" dirty="0">
              <a:solidFill>
                <a:schemeClr val="tx1"/>
              </a:solidFill>
            </a:endParaRPr>
          </a:p>
        </p:txBody>
      </p:sp>
      <p:sp>
        <p:nvSpPr>
          <p:cNvPr id="8" name="TextBox 7">
            <a:extLst>
              <a:ext uri="{FF2B5EF4-FFF2-40B4-BE49-F238E27FC236}">
                <a16:creationId xmlns:a16="http://schemas.microsoft.com/office/drawing/2014/main" id="{41439CC3-D6C5-4072-8858-62868E5B43CA}"/>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194590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4524315"/>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Is Dual Enrollment “Free”?</a:t>
            </a:r>
          </a:p>
          <a:p>
            <a:pPr algn="ct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Eligible students </a:t>
            </a:r>
            <a:r>
              <a:rPr lang="en-US" b="1" i="1" dirty="0">
                <a:solidFill>
                  <a:srgbClr val="FF0000"/>
                </a:solidFill>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complete a dual enrollment funding application each year through </a:t>
            </a:r>
            <a:r>
              <a:rPr lang="en-US" dirty="0">
                <a:latin typeface="Calibri" panose="020F0502020204030204" pitchFamily="34" charset="0"/>
                <a:cs typeface="Calibri" panose="020F0502020204030204" pitchFamily="34" charset="0"/>
                <a:hlinkClick r:id="rId3"/>
              </a:rPr>
              <a:t>www.GAFutures.org</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See Mr. Bell for directions for this step.</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Under the Dual Enrollment Program, the college provides the textbooks, however students may be </a:t>
            </a:r>
            <a:r>
              <a:rPr lang="en-US" b="1" i="1" dirty="0">
                <a:latin typeface="Calibri" panose="020F0502020204030204" pitchFamily="34" charset="0"/>
                <a:cs typeface="Calibri" panose="020F0502020204030204" pitchFamily="34" charset="0"/>
              </a:rPr>
              <a:t>required</a:t>
            </a:r>
            <a:r>
              <a:rPr lang="en-US" dirty="0">
                <a:latin typeface="Calibri" panose="020F0502020204030204" pitchFamily="34" charset="0"/>
                <a:cs typeface="Calibri" panose="020F0502020204030204" pitchFamily="34" charset="0"/>
              </a:rPr>
              <a:t> to pay for course related supplies or fees. (Example: Welding helmet, gloves, respiratory protection.)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State Dual Enrollment funding regulations cap funding hours at </a:t>
            </a:r>
            <a:r>
              <a:rPr lang="en-US" b="1" dirty="0">
                <a:solidFill>
                  <a:srgbClr val="FF0000"/>
                </a:solidFill>
                <a:latin typeface="Calibri" panose="020F0502020204030204" pitchFamily="34" charset="0"/>
                <a:cs typeface="Calibri" panose="020F0502020204030204" pitchFamily="34" charset="0"/>
              </a:rPr>
              <a:t>30 semester hours</a:t>
            </a:r>
            <a:r>
              <a:rPr lang="en-US" dirty="0">
                <a:latin typeface="Calibri" panose="020F0502020204030204" pitchFamily="34" charset="0"/>
                <a:cs typeface="Calibri" panose="020F0502020204030204" pitchFamily="34" charset="0"/>
              </a:rPr>
              <a:t> of attempted college credit.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Dual Enrollment student cannot take more that 15 credit hours each semester.</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11</a:t>
            </a:fld>
            <a:endParaRPr lang="en-US" sz="1400" b="1" dirty="0">
              <a:solidFill>
                <a:schemeClr val="tx1"/>
              </a:solidFill>
            </a:endParaRPr>
          </a:p>
        </p:txBody>
      </p:sp>
      <p:sp>
        <p:nvSpPr>
          <p:cNvPr id="8" name="Text Placeholder 9">
            <a:extLst>
              <a:ext uri="{FF2B5EF4-FFF2-40B4-BE49-F238E27FC236}">
                <a16:creationId xmlns:a16="http://schemas.microsoft.com/office/drawing/2014/main" id="{51C2D503-76EF-4920-8287-07BEB92F89CC}"/>
              </a:ext>
            </a:extLst>
          </p:cNvPr>
          <p:cNvSpPr txBox="1">
            <a:spLocks/>
          </p:cNvSpPr>
          <p:nvPr/>
        </p:nvSpPr>
        <p:spPr>
          <a:xfrm>
            <a:off x="500553" y="5825754"/>
            <a:ext cx="8898074" cy="1032246"/>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900" b="1" dirty="0">
                <a:solidFill>
                  <a:schemeClr val="tx2">
                    <a:lumMod val="90000"/>
                    <a:lumOff val="10000"/>
                  </a:schemeClr>
                </a:solidFill>
                <a:latin typeface="Arial" panose="020B0604020202020204" pitchFamily="34" charset="0"/>
                <a:cs typeface="Arial" panose="020B0604020202020204" pitchFamily="34" charset="0"/>
              </a:rPr>
              <a:t>There are limitations of Dual Enrollment funding for </a:t>
            </a:r>
            <a:r>
              <a:rPr lang="en-US" sz="1900" b="1" i="1" dirty="0">
                <a:latin typeface="Arial" panose="020B0604020202020204" pitchFamily="34" charset="0"/>
                <a:cs typeface="Arial" panose="020B0604020202020204" pitchFamily="34" charset="0"/>
              </a:rPr>
              <a:t>“</a:t>
            </a:r>
            <a:r>
              <a:rPr lang="en-US" sz="1900" b="1" i="1" dirty="0">
                <a:latin typeface="Arial" panose="020B0604020202020204" pitchFamily="34" charset="0"/>
                <a:ea typeface="Calibri" panose="020F0502020204030204" pitchFamily="34" charset="0"/>
                <a:cs typeface="Arial" panose="020B0604020202020204" pitchFamily="34" charset="0"/>
              </a:rPr>
              <a:t>Accelerated Career Diploma”</a:t>
            </a:r>
            <a:r>
              <a:rPr lang="en-US" sz="1900" b="1" dirty="0">
                <a:solidFill>
                  <a:schemeClr val="tx2">
                    <a:lumMod val="90000"/>
                    <a:lumOff val="10000"/>
                  </a:schemeClr>
                </a:solidFill>
                <a:latin typeface="Arial" panose="020B0604020202020204" pitchFamily="34" charset="0"/>
                <a:cs typeface="Arial" panose="020B0604020202020204" pitchFamily="34" charset="0"/>
              </a:rPr>
              <a:t>. It is very likely that </a:t>
            </a:r>
            <a:r>
              <a:rPr lang="en-US" sz="1900" b="1" i="1" dirty="0">
                <a:latin typeface="Arial" panose="020B0604020202020204" pitchFamily="34" charset="0"/>
                <a:cs typeface="Arial" panose="020B0604020202020204" pitchFamily="34" charset="0"/>
              </a:rPr>
              <a:t>“</a:t>
            </a:r>
            <a:r>
              <a:rPr lang="en-US" sz="1900" b="1" i="1" dirty="0">
                <a:latin typeface="Arial" panose="020B0604020202020204" pitchFamily="34" charset="0"/>
                <a:ea typeface="Calibri" panose="020F0502020204030204" pitchFamily="34" charset="0"/>
                <a:cs typeface="Arial" panose="020B0604020202020204" pitchFamily="34" charset="0"/>
              </a:rPr>
              <a:t>Accelerated Career Diploma” </a:t>
            </a:r>
            <a:r>
              <a:rPr lang="en-US" sz="1900" b="1" dirty="0">
                <a:solidFill>
                  <a:schemeClr val="tx2">
                    <a:lumMod val="90000"/>
                    <a:lumOff val="10000"/>
                  </a:schemeClr>
                </a:solidFill>
                <a:latin typeface="Arial" panose="020B0604020202020204" pitchFamily="34" charset="0"/>
                <a:cs typeface="Arial" panose="020B0604020202020204" pitchFamily="34" charset="0"/>
              </a:rPr>
              <a:t>students will need to access HOPE Grant/Career Grant funding or Self-Pay to complete their </a:t>
            </a:r>
            <a:r>
              <a:rPr lang="en-US" sz="1900" b="1" i="1" dirty="0">
                <a:latin typeface="Arial" panose="020B0604020202020204" pitchFamily="34" charset="0"/>
                <a:cs typeface="Arial" panose="020B0604020202020204" pitchFamily="34" charset="0"/>
              </a:rPr>
              <a:t>“</a:t>
            </a:r>
            <a:r>
              <a:rPr lang="en-US" sz="1900" b="1" i="1" dirty="0">
                <a:latin typeface="Arial" panose="020B0604020202020204" pitchFamily="34" charset="0"/>
                <a:ea typeface="Calibri" panose="020F0502020204030204" pitchFamily="34" charset="0"/>
                <a:cs typeface="Arial" panose="020B0604020202020204" pitchFamily="34" charset="0"/>
              </a:rPr>
              <a:t>Accelerated Career Diploma” </a:t>
            </a:r>
            <a:r>
              <a:rPr lang="en-US" sz="1900" b="1" dirty="0">
                <a:solidFill>
                  <a:schemeClr val="tx2">
                    <a:lumMod val="90000"/>
                    <a:lumOff val="10000"/>
                  </a:schemeClr>
                </a:solidFill>
                <a:latin typeface="Arial" panose="020B0604020202020204" pitchFamily="34" charset="0"/>
                <a:cs typeface="Arial" panose="020B0604020202020204" pitchFamily="34" charset="0"/>
              </a:rPr>
              <a:t>Program of Study to graduate. </a:t>
            </a:r>
          </a:p>
          <a:p>
            <a:endParaRPr lang="en-US" dirty="0"/>
          </a:p>
          <a:p>
            <a:endParaRPr lang="en-US" dirty="0"/>
          </a:p>
          <a:p>
            <a:endParaRPr lang="en-US" dirty="0"/>
          </a:p>
        </p:txBody>
      </p:sp>
      <p:sp>
        <p:nvSpPr>
          <p:cNvPr id="9" name="TextBox 8">
            <a:extLst>
              <a:ext uri="{FF2B5EF4-FFF2-40B4-BE49-F238E27FC236}">
                <a16:creationId xmlns:a16="http://schemas.microsoft.com/office/drawing/2014/main" id="{4E85A239-42EB-4B5B-B2C5-0B742381DFBE}"/>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46107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What options are available after a student reaches the Dual Enrollment 30 Credit Hour Funding Cap?</a:t>
            </a:r>
          </a:p>
          <a:p>
            <a:r>
              <a:rPr lang="en-US"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may choose to self-pay for additional credit hours/courses.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who have reached the Dual Enrollment Funding Cap </a:t>
            </a:r>
            <a:r>
              <a:rPr lang="en-US" b="1" i="1" u="sng" dirty="0">
                <a:solidFill>
                  <a:srgbClr val="FF0000"/>
                </a:solidFill>
                <a:latin typeface="Calibri" panose="020F0502020204030204" pitchFamily="34" charset="0"/>
                <a:cs typeface="Calibri" panose="020F0502020204030204" pitchFamily="34" charset="0"/>
              </a:rPr>
              <a:t>may</a:t>
            </a:r>
            <a:r>
              <a:rPr lang="en-US" dirty="0">
                <a:latin typeface="Calibri" panose="020F0502020204030204" pitchFamily="34" charset="0"/>
                <a:cs typeface="Calibri" panose="020F0502020204030204" pitchFamily="34" charset="0"/>
              </a:rPr>
              <a:t> be eligible for HOPE or Zell Miller Grant Program as a “bridge” to additional funding.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pursuing a technical Diploma or a Technical Certificate of Credit in one of the HOPE Career Grant approved high-demand industry areas may qualify for the HOPE Grant and HOPE Career Grant as part of the HOPE Grant Bridge funding.</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Public high school students pursuing a high school diploma through Dual Enrollment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a:t>
            </a:r>
            <a:r>
              <a:rPr lang="en-US" dirty="0">
                <a:latin typeface="Calibri" panose="020F0502020204030204" pitchFamily="34" charset="0"/>
                <a:cs typeface="Calibri" panose="020F0502020204030204" pitchFamily="34" charset="0"/>
              </a:rPr>
              <a:t>, may qualify for the HOPE Grant and HOPE Career Grant based on the two certificates or diploma program they are pursuing as their High School Graduation Option B requirements.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may be responsible for any charges not covered by the HOPE funding.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12</a:t>
            </a:fld>
            <a:endParaRPr lang="en-US" sz="1400" b="1" dirty="0">
              <a:solidFill>
                <a:schemeClr val="tx1"/>
              </a:solidFill>
            </a:endParaRPr>
          </a:p>
        </p:txBody>
      </p:sp>
      <p:sp>
        <p:nvSpPr>
          <p:cNvPr id="8" name="TextBox 7">
            <a:extLst>
              <a:ext uri="{FF2B5EF4-FFF2-40B4-BE49-F238E27FC236}">
                <a16:creationId xmlns:a16="http://schemas.microsoft.com/office/drawing/2014/main" id="{9372BBE2-A9C4-4542-8ED2-2F4C6158ADB4}"/>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146563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F93EFE-37A1-4FB1-8CCA-A8D2B4E4BF5A}"/>
              </a:ext>
            </a:extLst>
          </p:cNvPr>
          <p:cNvSpPr>
            <a:spLocks noGrp="1"/>
          </p:cNvSpPr>
          <p:nvPr>
            <p:ph type="sldNum" sz="quarter" idx="12"/>
          </p:nvPr>
        </p:nvSpPr>
        <p:spPr/>
        <p:txBody>
          <a:bodyPr/>
          <a:lstStyle/>
          <a:p>
            <a:fld id="{ED8F0782-9CA0-45CD-86E7-A893C8F4C53E}" type="slidenum">
              <a:rPr lang="en-US" smtClean="0"/>
              <a:t>13</a:t>
            </a:fld>
            <a:endParaRPr lang="en-US"/>
          </a:p>
        </p:txBody>
      </p:sp>
      <p:pic>
        <p:nvPicPr>
          <p:cNvPr id="7" name="Picture 6">
            <a:extLst>
              <a:ext uri="{FF2B5EF4-FFF2-40B4-BE49-F238E27FC236}">
                <a16:creationId xmlns:a16="http://schemas.microsoft.com/office/drawing/2014/main" id="{3C29848F-35DA-43A9-843B-F28959B9A4C0}"/>
              </a:ext>
            </a:extLst>
          </p:cNvPr>
          <p:cNvPicPr/>
          <p:nvPr/>
        </p:nvPicPr>
        <p:blipFill rotWithShape="1">
          <a:blip r:embed="rId2"/>
          <a:srcRect l="1225" t="22147" r="68032" b="12293"/>
          <a:stretch/>
        </p:blipFill>
        <p:spPr bwMode="auto">
          <a:xfrm>
            <a:off x="371113" y="451513"/>
            <a:ext cx="9290050" cy="5572125"/>
          </a:xfrm>
          <a:prstGeom prst="rect">
            <a:avLst/>
          </a:prstGeom>
          <a:ln>
            <a:noFill/>
          </a:ln>
          <a:extLst>
            <a:ext uri="{53640926-AAD7-44D8-BBD7-CCE9431645EC}">
              <a14:shadowObscured xmlns:a14="http://schemas.microsoft.com/office/drawing/2010/main"/>
            </a:ext>
          </a:extLst>
        </p:spPr>
      </p:pic>
      <p:sp>
        <p:nvSpPr>
          <p:cNvPr id="5" name="Rectangle: Rounded Corners 4">
            <a:extLst>
              <a:ext uri="{FF2B5EF4-FFF2-40B4-BE49-F238E27FC236}">
                <a16:creationId xmlns:a16="http://schemas.microsoft.com/office/drawing/2014/main" id="{00166CA9-8B5F-4C86-9FB6-8D8DD24EA233}"/>
              </a:ext>
            </a:extLst>
          </p:cNvPr>
          <p:cNvSpPr/>
          <p:nvPr/>
        </p:nvSpPr>
        <p:spPr>
          <a:xfrm>
            <a:off x="9753348" y="451513"/>
            <a:ext cx="1116626" cy="5945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Previously Option B</a:t>
            </a:r>
          </a:p>
        </p:txBody>
      </p:sp>
      <p:pic>
        <p:nvPicPr>
          <p:cNvPr id="2" name="Picture 1">
            <a:extLst>
              <a:ext uri="{FF2B5EF4-FFF2-40B4-BE49-F238E27FC236}">
                <a16:creationId xmlns:a16="http://schemas.microsoft.com/office/drawing/2014/main" id="{7CAD5DA2-8754-4BA6-B83C-C8A557763F12}"/>
              </a:ext>
            </a:extLst>
          </p:cNvPr>
          <p:cNvPicPr>
            <a:picLocks noChangeAspect="1"/>
          </p:cNvPicPr>
          <p:nvPr/>
        </p:nvPicPr>
        <p:blipFill rotWithShape="1">
          <a:blip r:embed="rId3"/>
          <a:srcRect l="58214" t="22127" r="10844" b="11587"/>
          <a:stretch/>
        </p:blipFill>
        <p:spPr>
          <a:xfrm>
            <a:off x="371112" y="451513"/>
            <a:ext cx="9248287" cy="5572125"/>
          </a:xfrm>
          <a:prstGeom prst="rect">
            <a:avLst/>
          </a:prstGeom>
        </p:spPr>
      </p:pic>
      <p:sp>
        <p:nvSpPr>
          <p:cNvPr id="3" name="TextBox 2">
            <a:extLst>
              <a:ext uri="{FF2B5EF4-FFF2-40B4-BE49-F238E27FC236}">
                <a16:creationId xmlns:a16="http://schemas.microsoft.com/office/drawing/2014/main" id="{82A87A55-29C6-44E7-85C7-FA8DA0F7BC79}"/>
              </a:ext>
            </a:extLst>
          </p:cNvPr>
          <p:cNvSpPr txBox="1"/>
          <p:nvPr/>
        </p:nvSpPr>
        <p:spPr>
          <a:xfrm>
            <a:off x="371112" y="6083321"/>
            <a:ext cx="8931422" cy="646331"/>
          </a:xfrm>
          <a:prstGeom prst="rect">
            <a:avLst/>
          </a:prstGeom>
          <a:noFill/>
          <a:ln w="19050">
            <a:solidFill>
              <a:schemeClr val="tx1"/>
            </a:solidFill>
          </a:ln>
        </p:spPr>
        <p:txBody>
          <a:bodyPr wrap="square" rtlCol="0">
            <a:spAutoFit/>
          </a:bodyPr>
          <a:lstStyle/>
          <a:p>
            <a:r>
              <a:rPr lang="en-US" i="1" u="sng" dirty="0">
                <a:solidFill>
                  <a:srgbClr val="FF0000"/>
                </a:solidFill>
              </a:rPr>
              <a:t>Students and parents will have to meet with Mr. Bell to discuss requirements and costs if interested in Cosmetology. </a:t>
            </a:r>
          </a:p>
        </p:txBody>
      </p:sp>
    </p:spTree>
    <p:extLst>
      <p:ext uri="{BB962C8B-B14F-4D97-AF65-F5344CB8AC3E}">
        <p14:creationId xmlns:p14="http://schemas.microsoft.com/office/powerpoint/2010/main" val="228116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2670237" y="1051532"/>
            <a:ext cx="5287749" cy="92333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Accelerated Career Diploma Cost </a:t>
            </a:r>
            <a:r>
              <a:rPr lang="en-US" b="1" dirty="0">
                <a:highlight>
                  <a:srgbClr val="FFFF00"/>
                </a:highlight>
                <a:latin typeface="Calibri" panose="020F0502020204030204" pitchFamily="34" charset="0"/>
                <a:cs typeface="Calibri" panose="020F0502020204030204" pitchFamily="34" charset="0"/>
              </a:rPr>
              <a:t>Example </a:t>
            </a:r>
            <a:r>
              <a:rPr lang="en-US" b="1" dirty="0">
                <a:latin typeface="Calibri" panose="020F0502020204030204" pitchFamily="34" charset="0"/>
                <a:cs typeface="Calibri" panose="020F0502020204030204" pitchFamily="34" charset="0"/>
              </a:rPr>
              <a:t>based on HOPE Grant and HOPE Career Grant Approved (Welding)</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14</a:t>
            </a:fld>
            <a:endParaRPr lang="en-US" sz="1400" b="1" dirty="0">
              <a:solidFill>
                <a:schemeClr val="tx1"/>
              </a:solidFill>
            </a:endParaRPr>
          </a:p>
        </p:txBody>
      </p:sp>
      <p:sp>
        <p:nvSpPr>
          <p:cNvPr id="8" name="TextBox 7">
            <a:extLst>
              <a:ext uri="{FF2B5EF4-FFF2-40B4-BE49-F238E27FC236}">
                <a16:creationId xmlns:a16="http://schemas.microsoft.com/office/drawing/2014/main" id="{A0163B37-50A2-4B76-96F4-042440EDF1F0}"/>
              </a:ext>
            </a:extLst>
          </p:cNvPr>
          <p:cNvSpPr txBox="1"/>
          <p:nvPr/>
        </p:nvSpPr>
        <p:spPr>
          <a:xfrm>
            <a:off x="5638800" y="3496491"/>
            <a:ext cx="914400" cy="914400"/>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1F91309F-233D-4BBE-A31B-0959043B1C4A}"/>
              </a:ext>
            </a:extLst>
          </p:cNvPr>
          <p:cNvSpPr/>
          <p:nvPr/>
        </p:nvSpPr>
        <p:spPr>
          <a:xfrm>
            <a:off x="1143437" y="923060"/>
            <a:ext cx="1430233" cy="76429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30 DE Funded Credit Hours</a:t>
            </a:r>
          </a:p>
        </p:txBody>
      </p:sp>
      <p:sp>
        <p:nvSpPr>
          <p:cNvPr id="9" name="TextBox 8"/>
          <p:cNvSpPr txBox="1"/>
          <p:nvPr/>
        </p:nvSpPr>
        <p:spPr>
          <a:xfrm>
            <a:off x="341668" y="5439652"/>
            <a:ext cx="9275050" cy="1200329"/>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Pickens County Schools has been able to secure funds to cover the additional costs all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b="1" dirty="0">
                <a:latin typeface="Calibri" panose="020F0502020204030204" pitchFamily="34" charset="0"/>
                <a:cs typeface="Calibri" panose="020F0502020204030204" pitchFamily="34" charset="0"/>
              </a:rPr>
              <a:t>students who choose programs that qualify for Hope Grant and Hope Career Grant, but these funds may not always be available. See Mr. Bell for an estimate of costs. </a:t>
            </a:r>
          </a:p>
        </p:txBody>
      </p:sp>
      <p:pic>
        <p:nvPicPr>
          <p:cNvPr id="3" name="Picture 2">
            <a:extLst>
              <a:ext uri="{FF2B5EF4-FFF2-40B4-BE49-F238E27FC236}">
                <a16:creationId xmlns:a16="http://schemas.microsoft.com/office/drawing/2014/main" id="{841E5414-7DEC-4B3D-B4D8-60BEDDED2046}"/>
              </a:ext>
            </a:extLst>
          </p:cNvPr>
          <p:cNvPicPr>
            <a:picLocks noChangeAspect="1"/>
          </p:cNvPicPr>
          <p:nvPr/>
        </p:nvPicPr>
        <p:blipFill rotWithShape="1">
          <a:blip r:embed="rId3"/>
          <a:srcRect l="6917" t="35209" r="38833" b="25354"/>
          <a:stretch/>
        </p:blipFill>
        <p:spPr>
          <a:xfrm>
            <a:off x="1533238" y="2076703"/>
            <a:ext cx="6614160" cy="2704593"/>
          </a:xfrm>
          <a:prstGeom prst="rect">
            <a:avLst/>
          </a:prstGeom>
        </p:spPr>
      </p:pic>
      <p:sp>
        <p:nvSpPr>
          <p:cNvPr id="13" name="TextBox 12">
            <a:extLst>
              <a:ext uri="{FF2B5EF4-FFF2-40B4-BE49-F238E27FC236}">
                <a16:creationId xmlns:a16="http://schemas.microsoft.com/office/drawing/2014/main" id="{6F57324A-D4CE-4B12-89C4-A8E9818B2B75}"/>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
        <p:nvSpPr>
          <p:cNvPr id="14" name="Rectangle: Rounded Corners 13">
            <a:extLst>
              <a:ext uri="{FF2B5EF4-FFF2-40B4-BE49-F238E27FC236}">
                <a16:creationId xmlns:a16="http://schemas.microsoft.com/office/drawing/2014/main" id="{30872971-30B5-4CBB-A564-DDC28A14C46B}"/>
              </a:ext>
            </a:extLst>
          </p:cNvPr>
          <p:cNvSpPr/>
          <p:nvPr/>
        </p:nvSpPr>
        <p:spPr>
          <a:xfrm>
            <a:off x="8621234" y="926657"/>
            <a:ext cx="1116626" cy="5945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Previously Option B</a:t>
            </a:r>
          </a:p>
        </p:txBody>
      </p:sp>
      <p:pic>
        <p:nvPicPr>
          <p:cNvPr id="4" name="Picture 3">
            <a:extLst>
              <a:ext uri="{FF2B5EF4-FFF2-40B4-BE49-F238E27FC236}">
                <a16:creationId xmlns:a16="http://schemas.microsoft.com/office/drawing/2014/main" id="{960BF649-6B4D-4031-B508-1FBF3166A1E5}"/>
              </a:ext>
            </a:extLst>
          </p:cNvPr>
          <p:cNvPicPr>
            <a:picLocks noChangeAspect="1"/>
          </p:cNvPicPr>
          <p:nvPr/>
        </p:nvPicPr>
        <p:blipFill rotWithShape="1">
          <a:blip r:embed="rId4"/>
          <a:srcRect l="81000" t="42191" r="524" b="30889"/>
          <a:stretch/>
        </p:blipFill>
        <p:spPr>
          <a:xfrm>
            <a:off x="1533237" y="2066420"/>
            <a:ext cx="6624812" cy="2714876"/>
          </a:xfrm>
          <a:prstGeom prst="rect">
            <a:avLst/>
          </a:prstGeom>
        </p:spPr>
      </p:pic>
      <p:sp>
        <p:nvSpPr>
          <p:cNvPr id="11" name="Flowchart: Connector 10">
            <a:extLst>
              <a:ext uri="{FF2B5EF4-FFF2-40B4-BE49-F238E27FC236}">
                <a16:creationId xmlns:a16="http://schemas.microsoft.com/office/drawing/2014/main" id="{69932C8C-50A0-46D8-B0A5-3C80D92A851E}"/>
              </a:ext>
            </a:extLst>
          </p:cNvPr>
          <p:cNvSpPr/>
          <p:nvPr/>
        </p:nvSpPr>
        <p:spPr>
          <a:xfrm>
            <a:off x="3857899" y="3202096"/>
            <a:ext cx="304800" cy="72281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2D8271E-76D0-4567-8CCB-750882A289D2}"/>
              </a:ext>
            </a:extLst>
          </p:cNvPr>
          <p:cNvCxnSpPr>
            <a:cxnSpLocks/>
            <a:endCxn id="11" idx="1"/>
          </p:cNvCxnSpPr>
          <p:nvPr/>
        </p:nvCxnSpPr>
        <p:spPr>
          <a:xfrm>
            <a:off x="2573670" y="1711686"/>
            <a:ext cx="1328866" cy="1596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9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4085-5717-42DF-B3A3-4F4FF043AD59}"/>
              </a:ext>
            </a:extLst>
          </p:cNvPr>
          <p:cNvSpPr>
            <a:spLocks noGrp="1"/>
          </p:cNvSpPr>
          <p:nvPr>
            <p:ph type="title"/>
          </p:nvPr>
        </p:nvSpPr>
        <p:spPr>
          <a:xfrm>
            <a:off x="1125239" y="215951"/>
            <a:ext cx="7807922" cy="687355"/>
          </a:xfrm>
        </p:spPr>
        <p:txBody>
          <a:bodyPr>
            <a:noAutofit/>
          </a:bodyPr>
          <a:lstStyle/>
          <a:p>
            <a:r>
              <a:rPr lang="en-US" sz="2400" b="1" i="1" u="sng" dirty="0">
                <a:solidFill>
                  <a:schemeClr val="tx1"/>
                </a:solidFill>
              </a:rPr>
              <a:t>Sample:</a:t>
            </a:r>
            <a:r>
              <a:rPr lang="en-US" sz="2400" dirty="0"/>
              <a:t> </a:t>
            </a:r>
            <a:r>
              <a:rPr lang="en-US" sz="2400" b="1" i="1" dirty="0">
                <a:latin typeface="Calibri" panose="020F0502020204030204" pitchFamily="34" charset="0"/>
                <a:cs typeface="Calibri" panose="020F0502020204030204" pitchFamily="34" charset="0"/>
              </a:rPr>
              <a:t>“</a:t>
            </a:r>
            <a:r>
              <a:rPr lang="en-US" sz="2400"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sz="2400" dirty="0"/>
              <a:t>Welding Schedule</a:t>
            </a:r>
          </a:p>
        </p:txBody>
      </p:sp>
      <p:sp>
        <p:nvSpPr>
          <p:cNvPr id="4" name="Slide Number Placeholder 3">
            <a:extLst>
              <a:ext uri="{FF2B5EF4-FFF2-40B4-BE49-F238E27FC236}">
                <a16:creationId xmlns:a16="http://schemas.microsoft.com/office/drawing/2014/main" id="{FB923786-688B-4FB7-B816-B735E8DCA3C7}"/>
              </a:ext>
            </a:extLst>
          </p:cNvPr>
          <p:cNvSpPr>
            <a:spLocks noGrp="1"/>
          </p:cNvSpPr>
          <p:nvPr>
            <p:ph type="sldNum" sz="quarter" idx="12"/>
          </p:nvPr>
        </p:nvSpPr>
        <p:spPr/>
        <p:txBody>
          <a:bodyPr/>
          <a:lstStyle/>
          <a:p>
            <a:fld id="{ED8F0782-9CA0-45CD-86E7-A893C8F4C53E}" type="slidenum">
              <a:rPr lang="en-US" smtClean="0"/>
              <a:t>15</a:t>
            </a:fld>
            <a:endParaRPr lang="en-US"/>
          </a:p>
        </p:txBody>
      </p:sp>
      <p:pic>
        <p:nvPicPr>
          <p:cNvPr id="6" name="Picture 5">
            <a:extLst>
              <a:ext uri="{FF2B5EF4-FFF2-40B4-BE49-F238E27FC236}">
                <a16:creationId xmlns:a16="http://schemas.microsoft.com/office/drawing/2014/main" id="{31054B29-849C-401F-893E-D6D9A67B139F}"/>
              </a:ext>
            </a:extLst>
          </p:cNvPr>
          <p:cNvPicPr>
            <a:picLocks noChangeAspect="1"/>
          </p:cNvPicPr>
          <p:nvPr/>
        </p:nvPicPr>
        <p:blipFill rotWithShape="1">
          <a:blip r:embed="rId2"/>
          <a:srcRect l="1225" t="23129" r="59898" b="8435"/>
          <a:stretch/>
        </p:blipFill>
        <p:spPr>
          <a:xfrm>
            <a:off x="1963304" y="780642"/>
            <a:ext cx="6131792" cy="6071439"/>
          </a:xfrm>
          <a:prstGeom prst="rect">
            <a:avLst/>
          </a:prstGeom>
        </p:spPr>
      </p:pic>
      <p:sp>
        <p:nvSpPr>
          <p:cNvPr id="3" name="TextBox 2"/>
          <p:cNvSpPr txBox="1"/>
          <p:nvPr/>
        </p:nvSpPr>
        <p:spPr>
          <a:xfrm flipH="1">
            <a:off x="9189717" y="796830"/>
            <a:ext cx="2711769" cy="1938992"/>
          </a:xfrm>
          <a:prstGeom prst="rect">
            <a:avLst/>
          </a:prstGeom>
          <a:solidFill>
            <a:schemeClr val="bg1"/>
          </a:solidFill>
          <a:ln>
            <a:solidFill>
              <a:schemeClr val="tx2"/>
            </a:solidFill>
          </a:ln>
        </p:spPr>
        <p:txBody>
          <a:bodyPr wrap="square" rtlCol="0">
            <a:spAutoFit/>
          </a:bodyPr>
          <a:lstStyle/>
          <a:p>
            <a:r>
              <a:rPr lang="en-US" sz="2000" b="1" dirty="0"/>
              <a:t>        Represents courses taken during that semester. Must have 4 courses on schedule each semester.</a:t>
            </a:r>
          </a:p>
        </p:txBody>
      </p:sp>
      <p:sp>
        <p:nvSpPr>
          <p:cNvPr id="7" name="Oval 6"/>
          <p:cNvSpPr/>
          <p:nvPr/>
        </p:nvSpPr>
        <p:spPr>
          <a:xfrm>
            <a:off x="9274002" y="903306"/>
            <a:ext cx="528637" cy="30003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89716" y="2921168"/>
            <a:ext cx="2711769" cy="1015663"/>
          </a:xfrm>
          <a:prstGeom prst="rect">
            <a:avLst/>
          </a:prstGeom>
          <a:solidFill>
            <a:schemeClr val="bg1"/>
          </a:solidFill>
          <a:ln>
            <a:solidFill>
              <a:schemeClr val="tx1"/>
            </a:solidFill>
          </a:ln>
        </p:spPr>
        <p:txBody>
          <a:bodyPr wrap="square" rtlCol="0">
            <a:spAutoFit/>
          </a:bodyPr>
          <a:lstStyle/>
          <a:p>
            <a:r>
              <a:rPr lang="en-US" sz="2000" dirty="0"/>
              <a:t>Other programs will have similar schedules.</a:t>
            </a:r>
          </a:p>
        </p:txBody>
      </p:sp>
      <p:sp>
        <p:nvSpPr>
          <p:cNvPr id="9" name="TextBox 8">
            <a:extLst>
              <a:ext uri="{FF2B5EF4-FFF2-40B4-BE49-F238E27FC236}">
                <a16:creationId xmlns:a16="http://schemas.microsoft.com/office/drawing/2014/main" id="{6353AE04-D163-445C-ADA8-16946872371E}"/>
              </a:ext>
            </a:extLst>
          </p:cNvPr>
          <p:cNvSpPr txBox="1"/>
          <p:nvPr/>
        </p:nvSpPr>
        <p:spPr>
          <a:xfrm>
            <a:off x="9189716" y="4122177"/>
            <a:ext cx="2711769" cy="1938992"/>
          </a:xfrm>
          <a:prstGeom prst="rect">
            <a:avLst/>
          </a:prstGeom>
          <a:solidFill>
            <a:schemeClr val="bg1"/>
          </a:solidFill>
          <a:ln>
            <a:solidFill>
              <a:schemeClr val="tx1"/>
            </a:solidFill>
          </a:ln>
        </p:spPr>
        <p:txBody>
          <a:bodyPr wrap="square" rtlCol="0">
            <a:spAutoFit/>
          </a:bodyPr>
          <a:lstStyle/>
          <a:p>
            <a:r>
              <a:rPr lang="en-US" sz="2000" b="1" dirty="0">
                <a:solidFill>
                  <a:srgbClr val="FF0000"/>
                </a:solidFill>
              </a:rPr>
              <a:t>If only approved TCCs are used to meet graduation requirements, no academic courses are needed.</a:t>
            </a:r>
          </a:p>
        </p:txBody>
      </p:sp>
    </p:spTree>
    <p:extLst>
      <p:ext uri="{BB962C8B-B14F-4D97-AF65-F5344CB8AC3E}">
        <p14:creationId xmlns:p14="http://schemas.microsoft.com/office/powerpoint/2010/main" val="25805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1"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258532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are </a:t>
            </a:r>
            <a:r>
              <a:rPr lang="en-US" b="1" i="1" dirty="0">
                <a:solidFill>
                  <a:srgbClr val="FF0000"/>
                </a:solidFill>
                <a:latin typeface="Calibri" panose="020F0502020204030204" pitchFamily="34" charset="0"/>
                <a:cs typeface="Calibri" panose="020F0502020204030204" pitchFamily="34" charset="0"/>
              </a:rPr>
              <a:t>approved</a:t>
            </a:r>
            <a:r>
              <a:rPr lang="en-US" b="1" i="1" dirty="0">
                <a:latin typeface="Calibri" panose="020F0502020204030204" pitchFamily="34" charset="0"/>
                <a:cs typeface="Calibri" panose="020F0502020204030204" pitchFamily="34" charset="0"/>
              </a:rPr>
              <a:t> courses?</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Career, Technical and Agricultural Education (CTAE) courses at eligible participating postsecondary institutions.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will only be able to register for Dual Enrollment classes that have been </a:t>
            </a:r>
            <a:r>
              <a:rPr lang="en-US" b="1" i="1" dirty="0">
                <a:solidFill>
                  <a:srgbClr val="FF0000"/>
                </a:solidFill>
                <a:latin typeface="Calibri" panose="020F0502020204030204" pitchFamily="34" charset="0"/>
                <a:cs typeface="Calibri" panose="020F0502020204030204" pitchFamily="34" charset="0"/>
              </a:rPr>
              <a:t>approved</a:t>
            </a:r>
            <a:r>
              <a:rPr lang="en-US" dirty="0">
                <a:latin typeface="Calibri" panose="020F0502020204030204" pitchFamily="34" charset="0"/>
                <a:cs typeface="Calibri" panose="020F0502020204030204" pitchFamily="34" charset="0"/>
              </a:rPr>
              <a:t> by a PHS counselor, Mr. Bell, or a Chattahoochee Tech Advisor, based on student’s Individual Graduation Plan (IGP).</a:t>
            </a:r>
            <a:endParaRPr lang="en-US" b="1" i="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16</a:t>
            </a:fld>
            <a:endParaRPr lang="en-US" sz="1400" b="1" dirty="0">
              <a:solidFill>
                <a:schemeClr val="tx1"/>
              </a:solidFill>
            </a:endParaRPr>
          </a:p>
        </p:txBody>
      </p:sp>
      <p:sp>
        <p:nvSpPr>
          <p:cNvPr id="8" name="TextBox 7">
            <a:extLst>
              <a:ext uri="{FF2B5EF4-FFF2-40B4-BE49-F238E27FC236}">
                <a16:creationId xmlns:a16="http://schemas.microsoft.com/office/drawing/2014/main" id="{C3FF8187-F302-4B30-846E-82587BDC9887}"/>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29173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96459" y="1334974"/>
            <a:ext cx="8791300" cy="2308324"/>
          </a:xfrm>
          <a:prstGeom prst="rect">
            <a:avLst/>
          </a:prstGeom>
          <a:noFill/>
        </p:spPr>
        <p:txBody>
          <a:bodyPr wrap="square" rtlCol="0">
            <a:spAutoFit/>
          </a:bodyPr>
          <a:lstStyle/>
          <a:p>
            <a:pPr algn="ctr"/>
            <a:r>
              <a:rPr lang="en-US" b="1" i="1" u="sng" dirty="0">
                <a:solidFill>
                  <a:srgbClr val="FF0000"/>
                </a:solidFill>
                <a:latin typeface="Calibri" panose="020F0502020204030204" pitchFamily="34" charset="0"/>
                <a:cs typeface="Calibri" panose="020F0502020204030204" pitchFamily="34" charset="0"/>
              </a:rPr>
              <a:t>Warnings:</a:t>
            </a:r>
          </a:p>
          <a:p>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The unsuccessful completion of a Dual Enrollment college core course can jeopardize the fulfilment of graduation requirements, as well as future financial aid.  </a:t>
            </a:r>
          </a:p>
          <a:p>
            <a:pPr marL="457200"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Dual Enrollment courses are the beginning of your college transcript. Unsuccessful DE courses </a:t>
            </a:r>
            <a:r>
              <a:rPr lang="en-US" b="1" i="1" u="sng" dirty="0">
                <a:solidFill>
                  <a:srgbClr val="FF0000"/>
                </a:solidFill>
                <a:latin typeface="Calibri" panose="020F0502020204030204" pitchFamily="34" charset="0"/>
                <a:cs typeface="Calibri" panose="020F0502020204030204" pitchFamily="34" charset="0"/>
              </a:rPr>
              <a:t>do not </a:t>
            </a:r>
            <a:r>
              <a:rPr lang="en-US" dirty="0">
                <a:latin typeface="Calibri" panose="020F0502020204030204" pitchFamily="34" charset="0"/>
                <a:cs typeface="Calibri" panose="020F0502020204030204" pitchFamily="34" charset="0"/>
              </a:rPr>
              <a:t>disappear from your transcript.</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17</a:t>
            </a:fld>
            <a:endParaRPr lang="en-US" sz="1400" b="1" dirty="0">
              <a:solidFill>
                <a:schemeClr val="tx1"/>
              </a:solidFill>
            </a:endParaRPr>
          </a:p>
        </p:txBody>
      </p:sp>
      <p:sp>
        <p:nvSpPr>
          <p:cNvPr id="8" name="TextBox 7">
            <a:extLst>
              <a:ext uri="{FF2B5EF4-FFF2-40B4-BE49-F238E27FC236}">
                <a16:creationId xmlns:a16="http://schemas.microsoft.com/office/drawing/2014/main" id="{309A0725-38A9-446C-8572-74C0B1B52152}"/>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426140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Satisfactory Academic Progress</a:t>
            </a:r>
          </a:p>
          <a:p>
            <a:pPr algn="ctr"/>
            <a:r>
              <a:rPr lang="en-US" b="1" i="1" u="sng" dirty="0">
                <a:solidFill>
                  <a:srgbClr val="FF0000"/>
                </a:solidFill>
                <a:latin typeface="Calibri" panose="020F0502020204030204" pitchFamily="34" charset="0"/>
                <a:cs typeface="Calibri" panose="020F0502020204030204" pitchFamily="34" charset="0"/>
              </a:rPr>
              <a:t>VERY IMPORTANT!!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a:t>
            </a:r>
            <a:r>
              <a:rPr lang="en-US" dirty="0">
                <a:highlight>
                  <a:srgbClr val="FFFF00"/>
                </a:highlight>
                <a:latin typeface="Calibri" panose="020F0502020204030204" pitchFamily="34" charset="0"/>
                <a:cs typeface="Calibri" panose="020F0502020204030204" pitchFamily="34" charset="0"/>
              </a:rPr>
              <a:t>must</a:t>
            </a:r>
            <a:r>
              <a:rPr lang="en-US" dirty="0">
                <a:latin typeface="Calibri" panose="020F0502020204030204" pitchFamily="34" charset="0"/>
                <a:cs typeface="Calibri" panose="020F0502020204030204" pitchFamily="34" charset="0"/>
              </a:rPr>
              <a:t> maintain Satisfactory Academic Progress (SAP), as defined and certified by his or her Eligible Postsecondary Institution.</a:t>
            </a:r>
          </a:p>
          <a:p>
            <a:pPr marL="742950" lvl="1" indent="-285750">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Students must maintain a minimum </a:t>
            </a:r>
            <a:r>
              <a:rPr lang="en-US" dirty="0">
                <a:highlight>
                  <a:srgbClr val="FFFF00"/>
                </a:highlight>
                <a:latin typeface="Calibri" panose="020F0502020204030204" pitchFamily="34" charset="0"/>
                <a:cs typeface="Calibri" panose="020F0502020204030204" pitchFamily="34" charset="0"/>
              </a:rPr>
              <a:t>cumulative GPA of 2.0</a:t>
            </a:r>
            <a:r>
              <a:rPr lang="en-US" dirty="0">
                <a:latin typeface="Calibri" panose="020F0502020204030204" pitchFamily="34" charset="0"/>
                <a:cs typeface="Calibri" panose="020F0502020204030204" pitchFamily="34" charset="0"/>
              </a:rPr>
              <a:t>. The cumulative grade point average will be used to determine academic standing for financial aid. </a:t>
            </a:r>
          </a:p>
          <a:p>
            <a:pPr marL="742950" lvl="1" indent="-285750">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Students must complete and pass (earn) </a:t>
            </a:r>
            <a:r>
              <a:rPr lang="en-US" dirty="0">
                <a:highlight>
                  <a:srgbClr val="FFFF00"/>
                </a:highlight>
                <a:latin typeface="Calibri" panose="020F0502020204030204" pitchFamily="34" charset="0"/>
                <a:cs typeface="Calibri" panose="020F0502020204030204" pitchFamily="34" charset="0"/>
              </a:rPr>
              <a:t>67% </a:t>
            </a:r>
            <a:r>
              <a:rPr lang="en-US" dirty="0">
                <a:latin typeface="Calibri" panose="020F0502020204030204" pitchFamily="34" charset="0"/>
                <a:cs typeface="Calibri" panose="020F0502020204030204" pitchFamily="34" charset="0"/>
              </a:rPr>
              <a:t>of all courses attempted.</a:t>
            </a:r>
          </a:p>
          <a:p>
            <a:pPr lvl="1"/>
            <a:endParaRPr lang="en-US"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US" dirty="0">
                <a:latin typeface="Calibri" panose="020F0502020204030204" pitchFamily="34" charset="0"/>
                <a:cs typeface="Calibri" panose="020F0502020204030204" pitchFamily="34" charset="0"/>
              </a:rPr>
              <a:t>If your program of study requires 30 credit hours to complete, once you have attempted 45 credit hours, you are no longer considered to be making Satisfactory Academic Progress and will not be eligible for a Warning period. Financial aid is automatically suspended.</a:t>
            </a:r>
          </a:p>
          <a:p>
            <a:pPr lvl="1"/>
            <a:r>
              <a:rPr lang="en-US" dirty="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Applies to </a:t>
            </a:r>
            <a:r>
              <a:rPr lang="en-US" b="1" i="1" dirty="0">
                <a:solidFill>
                  <a:srgbClr val="FF0000"/>
                </a:solidFill>
                <a:latin typeface="Calibri" panose="020F0502020204030204" pitchFamily="34" charset="0"/>
                <a:cs typeface="Calibri" panose="020F0502020204030204" pitchFamily="34" charset="0"/>
              </a:rPr>
              <a:t>all</a:t>
            </a:r>
            <a:r>
              <a:rPr lang="en-US" dirty="0">
                <a:latin typeface="Calibri" panose="020F0502020204030204" pitchFamily="34" charset="0"/>
                <a:cs typeface="Calibri" panose="020F0502020204030204" pitchFamily="34" charset="0"/>
              </a:rPr>
              <a:t> Dual Enrolled students!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18</a:t>
            </a:fld>
            <a:endParaRPr lang="en-US" sz="1400" b="1" dirty="0">
              <a:solidFill>
                <a:schemeClr val="tx1"/>
              </a:solidFill>
            </a:endParaRPr>
          </a:p>
        </p:txBody>
      </p:sp>
      <p:sp>
        <p:nvSpPr>
          <p:cNvPr id="8" name="TextBox 7">
            <a:extLst>
              <a:ext uri="{FF2B5EF4-FFF2-40B4-BE49-F238E27FC236}">
                <a16:creationId xmlns:a16="http://schemas.microsoft.com/office/drawing/2014/main" id="{147040E2-998B-47ED-9254-9098C0514A3F}"/>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60329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63231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Satisfactory Academic Progress (SAP)</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(SAP) </a:t>
            </a:r>
            <a:r>
              <a:rPr lang="en-US" b="1" u="sng" dirty="0">
                <a:latin typeface="Calibri" panose="020F0502020204030204" pitchFamily="34" charset="0"/>
                <a:cs typeface="Calibri" panose="020F0502020204030204" pitchFamily="34" charset="0"/>
              </a:rPr>
              <a:t>Warning:</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student’s GPA and/or completion rate is below the minimum requirement. If the student fails to meet the minimum requirement at the end of their next semester of enrollment, then they will not be eligible to participate in DE or receive DE funding for their next enrollment term and will be placed on suspension.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(SAP) </a:t>
            </a:r>
            <a:r>
              <a:rPr lang="en-US" b="1" u="sng" dirty="0">
                <a:latin typeface="Calibri" panose="020F0502020204030204" pitchFamily="34" charset="0"/>
                <a:cs typeface="Calibri" panose="020F0502020204030204" pitchFamily="34" charset="0"/>
              </a:rPr>
              <a:t>Suspension: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student’s GPA and/or completion rate has been below the minimum requirements for two semesters. Their funding is suspended and they are </a:t>
            </a:r>
            <a:r>
              <a:rPr lang="en-US" b="1" i="1" dirty="0">
                <a:solidFill>
                  <a:srgbClr val="FF0000"/>
                </a:solidFill>
                <a:latin typeface="Calibri" panose="020F0502020204030204" pitchFamily="34" charset="0"/>
                <a:cs typeface="Calibri" panose="020F0502020204030204" pitchFamily="34" charset="0"/>
              </a:rPr>
              <a:t>ineligible</a:t>
            </a:r>
            <a:r>
              <a:rPr lang="en-US" dirty="0">
                <a:latin typeface="Calibri" panose="020F0502020204030204" pitchFamily="34" charset="0"/>
                <a:cs typeface="Calibri" panose="020F0502020204030204" pitchFamily="34" charset="0"/>
              </a:rPr>
              <a:t> for the DE program until the required standards are met.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will affect a student’s future Financial Aid at Chattahoochee Technical College. </a:t>
            </a:r>
          </a:p>
          <a:p>
            <a:pPr marL="285750" indent="-285750">
              <a:buFont typeface="Arial" panose="020B0604020202020204" pitchFamily="34" charset="0"/>
              <a:buChar char="•"/>
            </a:pPr>
            <a:endParaRPr lang="en-US"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u="sng" dirty="0">
                <a:solidFill>
                  <a:srgbClr val="FF0000"/>
                </a:solidFill>
                <a:latin typeface="Calibri" panose="020F0502020204030204" pitchFamily="34" charset="0"/>
                <a:cs typeface="Calibri" panose="020F0502020204030204" pitchFamily="34" charset="0"/>
              </a:rPr>
              <a:t>If a student fails to meet the SAP requirements and loses Dual Enrollment funding, the student would have to either pay for the required classes until SAP requirements are met, or return to PHS and take all missed classes needed to graduate conventionally.</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19</a:t>
            </a:fld>
            <a:endParaRPr lang="en-US" sz="1400" b="1" dirty="0">
              <a:solidFill>
                <a:schemeClr val="tx1"/>
              </a:solidFill>
            </a:endParaRPr>
          </a:p>
        </p:txBody>
      </p:sp>
      <p:sp>
        <p:nvSpPr>
          <p:cNvPr id="8" name="TextBox 7">
            <a:extLst>
              <a:ext uri="{FF2B5EF4-FFF2-40B4-BE49-F238E27FC236}">
                <a16:creationId xmlns:a16="http://schemas.microsoft.com/office/drawing/2014/main" id="{63D4F911-F31E-4FAD-8061-A8FFAAEB7B93}"/>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94566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E05548-8EAB-4842-94A6-CBFA80158D09}"/>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5355312"/>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Before moving forward:</a:t>
            </a:r>
          </a:p>
          <a:p>
            <a:pPr marL="285750" indent="-285750">
              <a:buFont typeface="Arial" panose="020B0604020202020204" pitchFamily="34" charset="0"/>
              <a:buChar char="•"/>
            </a:pP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Before you move ahead in this informational PowerPoint, please understand that the Dual Enrollment Program is </a:t>
            </a:r>
            <a:r>
              <a:rPr lang="en-US" b="1" i="1" dirty="0">
                <a:highlight>
                  <a:srgbClr val="FFFF00"/>
                </a:highlight>
                <a:latin typeface="Calibri" panose="020F0502020204030204" pitchFamily="34" charset="0"/>
                <a:cs typeface="Calibri" panose="020F0502020204030204" pitchFamily="34" charset="0"/>
              </a:rPr>
              <a:t>optional</a:t>
            </a:r>
            <a:r>
              <a:rPr lang="en-US" i="1" dirty="0">
                <a:latin typeface="Calibri" panose="020F0502020204030204" pitchFamily="34" charset="0"/>
                <a:cs typeface="Calibri" panose="020F0502020204030204" pitchFamily="34" charset="0"/>
              </a:rPr>
              <a:t> for PHS students. </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This option is in collaboration with numerous college partners. If you proceed with the option, you will be applying for college, very similar to how conventional college students apply. </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As a college student, a large amount of time dedication and self responsibility is required. By moving ahead in the process, you are </a:t>
            </a:r>
            <a:r>
              <a:rPr lang="en-US" b="1" i="1" dirty="0">
                <a:solidFill>
                  <a:srgbClr val="FF0000"/>
                </a:solidFill>
                <a:latin typeface="Calibri" panose="020F0502020204030204" pitchFamily="34" charset="0"/>
                <a:cs typeface="Calibri" panose="020F0502020204030204" pitchFamily="34" charset="0"/>
              </a:rPr>
              <a:t>agreeing to accept </a:t>
            </a:r>
            <a:r>
              <a:rPr lang="en-US" i="1" dirty="0">
                <a:latin typeface="Calibri" panose="020F0502020204030204" pitchFamily="34" charset="0"/>
                <a:cs typeface="Calibri" panose="020F0502020204030204" pitchFamily="34" charset="0"/>
              </a:rPr>
              <a:t>the advanced responsibilities of becoming a college student and willing to follow all policies and procedures set forth by the partnering college..</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Be patient, ask questions, and follow directions.</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Please read the </a:t>
            </a:r>
            <a:r>
              <a:rPr lang="en-US" b="1" i="1" dirty="0">
                <a:latin typeface="Calibri" panose="020F0502020204030204" pitchFamily="34" charset="0"/>
                <a:cs typeface="Calibri" panose="020F0502020204030204" pitchFamily="34" charset="0"/>
              </a:rPr>
              <a:t>“College is Different from High School”</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document located at the (PHS website</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Staff</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College and Career Coach). This document will help prepare you for the expectations of the colleges.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a:t>
            </a:fld>
            <a:endParaRPr lang="en-US" sz="1400" b="1" dirty="0">
              <a:solidFill>
                <a:schemeClr val="tx1"/>
              </a:solidFill>
            </a:endParaRPr>
          </a:p>
        </p:txBody>
      </p:sp>
    </p:spTree>
    <p:extLst>
      <p:ext uri="{BB962C8B-B14F-4D97-AF65-F5344CB8AC3E}">
        <p14:creationId xmlns:p14="http://schemas.microsoft.com/office/powerpoint/2010/main" val="233480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4524315"/>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Drop/Add Period</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During Fall and Spring semesters, courses may be </a:t>
            </a:r>
            <a:r>
              <a:rPr lang="en-US" b="1" dirty="0">
                <a:latin typeface="Calibri" panose="020F0502020204030204" pitchFamily="34" charset="0"/>
                <a:cs typeface="Calibri" panose="020F0502020204030204" pitchFamily="34" charset="0"/>
              </a:rPr>
              <a:t>dropped</a:t>
            </a:r>
            <a:r>
              <a:rPr lang="en-US" dirty="0">
                <a:latin typeface="Calibri" panose="020F0502020204030204" pitchFamily="34" charset="0"/>
                <a:cs typeface="Calibri" panose="020F0502020204030204" pitchFamily="34" charset="0"/>
              </a:rPr>
              <a:t> and added through the college's first week of the semester: Monday – Saturday.</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Drops or adds can </a:t>
            </a:r>
            <a:r>
              <a:rPr lang="en-US" b="1" i="1" dirty="0">
                <a:solidFill>
                  <a:srgbClr val="FF0000"/>
                </a:solidFill>
                <a:latin typeface="Calibri" panose="020F0502020204030204" pitchFamily="34" charset="0"/>
                <a:cs typeface="Calibri" panose="020F0502020204030204" pitchFamily="34" charset="0"/>
              </a:rPr>
              <a:t>only</a:t>
            </a:r>
            <a:r>
              <a:rPr lang="en-US" dirty="0">
                <a:latin typeface="Calibri" panose="020F0502020204030204" pitchFamily="34" charset="0"/>
                <a:cs typeface="Calibri" panose="020F0502020204030204" pitchFamily="34" charset="0"/>
              </a:rPr>
              <a:t> be made with counselor approval. At the conclusion of the drop/add period,</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courses may no longer be added to your schedule.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you drop a course during the drop/add period, the dropped course will not be reported on your college transcript.  See the </a:t>
            </a:r>
            <a:r>
              <a:rPr lang="en-US" u="sng" dirty="0">
                <a:solidFill>
                  <a:srgbClr val="00B0F0"/>
                </a:solidFill>
                <a:latin typeface="Calibri" panose="020F0502020204030204" pitchFamily="34" charset="0"/>
                <a:cs typeface="Calibri" panose="020F0502020204030204" pitchFamily="34" charset="0"/>
              </a:rPr>
              <a:t>CTC Calendar </a:t>
            </a:r>
            <a:r>
              <a:rPr lang="en-US" dirty="0">
                <a:latin typeface="Calibri" panose="020F0502020204030204" pitchFamily="34" charset="0"/>
                <a:cs typeface="Calibri" panose="020F0502020204030204" pitchFamily="34" charset="0"/>
              </a:rPr>
              <a:t>located on the CTC Website for exact dates of Drop/Add each semester.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NOTE: A late fee is incurred by all students creating a new schedule during the drop/add period.</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20</a:t>
            </a:fld>
            <a:endParaRPr lang="en-US" sz="1400" b="1" dirty="0">
              <a:solidFill>
                <a:schemeClr val="tx1"/>
              </a:solidFill>
            </a:endParaRPr>
          </a:p>
        </p:txBody>
      </p:sp>
      <p:sp>
        <p:nvSpPr>
          <p:cNvPr id="8" name="TextBox 7">
            <a:extLst>
              <a:ext uri="{FF2B5EF4-FFF2-40B4-BE49-F238E27FC236}">
                <a16:creationId xmlns:a16="http://schemas.microsoft.com/office/drawing/2014/main" id="{694D59B6-A3C2-48FF-AC92-55397A084C96}"/>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79874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909310"/>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Withdrawal Period</a:t>
            </a:r>
          </a:p>
          <a:p>
            <a:pPr algn="ctr"/>
            <a:r>
              <a:rPr lang="en-US" b="1" i="1" u="sng" dirty="0">
                <a:solidFill>
                  <a:srgbClr val="FF0000"/>
                </a:solidFill>
                <a:latin typeface="Calibri" panose="020F0502020204030204" pitchFamily="34" charset="0"/>
                <a:cs typeface="Calibri" panose="020F0502020204030204" pitchFamily="34" charset="0"/>
              </a:rPr>
              <a:t>VERY IMPORTANT!!</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Through the end of the ninth week of fall and spring semesters and through the fifth week of summer semester, (or as determined by the partner college), a student may </a:t>
            </a:r>
            <a:r>
              <a:rPr lang="en-US" b="1" dirty="0">
                <a:latin typeface="Calibri" panose="020F0502020204030204" pitchFamily="34" charset="0"/>
                <a:cs typeface="Calibri" panose="020F0502020204030204" pitchFamily="34" charset="0"/>
              </a:rPr>
              <a:t>withdraw</a:t>
            </a:r>
            <a:r>
              <a:rPr lang="en-US" dirty="0">
                <a:latin typeface="Calibri" panose="020F0502020204030204" pitchFamily="34" charset="0"/>
                <a:cs typeface="Calibri" panose="020F0502020204030204" pitchFamily="34" charset="0"/>
              </a:rPr>
              <a:t> from any or all courses on his or her schedule.</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If a student wishes to withdraw, the student is responsible for withdrawing themselves from any or all of the classes through Banner Web, after discussing the decision with their counselor.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Written approval must be emailed by your high school counselor to the Dual Enrollment Department before any schedule changes, including withdrawals.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No withdrawals will be processed after the ‘W’ period ends.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who do not withdraw from classes will be assigned grades earned.</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FF0000"/>
                </a:solidFill>
                <a:latin typeface="Calibri" panose="020F0502020204030204" pitchFamily="34" charset="0"/>
                <a:cs typeface="Calibri" panose="020F0502020204030204" pitchFamily="34" charset="0"/>
              </a:rPr>
              <a:t>Withdrawing from classes will negatively impact your Satisfactory Academic Progress (SAP).</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21</a:t>
            </a:fld>
            <a:endParaRPr lang="en-US" sz="1400" b="1" dirty="0">
              <a:solidFill>
                <a:schemeClr val="tx1"/>
              </a:solidFill>
            </a:endParaRPr>
          </a:p>
        </p:txBody>
      </p:sp>
      <p:sp>
        <p:nvSpPr>
          <p:cNvPr id="8" name="TextBox 7">
            <a:extLst>
              <a:ext uri="{FF2B5EF4-FFF2-40B4-BE49-F238E27FC236}">
                <a16:creationId xmlns:a16="http://schemas.microsoft.com/office/drawing/2014/main" id="{F9E8B0C6-4FF4-4C41-B5E6-A817204DC6AA}"/>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59558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480131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Can a student retake or withdraw from a Dual Enrollment course?</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may </a:t>
            </a:r>
            <a:r>
              <a:rPr lang="en-US" b="1" i="1" dirty="0">
                <a:solidFill>
                  <a:srgbClr val="FF0000"/>
                </a:solidFill>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receive funding for the same course twice. Courses cannot be retaken and receive funding.</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1" dirty="0">
                <a:latin typeface="Calibri" panose="020F0502020204030204" pitchFamily="34" charset="0"/>
                <a:cs typeface="Calibri" panose="020F0502020204030204" pitchFamily="34" charset="0"/>
              </a:rPr>
              <a:t>If a student Pursuing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i="1" dirty="0">
                <a:latin typeface="Calibri" panose="020F0502020204030204" pitchFamily="34" charset="0"/>
                <a:cs typeface="Calibri" panose="020F0502020204030204" pitchFamily="34" charset="0"/>
              </a:rPr>
              <a:t>fails a class needed to meet graduation requirements, that student would have to pay to retake the class. Failure to do so would prevent a student from graduating.</a:t>
            </a:r>
          </a:p>
          <a:p>
            <a:pPr marL="285750" indent="-285750">
              <a:buFont typeface="Arial" panose="020B0604020202020204" pitchFamily="34" charset="0"/>
              <a:buChar char="•"/>
            </a:pPr>
            <a:endParaRPr lang="en-US"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becomes ineligible to continue to receive funding from the program after their </a:t>
            </a:r>
            <a:r>
              <a:rPr lang="en-US" b="1" dirty="0">
                <a:solidFill>
                  <a:srgbClr val="FF0000"/>
                </a:solidFill>
                <a:latin typeface="Calibri" panose="020F0502020204030204" pitchFamily="34" charset="0"/>
                <a:cs typeface="Calibri" panose="020F0502020204030204" pitchFamily="34" charset="0"/>
              </a:rPr>
              <a:t>2nd</a:t>
            </a:r>
            <a:r>
              <a:rPr lang="en-US" dirty="0">
                <a:latin typeface="Calibri" panose="020F0502020204030204" pitchFamily="34" charset="0"/>
                <a:cs typeface="Calibri" panose="020F0502020204030204" pitchFamily="34" charset="0"/>
              </a:rPr>
              <a:t> withdrawal.</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Withdrawing from a course or not following program rules and regulations may result in students losing credit, receiving a failing grade and/or being removed from Dual Enrollment; thus, delaying their high school graduation.</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22</a:t>
            </a:fld>
            <a:endParaRPr lang="en-US" sz="1400" b="1" dirty="0">
              <a:solidFill>
                <a:schemeClr val="tx1"/>
              </a:solidFill>
            </a:endParaRPr>
          </a:p>
        </p:txBody>
      </p:sp>
      <p:sp>
        <p:nvSpPr>
          <p:cNvPr id="8" name="TextBox 7">
            <a:extLst>
              <a:ext uri="{FF2B5EF4-FFF2-40B4-BE49-F238E27FC236}">
                <a16:creationId xmlns:a16="http://schemas.microsoft.com/office/drawing/2014/main" id="{F0D9DF4B-1CF0-44D4-A577-BDA33A1570BD}"/>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5815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4247317"/>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Is there consideration for extenuating circumstances with withdrawals or retaking a course?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GSFC will draft standards for the types of extenuating circumstances that will be considered and will present those to the GSFC Board of Commissioners, but it is expected that such circumstances might include circumstances related to a serious illness or injury or death of an immediate family member during the term of the withdrawal or attempt of course to be retaken.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 student may submit an Extenuating Circumstance Appeal Request with supporting documentation and approval from the high school and postsecondary institution.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Appeals do not extend or add additional hours of funding. The 30 semester hour funding cap still applies.</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23</a:t>
            </a:fld>
            <a:endParaRPr lang="en-US" sz="1400" b="1" dirty="0">
              <a:solidFill>
                <a:schemeClr val="tx1"/>
              </a:solidFill>
            </a:endParaRPr>
          </a:p>
        </p:txBody>
      </p:sp>
      <p:sp>
        <p:nvSpPr>
          <p:cNvPr id="8" name="TextBox 7">
            <a:extLst>
              <a:ext uri="{FF2B5EF4-FFF2-40B4-BE49-F238E27FC236}">
                <a16:creationId xmlns:a16="http://schemas.microsoft.com/office/drawing/2014/main" id="{32BF2FDF-221B-4400-9BEA-5DE16CDFDDC3}"/>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36015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258532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Grade</a:t>
            </a:r>
            <a:r>
              <a:rPr lang="en-US" b="1" i="1" dirty="0"/>
              <a:t> </a:t>
            </a:r>
            <a:r>
              <a:rPr lang="en-US" b="1" i="1" dirty="0">
                <a:latin typeface="Calibri" panose="020F0502020204030204" pitchFamily="34" charset="0"/>
                <a:cs typeface="Calibri" panose="020F0502020204030204" pitchFamily="34" charset="0"/>
              </a:rPr>
              <a:t>Reporting</a:t>
            </a:r>
          </a:p>
          <a:p>
            <a:pPr algn="ctr"/>
            <a:endParaRPr lang="en-US" b="1" dirty="0"/>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All grades from colleges and universities will be reported as A, B, C, or F. These letter grades will be entered into our transcript file at Pickens High School as 95, 85, 75 &amp; 65. </a:t>
            </a:r>
          </a:p>
          <a:p>
            <a:endParaRPr lang="en-US"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D’s will be recorded as a 70 if it is accepted as a passing grade from the college. If a D is not passing it will be recorded as a 65. Some colleges will accept a “D” as passing, but the class may not be eligible to transfer. </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24</a:t>
            </a:fld>
            <a:endParaRPr lang="en-US" sz="1400" b="1" dirty="0">
              <a:solidFill>
                <a:schemeClr val="tx1"/>
              </a:solidFill>
            </a:endParaRPr>
          </a:p>
        </p:txBody>
      </p:sp>
      <p:sp>
        <p:nvSpPr>
          <p:cNvPr id="8" name="TextBox 7">
            <a:extLst>
              <a:ext uri="{FF2B5EF4-FFF2-40B4-BE49-F238E27FC236}">
                <a16:creationId xmlns:a16="http://schemas.microsoft.com/office/drawing/2014/main" id="{E2267935-21F7-4E0B-97CB-7EDCCC31EBEE}"/>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54677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63231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Technical College System of Georgia (TCSG) Admission scores requirements</a:t>
            </a:r>
          </a:p>
          <a:p>
            <a:pPr algn="ctr"/>
            <a:endParaRPr lang="en-US"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Students wishing to dual enroll into a TCSG college, such as Chattahoochee Technical College, will have to present </a:t>
            </a:r>
            <a:r>
              <a:rPr lang="en-US" b="1" i="1" u="sng" dirty="0">
                <a:latin typeface="Calibri" panose="020F0502020204030204" pitchFamily="34" charset="0"/>
                <a:cs typeface="Calibri" panose="020F0502020204030204" pitchFamily="34" charset="0"/>
              </a:rPr>
              <a:t>qualifying</a:t>
            </a:r>
            <a:r>
              <a:rPr lang="en-US" dirty="0">
                <a:latin typeface="Calibri" panose="020F0502020204030204" pitchFamily="34" charset="0"/>
                <a:cs typeface="Calibri" panose="020F0502020204030204" pitchFamily="34" charset="0"/>
              </a:rPr>
              <a:t> scores in one of the following:</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Accuplacer:</a:t>
            </a:r>
          </a:p>
          <a:p>
            <a:pPr marL="1257300" lvl="2" indent="-342900">
              <a:buFont typeface="Arial" panose="020B0604020202020204" pitchFamily="34" charset="0"/>
              <a:buChar char="•"/>
            </a:pPr>
            <a:r>
              <a:rPr lang="en-US" u="sng" dirty="0">
                <a:latin typeface="Calibri" panose="020F0502020204030204" pitchFamily="34" charset="0"/>
                <a:cs typeface="Calibri" panose="020F0502020204030204" pitchFamily="34" charset="0"/>
              </a:rPr>
              <a:t>Accuplacer</a:t>
            </a:r>
            <a:r>
              <a:rPr lang="en-US" dirty="0">
                <a:latin typeface="Calibri" panose="020F0502020204030204" pitchFamily="34" charset="0"/>
                <a:cs typeface="Calibri" panose="020F0502020204030204" pitchFamily="34" charset="0"/>
              </a:rPr>
              <a:t> is a product of College Board used nationwide for college admissions. The exam is a web based, multiple-choice, untimed assessment in English, reading, and mathematics subject areas. Scores are made available immediately.</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SAT scores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ACT scores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PSAT scores -  NOTE: CTC only accepts the PSAT 10 and the and PSAT/NMSQT version of the test. CTC does not accept the PSAT 8/9. Student score report should clearly mark the version of the PSAT.</a:t>
            </a:r>
          </a:p>
          <a:p>
            <a:pPr lvl="1"/>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High School GPA - High school HOPE GPA of &gt; 2.6 (after completion of 10</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 will place students into program-level ENGL/MATH and courses with “program admission” prerequisites.</a:t>
            </a:r>
            <a:endParaRPr lang="en-US" b="1" dirty="0"/>
          </a:p>
          <a:p>
            <a:r>
              <a:rPr lang="en-US" b="1" dirty="0">
                <a:latin typeface="Calibri" panose="020F0502020204030204" pitchFamily="34" charset="0"/>
                <a:cs typeface="Calibri" panose="020F0502020204030204" pitchFamily="34" charset="0"/>
              </a:rPr>
              <a:t>There is no fee to take the exam (one time) for students interested in the Dual Enrollment Program.</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25</a:t>
            </a:fld>
            <a:endParaRPr lang="en-US" sz="1400" b="1" dirty="0">
              <a:solidFill>
                <a:schemeClr val="tx1"/>
              </a:solidFill>
            </a:endParaRPr>
          </a:p>
        </p:txBody>
      </p:sp>
      <p:sp>
        <p:nvSpPr>
          <p:cNvPr id="6" name="TextBox 5">
            <a:extLst>
              <a:ext uri="{FF2B5EF4-FFF2-40B4-BE49-F238E27FC236}">
                <a16:creationId xmlns:a16="http://schemas.microsoft.com/office/drawing/2014/main" id="{A4DAE502-6506-486B-AF51-7679E329218C}"/>
              </a:ext>
            </a:extLst>
          </p:cNvPr>
          <p:cNvSpPr txBox="1"/>
          <p:nvPr/>
        </p:nvSpPr>
        <p:spPr>
          <a:xfrm>
            <a:off x="4214950" y="576780"/>
            <a:ext cx="3317966" cy="5478423"/>
          </a:xfrm>
          <a:prstGeom prst="rect">
            <a:avLst/>
          </a:prstGeom>
          <a:noFill/>
        </p:spPr>
        <p:txBody>
          <a:bodyPr wrap="square" rtlCol="0">
            <a:spAutoFit/>
          </a:bodyPr>
          <a:lstStyle/>
          <a:p>
            <a:r>
              <a:rPr lang="en-US" sz="35000" dirty="0">
                <a:solidFill>
                  <a:srgbClr val="FF0000"/>
                </a:solidFill>
              </a:rPr>
              <a:t>x</a:t>
            </a:r>
          </a:p>
        </p:txBody>
      </p:sp>
      <p:sp>
        <p:nvSpPr>
          <p:cNvPr id="8" name="TextBox 7">
            <a:extLst>
              <a:ext uri="{FF2B5EF4-FFF2-40B4-BE49-F238E27FC236}">
                <a16:creationId xmlns:a16="http://schemas.microsoft.com/office/drawing/2014/main" id="{A0163B37-50A2-4B76-96F4-042440EDF1F0}"/>
              </a:ext>
            </a:extLst>
          </p:cNvPr>
          <p:cNvSpPr txBox="1"/>
          <p:nvPr/>
        </p:nvSpPr>
        <p:spPr>
          <a:xfrm>
            <a:off x="5638800" y="3496491"/>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9C2C915E-5DC6-4065-9070-0C79DA4137A8}"/>
              </a:ext>
            </a:extLst>
          </p:cNvPr>
          <p:cNvSpPr txBox="1"/>
          <p:nvPr/>
        </p:nvSpPr>
        <p:spPr>
          <a:xfrm>
            <a:off x="9546674" y="869167"/>
            <a:ext cx="2384070" cy="1815882"/>
          </a:xfrm>
          <a:prstGeom prst="rect">
            <a:avLst/>
          </a:prstGeom>
          <a:solidFill>
            <a:srgbClr val="FFFF00"/>
          </a:solidFill>
          <a:ln>
            <a:solidFill>
              <a:schemeClr val="tx1"/>
            </a:solidFill>
          </a:ln>
        </p:spPr>
        <p:txBody>
          <a:bodyPr wrap="square" rtlCol="0">
            <a:spAutoFit/>
          </a:bodyPr>
          <a:lstStyle/>
          <a:p>
            <a:r>
              <a:rPr lang="en-US" sz="2800" b="1" dirty="0"/>
              <a:t>Testing Exempt for Fall 2023 at CTC</a:t>
            </a:r>
            <a:endParaRPr lang="en-US" sz="2800" dirty="0"/>
          </a:p>
        </p:txBody>
      </p:sp>
      <p:sp>
        <p:nvSpPr>
          <p:cNvPr id="10" name="TextBox 9">
            <a:extLst>
              <a:ext uri="{FF2B5EF4-FFF2-40B4-BE49-F238E27FC236}">
                <a16:creationId xmlns:a16="http://schemas.microsoft.com/office/drawing/2014/main" id="{5F75F9CA-3531-4AAF-A04F-A84AC50DA074}"/>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86292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Points of Interest </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Communications become between the Dual Enrolled student and the participating college via personal email and college email. </a:t>
            </a:r>
          </a:p>
          <a:p>
            <a:pPr marL="1200150" lvl="2" indent="-285750">
              <a:buFont typeface="Wingdings" panose="05000000000000000000" pitchFamily="2" charset="2"/>
              <a:buChar char="v"/>
            </a:pPr>
            <a:r>
              <a:rPr lang="en-US" dirty="0">
                <a:latin typeface="Calibri" panose="020F0502020204030204" pitchFamily="34" charset="0"/>
                <a:cs typeface="Calibri" panose="020F0502020204030204" pitchFamily="34" charset="0"/>
              </a:rPr>
              <a:t>Monitoring the communication platforms are critical to the success of the dual enrolled student.</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PHS will provide support and guidance, but the participating college’s policies and procedures apply.</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 must follow the college calendar, which differs from the Pickens County Schools calendar.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Dual Enrollment dual-credit program is not available for coursework exempted or given credit by examination, testing, training, or prior experience.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must make annual progress towards graduation and completion of their Individual Graduation Plan to participate in the Dual Enrollment dual-credit program.</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26</a:t>
            </a:fld>
            <a:endParaRPr lang="en-US" sz="1400" b="1" dirty="0">
              <a:solidFill>
                <a:schemeClr val="tx1"/>
              </a:solidFill>
            </a:endParaRPr>
          </a:p>
        </p:txBody>
      </p:sp>
      <p:sp>
        <p:nvSpPr>
          <p:cNvPr id="8" name="TextBox 7">
            <a:extLst>
              <a:ext uri="{FF2B5EF4-FFF2-40B4-BE49-F238E27FC236}">
                <a16:creationId xmlns:a16="http://schemas.microsoft.com/office/drawing/2014/main" id="{6260F523-5B78-44B5-91C8-58500873DEE1}"/>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15828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355312"/>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Points of Interest </a:t>
            </a:r>
          </a:p>
          <a:p>
            <a:endParaRPr lang="en-US" dirty="0"/>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Eligible post- secondary institutions have the authority to implement institutional policies of admission acceptance and course offerings for dual enrollment student participation.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 student may enroll at two or more Eligible Postsecondary Institutions during a single term. An Eligible Dual Enrollment student cannot receive Dual Enrollment funding for hours which </a:t>
            </a:r>
            <a:r>
              <a:rPr lang="en-US" dirty="0">
                <a:solidFill>
                  <a:srgbClr val="FF0000"/>
                </a:solidFill>
                <a:latin typeface="Calibri" panose="020F0502020204030204" pitchFamily="34" charset="0"/>
                <a:cs typeface="Calibri" panose="020F0502020204030204" pitchFamily="34" charset="0"/>
              </a:rPr>
              <a:t>exceed the 15 semester or 12 quarter hours per term limit, regardless of the number of Eligible Postsecondary Institutions in which the student is Enrolled.</a:t>
            </a:r>
          </a:p>
          <a:p>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Eligible post-secondary institutions must provide </a:t>
            </a:r>
            <a:r>
              <a:rPr lang="en-US" b="1" dirty="0">
                <a:solidFill>
                  <a:srgbClr val="FF0000"/>
                </a:solidFill>
                <a:latin typeface="Calibri" panose="020F0502020204030204" pitchFamily="34" charset="0"/>
                <a:cs typeface="Calibri" panose="020F0502020204030204" pitchFamily="34" charset="0"/>
              </a:rPr>
              <a:t>(LOAN) </a:t>
            </a:r>
            <a:r>
              <a:rPr lang="en-US" dirty="0">
                <a:solidFill>
                  <a:srgbClr val="000000"/>
                </a:solidFill>
                <a:latin typeface="Calibri" panose="020F0502020204030204" pitchFamily="34" charset="0"/>
                <a:cs typeface="Calibri" panose="020F0502020204030204" pitchFamily="34" charset="0"/>
              </a:rPr>
              <a:t>textbooks required for the courses taken through the Dual Enrollment Program at no cost to the student. </a:t>
            </a:r>
          </a:p>
          <a:p>
            <a:pPr marL="1200150" lvl="2"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Includes access code if course is delivered online.</a:t>
            </a:r>
          </a:p>
          <a:p>
            <a:pPr marL="1200150" lvl="2"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The eligible post-secondary institution is permitted to charge a dual enrolled student a fine for a lost or damaged book which was loaned to the student. </a:t>
            </a:r>
          </a:p>
          <a:p>
            <a:pPr marL="285750" indent="-285750">
              <a:buFont typeface="Arial" panose="020B0604020202020204" pitchFamily="34" charset="0"/>
              <a:buChar char="•"/>
            </a:pPr>
            <a:endParaRPr lang="en-US"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Eligible students may participate in high school competitive and other extracurricular events.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27</a:t>
            </a:fld>
            <a:endParaRPr lang="en-US" sz="1400" b="1" dirty="0">
              <a:solidFill>
                <a:schemeClr val="tx1"/>
              </a:solidFill>
            </a:endParaRPr>
          </a:p>
        </p:txBody>
      </p:sp>
      <p:sp>
        <p:nvSpPr>
          <p:cNvPr id="8" name="TextBox 7">
            <a:extLst>
              <a:ext uri="{FF2B5EF4-FFF2-40B4-BE49-F238E27FC236}">
                <a16:creationId xmlns:a16="http://schemas.microsoft.com/office/drawing/2014/main" id="{2688B2E6-CED1-411F-BDC0-237B2554CE3B}"/>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78277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5078313"/>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Dual Enrollment Points of Interest </a:t>
            </a:r>
          </a:p>
          <a:p>
            <a:endParaRPr lang="en-US" dirty="0"/>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Students must have approval by their PHS counselor to make changes to their college schedule…</a:t>
            </a:r>
            <a:r>
              <a:rPr lang="en-US" b="1" i="1" dirty="0">
                <a:latin typeface="Calibri" panose="020F0502020204030204" pitchFamily="34" charset="0"/>
                <a:cs typeface="Calibri" panose="020F0502020204030204" pitchFamily="34" charset="0"/>
              </a:rPr>
              <a:t>no exceptions</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includes drops/adds or withdrawals.</a:t>
            </a:r>
          </a:p>
          <a:p>
            <a:pPr lvl="2"/>
            <a:endParaRPr lang="en-US" dirty="0">
              <a:latin typeface="Calibri" panose="020F0502020204030204" pitchFamily="34" charset="0"/>
              <a:cs typeface="Calibri" panose="020F0502020204030204" pitchFamily="34" charset="0"/>
            </a:endParaRPr>
          </a:p>
          <a:p>
            <a:pPr lvl="2"/>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Student’s college grades </a:t>
            </a:r>
            <a:r>
              <a:rPr lang="en-US" sz="2000" b="1" dirty="0">
                <a:solidFill>
                  <a:srgbClr val="FF0000"/>
                </a:solidFill>
                <a:latin typeface="Calibri" panose="020F0502020204030204" pitchFamily="34" charset="0"/>
                <a:cs typeface="Calibri" panose="020F0502020204030204" pitchFamily="34" charset="0"/>
              </a:rPr>
              <a:t>cannot be seen by PHS </a:t>
            </a:r>
            <a:r>
              <a:rPr lang="en-US" sz="2000" dirty="0">
                <a:latin typeface="Calibri" panose="020F0502020204030204" pitchFamily="34" charset="0"/>
                <a:cs typeface="Calibri" panose="020F0502020204030204" pitchFamily="34" charset="0"/>
              </a:rPr>
              <a:t>until a report is submitted from the college at mid term. This can be too late to intervene in most cases, forcing a student to withdraw from the course and, hopefully be placed in an elective such as PE to prevent the loss of a high school credit. If the course is needed for graduation, this could result in a student failing to complete their requirements needed to graduate PHS.</a:t>
            </a:r>
          </a:p>
          <a:p>
            <a:pPr marL="1200150" lvl="2"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For this reason, it is </a:t>
            </a:r>
            <a:r>
              <a:rPr lang="en-US" sz="2000" b="1" dirty="0">
                <a:solidFill>
                  <a:srgbClr val="FF0000"/>
                </a:solidFill>
                <a:latin typeface="Calibri" panose="020F0502020204030204" pitchFamily="34" charset="0"/>
                <a:cs typeface="Calibri" panose="020F0502020204030204" pitchFamily="34" charset="0"/>
              </a:rPr>
              <a:t>extremely important </a:t>
            </a:r>
            <a:r>
              <a:rPr lang="en-US" sz="2000" dirty="0">
                <a:latin typeface="Calibri" panose="020F0502020204030204" pitchFamily="34" charset="0"/>
                <a:cs typeface="Calibri" panose="020F0502020204030204" pitchFamily="34" charset="0"/>
              </a:rPr>
              <a:t>for parents/ guardians to monitor their student’s academic progress frequently</a:t>
            </a:r>
            <a:r>
              <a:rPr lang="en-US" dirty="0">
                <a:latin typeface="Calibri" panose="020F0502020204030204" pitchFamily="34" charset="0"/>
                <a:cs typeface="Calibri" panose="020F0502020204030204" pitchFamily="34" charset="0"/>
              </a:rPr>
              <a:t>.</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28</a:t>
            </a:fld>
            <a:endParaRPr lang="en-US" sz="1400" b="1" dirty="0">
              <a:solidFill>
                <a:schemeClr val="tx1"/>
              </a:solidFill>
            </a:endParaRPr>
          </a:p>
        </p:txBody>
      </p:sp>
      <p:sp>
        <p:nvSpPr>
          <p:cNvPr id="8" name="TextBox 7">
            <a:extLst>
              <a:ext uri="{FF2B5EF4-FFF2-40B4-BE49-F238E27FC236}">
                <a16:creationId xmlns:a16="http://schemas.microsoft.com/office/drawing/2014/main" id="{607DB409-9856-4FFE-9F7E-213673234533}"/>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295388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325874"/>
            <a:ext cx="8791300" cy="2308324"/>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How to “Get Started” in the Dual Enrollment Program</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See Mr. Bell to receive the </a:t>
            </a:r>
            <a:r>
              <a:rPr lang="en-US" b="1" dirty="0">
                <a:latin typeface="Calibri" panose="020F0502020204030204" pitchFamily="34" charset="0"/>
                <a:cs typeface="Calibri" panose="020F0502020204030204" pitchFamily="34" charset="0"/>
              </a:rPr>
              <a:t>“Dual Enrollment Self Assessment”, and the “Advisement Plan” </a:t>
            </a:r>
            <a:r>
              <a:rPr lang="en-US" dirty="0">
                <a:latin typeface="Calibri" panose="020F0502020204030204" pitchFamily="34" charset="0"/>
                <a:cs typeface="Calibri" panose="020F0502020204030204" pitchFamily="34" charset="0"/>
              </a:rPr>
              <a:t>forms. </a:t>
            </a:r>
          </a:p>
          <a:p>
            <a:pPr algn="ctr"/>
            <a:r>
              <a:rPr lang="en-US" b="1" i="1" dirty="0">
                <a:latin typeface="Calibri" panose="020F0502020204030204" pitchFamily="34" charset="0"/>
                <a:cs typeface="Calibri" panose="020F0502020204030204" pitchFamily="34" charset="0"/>
              </a:rPr>
              <a:t>Follow the directions closely! </a:t>
            </a:r>
          </a:p>
          <a:p>
            <a:pPr algn="ctr"/>
            <a:endParaRPr lang="en-US" b="1" i="1" dirty="0">
              <a:latin typeface="Calibri" panose="020F0502020204030204" pitchFamily="34" charset="0"/>
              <a:cs typeface="Calibri" panose="020F0502020204030204" pitchFamily="34" charset="0"/>
            </a:endParaRPr>
          </a:p>
          <a:p>
            <a:pPr algn="ctr"/>
            <a:endParaRPr lang="en-US" b="1" i="1" dirty="0">
              <a:latin typeface="Calibri" panose="020F0502020204030204" pitchFamily="34" charset="0"/>
              <a:cs typeface="Calibri" panose="020F0502020204030204" pitchFamily="34" charset="0"/>
            </a:endParaRPr>
          </a:p>
          <a:p>
            <a:pPr algn="ctr"/>
            <a:r>
              <a:rPr lang="en-US" b="1" i="1" dirty="0">
                <a:solidFill>
                  <a:srgbClr val="FF0000"/>
                </a:solidFill>
                <a:latin typeface="Calibri" panose="020F0502020204030204" pitchFamily="34" charset="0"/>
                <a:cs typeface="Calibri" panose="020F0502020204030204" pitchFamily="34" charset="0"/>
              </a:rPr>
              <a:t>Additional directions will come from the college!</a:t>
            </a:r>
            <a:r>
              <a:rPr lang="en-US"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29</a:t>
            </a:fld>
            <a:endParaRPr lang="en-US" sz="1400" b="1" dirty="0">
              <a:solidFill>
                <a:schemeClr val="tx1"/>
              </a:solidFill>
            </a:endParaRPr>
          </a:p>
        </p:txBody>
      </p:sp>
      <p:sp>
        <p:nvSpPr>
          <p:cNvPr id="8" name="TextBox 7">
            <a:extLst>
              <a:ext uri="{FF2B5EF4-FFF2-40B4-BE49-F238E27FC236}">
                <a16:creationId xmlns:a16="http://schemas.microsoft.com/office/drawing/2014/main" id="{13D48A2E-53A8-47CC-A358-BEB826112FB4}"/>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p:nvSpPr>
          <p:cNvPr id="9" name="TextBox 8">
            <a:extLst>
              <a:ext uri="{FF2B5EF4-FFF2-40B4-BE49-F238E27FC236}">
                <a16:creationId xmlns:a16="http://schemas.microsoft.com/office/drawing/2014/main" id="{5E20BB5B-BC7A-4586-99B0-AA3B46159247}"/>
              </a:ext>
            </a:extLst>
          </p:cNvPr>
          <p:cNvSpPr txBox="1"/>
          <p:nvPr/>
        </p:nvSpPr>
        <p:spPr>
          <a:xfrm>
            <a:off x="755373" y="4197038"/>
            <a:ext cx="8791300" cy="646331"/>
          </a:xfrm>
          <a:prstGeom prst="rect">
            <a:avLst/>
          </a:prstGeom>
          <a:solidFill>
            <a:srgbClr val="FFFF00"/>
          </a:solidFill>
          <a:ln w="19050">
            <a:solidFill>
              <a:schemeClr val="tx1"/>
            </a:solidFill>
          </a:ln>
        </p:spPr>
        <p:txBody>
          <a:bodyPr wrap="square" rtlCol="0">
            <a:spAutoFit/>
          </a:bodyPr>
          <a:lstStyle/>
          <a:p>
            <a:r>
              <a:rPr lang="en-US" dirty="0"/>
              <a:t>Please keep in mind that all courses recommended may not be available at the time of registration, or if available, may not fit your PHS schedule!!</a:t>
            </a:r>
          </a:p>
        </p:txBody>
      </p:sp>
      <p:sp>
        <p:nvSpPr>
          <p:cNvPr id="10" name="TextBox 9">
            <a:extLst>
              <a:ext uri="{FF2B5EF4-FFF2-40B4-BE49-F238E27FC236}">
                <a16:creationId xmlns:a16="http://schemas.microsoft.com/office/drawing/2014/main" id="{7E8A0211-00FB-4E6F-AD75-41CB4246FE77}"/>
              </a:ext>
            </a:extLst>
          </p:cNvPr>
          <p:cNvSpPr txBox="1"/>
          <p:nvPr/>
        </p:nvSpPr>
        <p:spPr>
          <a:xfrm>
            <a:off x="755373" y="5204353"/>
            <a:ext cx="8791300" cy="646331"/>
          </a:xfrm>
          <a:prstGeom prst="rect">
            <a:avLst/>
          </a:prstGeom>
          <a:solidFill>
            <a:srgbClr val="FFFF00"/>
          </a:solidFill>
          <a:ln w="19050">
            <a:solidFill>
              <a:schemeClr val="tx1"/>
            </a:solidFill>
          </a:ln>
        </p:spPr>
        <p:txBody>
          <a:bodyPr wrap="square" rtlCol="0">
            <a:spAutoFit/>
          </a:bodyPr>
          <a:lstStyle/>
          <a:p>
            <a:r>
              <a:rPr lang="en-US" dirty="0"/>
              <a:t>The number of students wishing to begin the Accelerated Career Diploma path may exceed the number of spots available!!</a:t>
            </a:r>
          </a:p>
        </p:txBody>
      </p:sp>
    </p:spTree>
    <p:extLst>
      <p:ext uri="{BB962C8B-B14F-4D97-AF65-F5344CB8AC3E}">
        <p14:creationId xmlns:p14="http://schemas.microsoft.com/office/powerpoint/2010/main" val="321883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3250034" y="1170979"/>
            <a:ext cx="3921130" cy="64633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is the “</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a:t>
            </a:r>
            <a:endParaRPr lang="en-US" b="1" i="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a:t>
            </a:fld>
            <a:endParaRPr lang="en-US" sz="1400" b="1" dirty="0">
              <a:solidFill>
                <a:schemeClr val="tx1"/>
              </a:solidFill>
            </a:endParaRPr>
          </a:p>
        </p:txBody>
      </p:sp>
      <p:sp>
        <p:nvSpPr>
          <p:cNvPr id="11" name="Text Placeholder 10">
            <a:extLst>
              <a:ext uri="{FF2B5EF4-FFF2-40B4-BE49-F238E27FC236}">
                <a16:creationId xmlns:a16="http://schemas.microsoft.com/office/drawing/2014/main" id="{226237E6-6885-4CAA-B3F6-36133345290D}"/>
              </a:ext>
            </a:extLst>
          </p:cNvPr>
          <p:cNvSpPr txBox="1">
            <a:spLocks/>
          </p:cNvSpPr>
          <p:nvPr/>
        </p:nvSpPr>
        <p:spPr>
          <a:xfrm>
            <a:off x="683338" y="1816725"/>
            <a:ext cx="9054523" cy="2941324"/>
          </a:xfrm>
          <a:prstGeom prst="rect">
            <a:avLst/>
          </a:prstGeom>
          <a:solidFill>
            <a:schemeClr val="bg1"/>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dirty="0">
                <a:latin typeface="Calibri" panose="020F0502020204030204" pitchFamily="34" charset="0"/>
                <a:cs typeface="Calibri" panose="020F0502020204030204" pitchFamily="34" charset="0"/>
              </a:rPr>
              <a:t>is an </a:t>
            </a:r>
            <a:r>
              <a:rPr lang="en-US" b="1" i="1" u="sng" dirty="0">
                <a:latin typeface="Calibri" panose="020F0502020204030204" pitchFamily="34" charset="0"/>
                <a:cs typeface="Calibri" panose="020F0502020204030204" pitchFamily="34" charset="0"/>
              </a:rPr>
              <a:t>alternate path to high school graduation</a:t>
            </a:r>
            <a:r>
              <a:rPr lang="en-US" dirty="0">
                <a:latin typeface="Calibri" panose="020F0502020204030204" pitchFamily="34" charset="0"/>
                <a:cs typeface="Calibri" panose="020F0502020204030204" pitchFamily="34" charset="0"/>
              </a:rPr>
              <a:t>, allowable by the Georgia Department of Education. Students choosing Option B will complete the requirements below in approved </a:t>
            </a:r>
            <a:r>
              <a:rPr lang="en-US" sz="2000" b="1" dirty="0">
                <a:highlight>
                  <a:srgbClr val="FFFF00"/>
                </a:highlight>
                <a:latin typeface="Calibri" panose="020F0502020204030204" pitchFamily="34" charset="0"/>
                <a:cs typeface="Calibri" panose="020F0502020204030204" pitchFamily="34" charset="0"/>
              </a:rPr>
              <a:t>skill trade </a:t>
            </a:r>
            <a:r>
              <a:rPr lang="en-US" dirty="0">
                <a:latin typeface="Calibri" panose="020F0502020204030204" pitchFamily="34" charset="0"/>
                <a:cs typeface="Calibri" panose="020F0502020204030204" pitchFamily="34" charset="0"/>
              </a:rPr>
              <a:t>areas, from a technical college in Georgia. </a:t>
            </a:r>
            <a:endParaRPr lang="en-US" b="1" dirty="0">
              <a:solidFill>
                <a:schemeClr val="tx2">
                  <a:lumMod val="90000"/>
                  <a:lumOff val="10000"/>
                </a:schemeClr>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Any one (1) Associate Degree</a:t>
            </a:r>
          </a:p>
          <a:p>
            <a:r>
              <a:rPr lang="en-US" dirty="0">
                <a:latin typeface="Calibri" panose="020F0502020204030204" pitchFamily="34" charset="0"/>
                <a:cs typeface="Calibri" panose="020F0502020204030204" pitchFamily="34" charset="0"/>
              </a:rPr>
              <a:t>Any one (1) Diploma Program 			</a:t>
            </a:r>
          </a:p>
          <a:p>
            <a:r>
              <a:rPr lang="en-US" dirty="0">
                <a:latin typeface="Calibri" panose="020F0502020204030204" pitchFamily="34" charset="0"/>
                <a:cs typeface="Calibri" panose="020F0502020204030204" pitchFamily="34" charset="0"/>
              </a:rPr>
              <a:t>Two(2) Technical Certificates of Credit </a:t>
            </a:r>
            <a:r>
              <a:rPr lang="en-US" dirty="0">
                <a:highlight>
                  <a:srgbClr val="FFFF00"/>
                </a:highlight>
                <a:latin typeface="Calibri" panose="020F0502020204030204" pitchFamily="34" charset="0"/>
                <a:cs typeface="Calibri" panose="020F0502020204030204" pitchFamily="34" charset="0"/>
              </a:rPr>
              <a:t>from approved, specific career pathways</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1884DB5-DA4E-4D66-98C1-147DEEDABE00}"/>
              </a:ext>
            </a:extLst>
          </p:cNvPr>
          <p:cNvPicPr>
            <a:picLocks noChangeAspect="1"/>
          </p:cNvPicPr>
          <p:nvPr/>
        </p:nvPicPr>
        <p:blipFill rotWithShape="1">
          <a:blip r:embed="rId3"/>
          <a:srcRect l="30198" t="19687" r="31381" b="54050"/>
          <a:stretch/>
        </p:blipFill>
        <p:spPr>
          <a:xfrm>
            <a:off x="1933264" y="4159023"/>
            <a:ext cx="6547605" cy="2489543"/>
          </a:xfrm>
          <a:prstGeom prst="rect">
            <a:avLst/>
          </a:prstGeom>
        </p:spPr>
      </p:pic>
      <p:sp>
        <p:nvSpPr>
          <p:cNvPr id="3" name="Speech Bubble: Rectangle 2">
            <a:extLst>
              <a:ext uri="{FF2B5EF4-FFF2-40B4-BE49-F238E27FC236}">
                <a16:creationId xmlns:a16="http://schemas.microsoft.com/office/drawing/2014/main" id="{9DA76459-69AE-4A50-94E8-EF89F5991FB6}"/>
              </a:ext>
            </a:extLst>
          </p:cNvPr>
          <p:cNvSpPr/>
          <p:nvPr/>
        </p:nvSpPr>
        <p:spPr>
          <a:xfrm>
            <a:off x="8846942" y="2447826"/>
            <a:ext cx="2661720" cy="1354630"/>
          </a:xfrm>
          <a:prstGeom prst="wedgeRect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hlinkClick r:id="rId4">
                  <a:extLst>
                    <a:ext uri="{A12FA001-AC4F-418D-AE19-62706E023703}">
                      <ahyp:hlinkClr xmlns:ahyp="http://schemas.microsoft.com/office/drawing/2018/hyperlinkcolor" val="tx"/>
                    </a:ext>
                  </a:extLst>
                </a:hlinkClick>
              </a:rPr>
              <a:t>Click here to see CTC’s technical offerings:</a:t>
            </a:r>
          </a:p>
          <a:p>
            <a:r>
              <a:rPr lang="en-US" u="sng" dirty="0">
                <a:solidFill>
                  <a:srgbClr val="00B0F0"/>
                </a:solidFill>
                <a:hlinkClick r:id="rId4">
                  <a:extLst>
                    <a:ext uri="{A12FA001-AC4F-418D-AE19-62706E023703}">
                      <ahyp:hlinkClr xmlns:ahyp="http://schemas.microsoft.com/office/drawing/2018/hyperlinkcolor" val="tx"/>
                    </a:ext>
                  </a:extLst>
                </a:hlinkClick>
              </a:rPr>
              <a:t>CTC-Career-Guide-2022</a:t>
            </a:r>
            <a:endParaRPr lang="en-US" dirty="0">
              <a:solidFill>
                <a:srgbClr val="00B0F0"/>
              </a:solidFill>
            </a:endParaRPr>
          </a:p>
        </p:txBody>
      </p:sp>
      <p:sp>
        <p:nvSpPr>
          <p:cNvPr id="12" name="TextBox 11">
            <a:extLst>
              <a:ext uri="{FF2B5EF4-FFF2-40B4-BE49-F238E27FC236}">
                <a16:creationId xmlns:a16="http://schemas.microsoft.com/office/drawing/2014/main" id="{B636C2FA-B408-4EB8-9B13-71A1D3A56C4F}"/>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
        <p:nvSpPr>
          <p:cNvPr id="10" name="Rectangle: Rounded Corners 9">
            <a:extLst>
              <a:ext uri="{FF2B5EF4-FFF2-40B4-BE49-F238E27FC236}">
                <a16:creationId xmlns:a16="http://schemas.microsoft.com/office/drawing/2014/main" id="{C75F01D6-723E-4696-916A-B5212033C804}"/>
              </a:ext>
            </a:extLst>
          </p:cNvPr>
          <p:cNvSpPr/>
          <p:nvPr/>
        </p:nvSpPr>
        <p:spPr>
          <a:xfrm>
            <a:off x="8621234" y="926657"/>
            <a:ext cx="1116626" cy="5945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Previously Option B</a:t>
            </a:r>
          </a:p>
        </p:txBody>
      </p:sp>
      <p:cxnSp>
        <p:nvCxnSpPr>
          <p:cNvPr id="6" name="Straight Arrow Connector 5">
            <a:extLst>
              <a:ext uri="{FF2B5EF4-FFF2-40B4-BE49-F238E27FC236}">
                <a16:creationId xmlns:a16="http://schemas.microsoft.com/office/drawing/2014/main" id="{69CEC81E-1EFC-46A8-8FCC-FF3C57727938}"/>
              </a:ext>
            </a:extLst>
          </p:cNvPr>
          <p:cNvCxnSpPr>
            <a:cxnSpLocks/>
          </p:cNvCxnSpPr>
          <p:nvPr/>
        </p:nvCxnSpPr>
        <p:spPr>
          <a:xfrm flipH="1">
            <a:off x="7088529" y="1264616"/>
            <a:ext cx="1392340" cy="128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33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970616"/>
            <a:ext cx="8791300" cy="400110"/>
          </a:xfrm>
          <a:prstGeom prst="rect">
            <a:avLst/>
          </a:prstGeom>
          <a:noFill/>
        </p:spPr>
        <p:txBody>
          <a:bodyPr wrap="square" rtlCol="0">
            <a:spAutoFit/>
          </a:bodyPr>
          <a:lstStyle/>
          <a:p>
            <a:pPr algn="ctr"/>
            <a:r>
              <a:rPr lang="en-US" sz="2000" b="1" i="1" dirty="0">
                <a:latin typeface="Calibri" panose="020F0502020204030204" pitchFamily="34" charset="0"/>
                <a:cs typeface="Calibri" panose="020F0502020204030204" pitchFamily="34" charset="0"/>
              </a:rPr>
              <a:t>After Acceptance</a:t>
            </a:r>
            <a:r>
              <a:rPr lang="en-US"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30</a:t>
            </a:fld>
            <a:endParaRPr lang="en-US" sz="1400" b="1" dirty="0">
              <a:solidFill>
                <a:schemeClr val="tx1"/>
              </a:solidFill>
            </a:endParaRPr>
          </a:p>
        </p:txBody>
      </p:sp>
      <p:sp>
        <p:nvSpPr>
          <p:cNvPr id="8" name="TextBox 7">
            <a:extLst>
              <a:ext uri="{FF2B5EF4-FFF2-40B4-BE49-F238E27FC236}">
                <a16:creationId xmlns:a16="http://schemas.microsoft.com/office/drawing/2014/main" id="{13D48A2E-53A8-47CC-A358-BEB826112FB4}"/>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sp useBgFill="1">
        <p:nvSpPr>
          <p:cNvPr id="12" name="TextBox 11">
            <a:extLst>
              <a:ext uri="{FF2B5EF4-FFF2-40B4-BE49-F238E27FC236}">
                <a16:creationId xmlns:a16="http://schemas.microsoft.com/office/drawing/2014/main" id="{333ECC56-D746-4211-AFEA-BF798764BAC5}"/>
              </a:ext>
            </a:extLst>
          </p:cNvPr>
          <p:cNvSpPr txBox="1"/>
          <p:nvPr/>
        </p:nvSpPr>
        <p:spPr>
          <a:xfrm>
            <a:off x="883823" y="1617899"/>
            <a:ext cx="8534400" cy="4093428"/>
          </a:xfrm>
          <a:prstGeom prst="rect">
            <a:avLst/>
          </a:prstGeom>
        </p:spPr>
        <p:txBody>
          <a:bodyPr wrap="square" rtlCol="0">
            <a:spAutoFit/>
          </a:bodyPr>
          <a:lstStyle/>
          <a:p>
            <a:r>
              <a:rPr lang="en-US" sz="2000" dirty="0">
                <a:latin typeface="Arial" panose="020B0604020202020204" pitchFamily="34" charset="0"/>
                <a:cs typeface="Arial" panose="020B0604020202020204" pitchFamily="34" charset="0"/>
              </a:rPr>
              <a:t>1. Sign up for a DE New Student Orientation (NSO) session using the LINK on your college dashboard or the instructions sent by the college.</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Attend Dual Enrollment NSO.</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Register for classes. Registration information will be provided by the college.</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 Provide a copy of your college class schedule to your high school counselor or Mr. Bell.</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5. Check your college student email, and your personal email, regularly for important dates, notifications and updates.</a:t>
            </a:r>
          </a:p>
        </p:txBody>
      </p:sp>
    </p:spTree>
    <p:extLst>
      <p:ext uri="{BB962C8B-B14F-4D97-AF65-F5344CB8AC3E}">
        <p14:creationId xmlns:p14="http://schemas.microsoft.com/office/powerpoint/2010/main" val="346259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414741" cy="5232202"/>
          </a:xfrm>
          <a:prstGeom prst="rect">
            <a:avLst/>
          </a:prstGeom>
          <a:noFill/>
        </p:spPr>
        <p:txBody>
          <a:bodyPr wrap="square" rtlCol="0">
            <a:spAutoFit/>
          </a:bodyPr>
          <a:lstStyle/>
          <a:p>
            <a:pPr algn="ctr"/>
            <a:r>
              <a:rPr lang="en-US" b="1" i="1" dirty="0">
                <a:latin typeface="Calibri" panose="020F0502020204030204" pitchFamily="34" charset="0"/>
                <a:ea typeface="Calibri" panose="020F0502020204030204" pitchFamily="34" charset="0"/>
                <a:cs typeface="Times New Roman" panose="02020603050405020304" pitchFamily="18" charset="0"/>
              </a:rPr>
              <a:t>Notes from Chattahoochee Technical College </a:t>
            </a:r>
            <a:r>
              <a:rPr lang="en-US" b="1" i="1" u="sng" dirty="0">
                <a:latin typeface="Calibri" panose="020F0502020204030204" pitchFamily="34" charset="0"/>
                <a:ea typeface="Calibri" panose="020F0502020204030204" pitchFamily="34" charset="0"/>
                <a:cs typeface="Times New Roman" panose="02020603050405020304" pitchFamily="18" charset="0"/>
              </a:rPr>
              <a:t>cont.</a:t>
            </a:r>
          </a:p>
          <a:p>
            <a:r>
              <a:rPr lang="en-US" sz="1100" dirty="0">
                <a:latin typeface="Calibri" panose="020F0502020204030204" pitchFamily="34" charset="0"/>
                <a:cs typeface="Calibri" panose="020F0502020204030204" pitchFamily="34" charset="0"/>
              </a:rPr>
              <a:t>     </a:t>
            </a:r>
          </a:p>
          <a:p>
            <a:r>
              <a:rPr lang="en-US" sz="1100" dirty="0">
                <a:latin typeface="Calibri" panose="020F0502020204030204" pitchFamily="34" charset="0"/>
                <a:cs typeface="Calibri" panose="020F0502020204030204" pitchFamily="34" charset="0"/>
              </a:rPr>
              <a:t> </a:t>
            </a:r>
          </a:p>
          <a:p>
            <a:pPr algn="ctr"/>
            <a:r>
              <a:rPr lang="en-US" sz="2000" b="1" u="sng" dirty="0">
                <a:latin typeface="Calibri" panose="020F0502020204030204" pitchFamily="34" charset="0"/>
                <a:cs typeface="Calibri" panose="020F0502020204030204" pitchFamily="34" charset="0"/>
              </a:rPr>
              <a:t>Dual Enrollment Deadlines: </a:t>
            </a:r>
          </a:p>
          <a:p>
            <a:pPr fontAlgn="base"/>
            <a:endParaRPr lang="en-US" dirty="0"/>
          </a:p>
          <a:p>
            <a:pPr fontAlgn="base"/>
            <a:r>
              <a:rPr lang="en-US" sz="1600" b="1" dirty="0"/>
              <a:t>Spring 2024 (January – May 2024)</a:t>
            </a:r>
            <a:endParaRPr lang="en-US" sz="1600" dirty="0"/>
          </a:p>
          <a:p>
            <a:pPr lvl="1" fontAlgn="base"/>
            <a:r>
              <a:rPr lang="en-US" sz="1600" dirty="0"/>
              <a:t>November 1, 2023 (Wednesday): DE Deadline Online College Admission Application deadline</a:t>
            </a:r>
          </a:p>
          <a:p>
            <a:pPr lvl="1" fontAlgn="base"/>
            <a:r>
              <a:rPr lang="en-US" sz="1600" dirty="0"/>
              <a:t>November 15, 2023 (Wednesday): DE Document deadline (documents must be received by midnight and processing will take place the following week)</a:t>
            </a:r>
          </a:p>
          <a:p>
            <a:pPr lvl="1" fontAlgn="base"/>
            <a:endParaRPr lang="en-US" sz="1600" dirty="0"/>
          </a:p>
          <a:p>
            <a:pPr fontAlgn="base"/>
            <a:r>
              <a:rPr lang="en-US" sz="1600" b="1" dirty="0"/>
              <a:t>Summer 2024 (May – July 2024)</a:t>
            </a:r>
            <a:endParaRPr lang="en-US" sz="1600" dirty="0"/>
          </a:p>
          <a:p>
            <a:pPr lvl="1" fontAlgn="base"/>
            <a:r>
              <a:rPr lang="en-US" sz="1600" dirty="0"/>
              <a:t>March 1, 2024 (Friday): DE Deadline Online College Admission Application deadline</a:t>
            </a:r>
          </a:p>
          <a:p>
            <a:pPr lvl="1" fontAlgn="base"/>
            <a:r>
              <a:rPr lang="en-US" sz="1600" dirty="0"/>
              <a:t>March 15, 2024 (Friday): DE Document deadline (documents must be received by midnight and processing will take place the following week)</a:t>
            </a:r>
          </a:p>
          <a:p>
            <a:pPr lvl="1" fontAlgn="base"/>
            <a:endParaRPr lang="en-US" sz="1600" dirty="0"/>
          </a:p>
          <a:p>
            <a:pPr fontAlgn="base"/>
            <a:r>
              <a:rPr lang="en-US" sz="1600" b="1" dirty="0"/>
              <a:t>Fall 2024 (August – December 2024)</a:t>
            </a:r>
            <a:endParaRPr lang="en-US" sz="1600" dirty="0"/>
          </a:p>
          <a:p>
            <a:pPr lvl="1" fontAlgn="base"/>
            <a:r>
              <a:rPr lang="en-US" sz="1600" dirty="0"/>
              <a:t>May 1, 2024 (Wednesday): DE Deadline Online College Admission Application deadline</a:t>
            </a:r>
          </a:p>
          <a:p>
            <a:pPr lvl="1" fontAlgn="base"/>
            <a:r>
              <a:rPr lang="en-US" sz="1600" dirty="0"/>
              <a:t>May 15, 2024 (Wednesday): DE Document deadline (documents must be received by midnight and processing will take place the following week)</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31</a:t>
            </a:fld>
            <a:endParaRPr lang="en-US" sz="1400" b="1" dirty="0">
              <a:solidFill>
                <a:schemeClr val="tx1"/>
              </a:solidFill>
            </a:endParaRPr>
          </a:p>
        </p:txBody>
      </p:sp>
      <p:sp>
        <p:nvSpPr>
          <p:cNvPr id="9" name="TextBox 8">
            <a:extLst>
              <a:ext uri="{FF2B5EF4-FFF2-40B4-BE49-F238E27FC236}">
                <a16:creationId xmlns:a16="http://schemas.microsoft.com/office/drawing/2014/main" id="{069B50F2-3451-439A-9394-E67B5501161E}"/>
              </a:ext>
            </a:extLst>
          </p:cNvPr>
          <p:cNvSpPr txBox="1"/>
          <p:nvPr/>
        </p:nvSpPr>
        <p:spPr>
          <a:xfrm>
            <a:off x="2328573" y="284393"/>
            <a:ext cx="5644900" cy="584775"/>
          </a:xfrm>
          <a:prstGeom prst="rect">
            <a:avLst/>
          </a:prstGeom>
          <a:noFill/>
          <a:ln>
            <a:noFill/>
          </a:ln>
        </p:spPr>
        <p:txBody>
          <a:bodyPr wrap="square" rtlCol="0">
            <a:spAutoFit/>
          </a:bodyPr>
          <a:lstStyle/>
          <a:p>
            <a:r>
              <a:rPr lang="en-US" sz="3200" b="1" dirty="0">
                <a:solidFill>
                  <a:srgbClr val="00B050"/>
                </a:solidFill>
              </a:rPr>
              <a:t>Dual Enrollment 2023/2024</a:t>
            </a:r>
          </a:p>
        </p:txBody>
      </p:sp>
      <p:pic>
        <p:nvPicPr>
          <p:cNvPr id="10" name="Picture 2" descr="Chattahoochee Technical College - Home | Facebook">
            <a:extLst>
              <a:ext uri="{FF2B5EF4-FFF2-40B4-BE49-F238E27FC236}">
                <a16:creationId xmlns:a16="http://schemas.microsoft.com/office/drawing/2014/main" id="{D6A8ADCC-E0CE-4FA8-955C-92065D257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513" y="395247"/>
            <a:ext cx="1869864" cy="186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4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2308324"/>
          </a:xfrm>
          <a:prstGeom prst="rect">
            <a:avLst/>
          </a:prstGeom>
          <a:noFill/>
        </p:spPr>
        <p:txBody>
          <a:bodyPr wrap="square" rtlCol="0">
            <a:spAutoFit/>
          </a:bodyPr>
          <a:lstStyle/>
          <a:p>
            <a:pPr marL="285750" indent="-285750" algn="ctr">
              <a:buFont typeface="Wingdings" panose="05000000000000000000" pitchFamily="2" charset="2"/>
              <a:buChar char="v"/>
            </a:pPr>
            <a:r>
              <a:rPr lang="en-US" b="1" i="1" dirty="0">
                <a:latin typeface="Calibri" panose="020F0502020204030204" pitchFamily="34" charset="0"/>
                <a:cs typeface="Calibri" panose="020F0502020204030204" pitchFamily="34" charset="0"/>
              </a:rPr>
              <a:t>If any of the PHS Dual Enrollment partner colleges need a copy of your </a:t>
            </a:r>
            <a:r>
              <a:rPr lang="en-US" b="1" i="1" dirty="0">
                <a:highlight>
                  <a:srgbClr val="00FF00"/>
                </a:highlight>
                <a:latin typeface="Calibri" panose="020F0502020204030204" pitchFamily="34" charset="0"/>
                <a:cs typeface="Calibri" panose="020F0502020204030204" pitchFamily="34" charset="0"/>
              </a:rPr>
              <a:t>transcript</a:t>
            </a:r>
            <a:r>
              <a:rPr lang="en-US" b="1" i="1" dirty="0">
                <a:latin typeface="Calibri" panose="020F0502020204030204" pitchFamily="34" charset="0"/>
                <a:cs typeface="Calibri" panose="020F0502020204030204" pitchFamily="34" charset="0"/>
              </a:rPr>
              <a:t>, follow the directions below. </a:t>
            </a:r>
          </a:p>
          <a:p>
            <a:pPr algn="ctr"/>
            <a:endParaRPr lang="en-US" b="1" i="1" dirty="0">
              <a:latin typeface="Calibri" panose="020F0502020204030204" pitchFamily="34" charset="0"/>
              <a:cs typeface="Calibri" panose="020F0502020204030204" pitchFamily="34" charset="0"/>
            </a:endParaRPr>
          </a:p>
          <a:p>
            <a:pPr lvl="1" algn="ctr" defTabSz="914400" eaLnBrk="0" fontAlgn="base" hangingPunct="0">
              <a:spcBef>
                <a:spcPct val="0"/>
              </a:spcBef>
              <a:spcAft>
                <a:spcPct val="0"/>
              </a:spcAft>
            </a:pPr>
            <a:r>
              <a:rPr lang="en-US" altLang="en-US" dirty="0">
                <a:solidFill>
                  <a:srgbClr val="343A40"/>
                </a:solidFill>
                <a:latin typeface="Calibri" panose="020F0502020204030204" pitchFamily="34" charset="0"/>
                <a:cs typeface="Calibri" panose="020F0502020204030204" pitchFamily="34" charset="0"/>
              </a:rPr>
              <a:t>Need a copy of your transcript?  Then please send your transcript request to</a:t>
            </a:r>
            <a:endParaRPr lang="en-US" altLang="en-US" sz="800" b="1" dirty="0">
              <a:solidFill>
                <a:srgbClr val="343A40"/>
              </a:solidFill>
              <a:latin typeface="Calibri" panose="020F0502020204030204" pitchFamily="34" charset="0"/>
              <a:ea typeface="-apple-system"/>
              <a:cs typeface="Calibri" panose="020F0502020204030204" pitchFamily="34" charset="0"/>
            </a:endParaRPr>
          </a:p>
          <a:p>
            <a:pPr lvl="0" algn="ctr" defTabSz="914400" eaLnBrk="0" fontAlgn="base" hangingPunct="0">
              <a:spcBef>
                <a:spcPct val="0"/>
              </a:spcBef>
              <a:spcAft>
                <a:spcPct val="0"/>
              </a:spcAft>
            </a:pPr>
            <a:r>
              <a:rPr lang="en-US" altLang="en-US" b="1" dirty="0">
                <a:solidFill>
                  <a:srgbClr val="4582EC"/>
                </a:solidFill>
                <a:latin typeface="Calibri" panose="020F0502020204030204" pitchFamily="34" charset="0"/>
                <a:ea typeface="-apple-system"/>
                <a:cs typeface="Calibri" panose="020F0502020204030204" pitchFamily="34" charset="0"/>
                <a:hlinkClick r:id="rId3"/>
              </a:rPr>
              <a:t>phstranscripts@pickenscountyschools.org</a:t>
            </a:r>
            <a:endParaRPr lang="en-US" altLang="en-US" b="1" dirty="0">
              <a:solidFill>
                <a:srgbClr val="343A40"/>
              </a:solidFill>
              <a:latin typeface="Calibri" panose="020F0502020204030204" pitchFamily="34" charset="0"/>
              <a:ea typeface="-apple-system"/>
              <a:cs typeface="Calibri" panose="020F0502020204030204" pitchFamily="34" charset="0"/>
            </a:endParaRPr>
          </a:p>
          <a:p>
            <a:pPr lvl="0" algn="ctr" defTabSz="914400" eaLnBrk="0" fontAlgn="base" hangingPunct="0">
              <a:spcBef>
                <a:spcPct val="0"/>
              </a:spcBef>
              <a:spcAft>
                <a:spcPct val="0"/>
              </a:spcAft>
            </a:pPr>
            <a:r>
              <a:rPr lang="en-US" altLang="en-US" dirty="0">
                <a:solidFill>
                  <a:srgbClr val="343A40"/>
                </a:solidFill>
                <a:latin typeface="Calibri" panose="020F0502020204030204" pitchFamily="34" charset="0"/>
                <a:cs typeface="Calibri" panose="020F0502020204030204" pitchFamily="34" charset="0"/>
              </a:rPr>
              <a:t>	and include your name (when you attended PHS if you are not currently enrolled), 	DOB, last 4 digits of your SSN, and where you need the transcript to be sent to.</a:t>
            </a:r>
          </a:p>
          <a:p>
            <a:pPr lvl="0" defTabSz="914400" eaLnBrk="0" fontAlgn="base" hangingPunct="0">
              <a:spcBef>
                <a:spcPct val="0"/>
              </a:spcBef>
              <a:spcAft>
                <a:spcPct val="0"/>
              </a:spcAft>
            </a:pPr>
            <a:r>
              <a:rPr lang="en-US" altLang="en-US" dirty="0">
                <a:latin typeface="Calibri" panose="020F0502020204030204" pitchFamily="34" charset="0"/>
                <a:cs typeface="Calibri" panose="020F0502020204030204" pitchFamily="34" charset="0"/>
              </a:rPr>
              <a:t>___________________________________________________________________________</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32</a:t>
            </a:fld>
            <a:endParaRPr lang="en-US" sz="1400" b="1" dirty="0">
              <a:solidFill>
                <a:schemeClr val="tx1"/>
              </a:solidFill>
            </a:endParaRPr>
          </a:p>
        </p:txBody>
      </p:sp>
      <p:sp>
        <p:nvSpPr>
          <p:cNvPr id="8" name="TextBox 7">
            <a:extLst>
              <a:ext uri="{FF2B5EF4-FFF2-40B4-BE49-F238E27FC236}">
                <a16:creationId xmlns:a16="http://schemas.microsoft.com/office/drawing/2014/main" id="{D6AE2AB1-89B2-4E27-8B78-00F9C42AD39A}"/>
              </a:ext>
            </a:extLst>
          </p:cNvPr>
          <p:cNvSpPr txBox="1"/>
          <p:nvPr/>
        </p:nvSpPr>
        <p:spPr>
          <a:xfrm>
            <a:off x="755372" y="3469277"/>
            <a:ext cx="8791300" cy="3416320"/>
          </a:xfrm>
          <a:prstGeom prst="rect">
            <a:avLst/>
          </a:prstGeom>
          <a:noFill/>
        </p:spPr>
        <p:txBody>
          <a:bodyPr wrap="square" rtlCol="0">
            <a:spAutoFit/>
          </a:bodyPr>
          <a:lstStyle/>
          <a:p>
            <a:pPr marL="285750" indent="-285750" algn="ctr">
              <a:buFont typeface="Wingdings" panose="05000000000000000000" pitchFamily="2" charset="2"/>
              <a:buChar char="v"/>
            </a:pPr>
            <a:r>
              <a:rPr lang="en-US" b="1" i="1" dirty="0">
                <a:latin typeface="Calibri" panose="020F0502020204030204" pitchFamily="34" charset="0"/>
                <a:cs typeface="Calibri" panose="020F0502020204030204" pitchFamily="34" charset="0"/>
              </a:rPr>
              <a:t>If any of the PHS Dual Enrollment partner colleges need a copy of your </a:t>
            </a:r>
            <a:r>
              <a:rPr lang="en-US" b="1" i="1" dirty="0">
                <a:highlight>
                  <a:srgbClr val="FF00FF"/>
                </a:highlight>
                <a:latin typeface="Calibri" panose="020F0502020204030204" pitchFamily="34" charset="0"/>
                <a:cs typeface="Calibri" panose="020F0502020204030204" pitchFamily="34" charset="0"/>
              </a:rPr>
              <a:t>HOPE GPA</a:t>
            </a:r>
            <a:r>
              <a:rPr lang="en-US" b="1" i="1" dirty="0">
                <a:latin typeface="Calibri" panose="020F0502020204030204" pitchFamily="34" charset="0"/>
                <a:cs typeface="Calibri" panose="020F0502020204030204" pitchFamily="34" charset="0"/>
              </a:rPr>
              <a:t>, follow the directions below. </a:t>
            </a:r>
          </a:p>
          <a:p>
            <a:endParaRPr lang="en-US" dirty="0"/>
          </a:p>
          <a:p>
            <a:pPr marL="285750" indent="-285750">
              <a:buFont typeface="Arial" panose="020B0604020202020204" pitchFamily="34" charset="0"/>
              <a:buChar char="•"/>
            </a:pPr>
            <a:r>
              <a:rPr lang="en-US" dirty="0"/>
              <a:t> </a:t>
            </a:r>
            <a:r>
              <a:rPr lang="en-US" dirty="0">
                <a:latin typeface="Calibri" panose="020F0502020204030204" pitchFamily="34" charset="0"/>
                <a:cs typeface="Calibri" panose="020F0502020204030204" pitchFamily="34" charset="0"/>
              </a:rPr>
              <a:t>You must have a GAfutures account to locate your HOPE GPA. If you do not have a GAfutures account, please create one by following the directions in the document titled </a:t>
            </a:r>
            <a:r>
              <a:rPr lang="en-US" b="1" dirty="0">
                <a:latin typeface="Calibri" panose="020F0502020204030204" pitchFamily="34" charset="0"/>
                <a:cs typeface="Calibri" panose="020F0502020204030204" pitchFamily="34" charset="0"/>
              </a:rPr>
              <a:t>“How to Create a GAfutures Account.” </a:t>
            </a:r>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Once an account has been created, follow the directions on the </a:t>
            </a:r>
            <a:r>
              <a:rPr lang="en-US" b="1" dirty="0">
                <a:latin typeface="Calibri" panose="020F0502020204030204" pitchFamily="34" charset="0"/>
                <a:cs typeface="Calibri" panose="020F0502020204030204" pitchFamily="34" charset="0"/>
              </a:rPr>
              <a:t>“How to Locate your HOPE GPA.” </a:t>
            </a:r>
          </a:p>
          <a:p>
            <a:pPr marL="285750" indent="-285750">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Both documents are located at (PHS website</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Staff</a:t>
            </a:r>
            <a:r>
              <a:rPr lang="en-US" b="1" dirty="0">
                <a:latin typeface="Calibri" panose="020F0502020204030204" pitchFamily="34" charset="0"/>
                <a:cs typeface="Calibri" panose="020F0502020204030204" pitchFamily="34" charset="0"/>
              </a:rPr>
              <a:t>-&gt;</a:t>
            </a:r>
            <a:r>
              <a:rPr lang="en-US" dirty="0">
                <a:latin typeface="Calibri" panose="020F0502020204030204" pitchFamily="34" charset="0"/>
                <a:cs typeface="Calibri" panose="020F0502020204030204" pitchFamily="34" charset="0"/>
              </a:rPr>
              <a:t> College and Career Coach).</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3760BA1-3C69-4309-BAEA-66ED99514732}"/>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5682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3139321"/>
          </a:xfrm>
          <a:prstGeom prst="rect">
            <a:avLst/>
          </a:prstGeom>
          <a:noFill/>
        </p:spPr>
        <p:txBody>
          <a:bodyPr wrap="square" rtlCol="0">
            <a:spAutoFit/>
          </a:bodyPr>
          <a:lstStyle/>
          <a:p>
            <a:endParaRPr lang="en-US" b="1" dirty="0"/>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If you have any questions, please contact Daniel Bell at the information below:</a:t>
            </a:r>
          </a:p>
          <a:p>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Daniel Bell</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hlinkClick r:id="rId3"/>
              </a:rPr>
              <a:t>danielbell@pickenscountyschools.org</a:t>
            </a:r>
            <a:br>
              <a:rPr 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Pickens County Schools College and Career Coach</a:t>
            </a:r>
          </a:p>
          <a:p>
            <a:pPr algn="ctr"/>
            <a:r>
              <a:rPr lang="en-US" dirty="0">
                <a:latin typeface="Arial" panose="020B0604020202020204" pitchFamily="34" charset="0"/>
                <a:cs typeface="Arial" panose="020B0604020202020204" pitchFamily="34" charset="0"/>
              </a:rPr>
              <a:t>(706)-253-1800 ext. 304</a:t>
            </a: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33</a:t>
            </a:fld>
            <a:endParaRPr lang="en-US" sz="1400" b="1" dirty="0">
              <a:solidFill>
                <a:schemeClr val="tx1"/>
              </a:solidFill>
            </a:endParaRPr>
          </a:p>
        </p:txBody>
      </p:sp>
      <p:sp>
        <p:nvSpPr>
          <p:cNvPr id="8" name="TextBox 7">
            <a:extLst>
              <a:ext uri="{FF2B5EF4-FFF2-40B4-BE49-F238E27FC236}">
                <a16:creationId xmlns:a16="http://schemas.microsoft.com/office/drawing/2014/main" id="{202A70DE-26DE-45DA-8B7E-9A998FFB579C}"/>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203289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4247317"/>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Why Skilled Trades?</a:t>
            </a:r>
          </a:p>
          <a:p>
            <a:pPr algn="ct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There are many jobs in high demand that do not require four years of college. </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Learning a skilled trade from a technical college can be a highly rewarding and well-paid option.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Career tradesmen and craftsmen are in critical need now more than ever.</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Job Security</a:t>
            </a:r>
          </a:p>
          <a:p>
            <a:pPr algn="ct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highlight>
                  <a:srgbClr val="FFFF00"/>
                </a:highlight>
                <a:latin typeface="Calibri" panose="020F0502020204030204" pitchFamily="34" charset="0"/>
                <a:cs typeface="Calibri" panose="020F0502020204030204" pitchFamily="34" charset="0"/>
              </a:rPr>
              <a:t>For every four people retiring from the trades, only one is stepping up to take their place. </a:t>
            </a:r>
            <a:endParaRPr lang="en-US" dirty="0">
              <a:latin typeface="Calibri" panose="020F0502020204030204" pitchFamily="34" charset="0"/>
              <a:cs typeface="Calibri" panose="020F0502020204030204" pitchFamily="34" charset="0"/>
            </a:endParaRPr>
          </a:p>
          <a:p>
            <a:pPr algn="ctr"/>
            <a:endParaRPr lang="en-US"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4</a:t>
            </a:fld>
            <a:endParaRPr lang="en-US" sz="1400" b="1" dirty="0">
              <a:solidFill>
                <a:schemeClr val="tx1"/>
              </a:solidFill>
            </a:endParaRPr>
          </a:p>
        </p:txBody>
      </p:sp>
      <p:sp>
        <p:nvSpPr>
          <p:cNvPr id="8" name="TextBox 7">
            <a:extLst>
              <a:ext uri="{FF2B5EF4-FFF2-40B4-BE49-F238E27FC236}">
                <a16:creationId xmlns:a16="http://schemas.microsoft.com/office/drawing/2014/main" id="{9F2BDAA4-53B3-49C6-978B-B0FD47AB646F}"/>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62470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755373" y="1153560"/>
            <a:ext cx="8791300" cy="3970318"/>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The Salary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Learning a skilled trade gives you the opportunity to build a strong career with great potential - all without sinking into student debt.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Georgia students who earn a traditional four-year degree graduate with an average of $23,768 in student loan debt; an amount that can take years to pay off. There's nothing wrong with four-year degrees, but there is something wrong with acting like they're the only path to success.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Skilled tradesmen can earn higher starting salaries than the average college graduate. With multiple opportunities for fast-track advancement and lots of specialties to choose from, the earning potential for a career in the skilled trades is virtually unlimited.</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5</a:t>
            </a:fld>
            <a:endParaRPr lang="en-US" sz="1400" b="1" dirty="0">
              <a:solidFill>
                <a:schemeClr val="tx1"/>
              </a:solidFill>
            </a:endParaRPr>
          </a:p>
        </p:txBody>
      </p:sp>
      <p:sp>
        <p:nvSpPr>
          <p:cNvPr id="8" name="TextBox 7">
            <a:extLst>
              <a:ext uri="{FF2B5EF4-FFF2-40B4-BE49-F238E27FC236}">
                <a16:creationId xmlns:a16="http://schemas.microsoft.com/office/drawing/2014/main" id="{E1D5F369-0BDE-48EB-9542-5B3EFD8AB11F}"/>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89589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170979"/>
            <a:ext cx="8791300" cy="64633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What is “</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endParaRPr lang="en-US" b="1" i="1" u="sng" dirty="0">
              <a:solidFill>
                <a:srgbClr val="FF0000"/>
              </a:solidFill>
              <a:latin typeface="Calibri" panose="020F0502020204030204" pitchFamily="34" charset="0"/>
              <a:cs typeface="Calibri" panose="020F0502020204030204" pitchFamily="34" charset="0"/>
            </a:endParaRPr>
          </a:p>
          <a:p>
            <a:pPr algn="ctr"/>
            <a:endParaRPr lang="en-US" b="1" i="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6</a:t>
            </a:fld>
            <a:endParaRPr lang="en-US" sz="1400" b="1" dirty="0">
              <a:solidFill>
                <a:schemeClr val="tx1"/>
              </a:solidFill>
            </a:endParaRPr>
          </a:p>
        </p:txBody>
      </p:sp>
      <p:sp>
        <p:nvSpPr>
          <p:cNvPr id="11" name="Text Placeholder 10">
            <a:extLst>
              <a:ext uri="{FF2B5EF4-FFF2-40B4-BE49-F238E27FC236}">
                <a16:creationId xmlns:a16="http://schemas.microsoft.com/office/drawing/2014/main" id="{226237E6-6885-4CAA-B3F6-36133345290D}"/>
              </a:ext>
            </a:extLst>
          </p:cNvPr>
          <p:cNvSpPr txBox="1">
            <a:spLocks/>
          </p:cNvSpPr>
          <p:nvPr/>
        </p:nvSpPr>
        <p:spPr>
          <a:xfrm>
            <a:off x="490071" y="1853736"/>
            <a:ext cx="9722497" cy="4379113"/>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chemeClr val="tx2">
                    <a:lumMod val="90000"/>
                    <a:lumOff val="10000"/>
                  </a:schemeClr>
                </a:solidFill>
                <a:latin typeface="Calibri" panose="020F0502020204030204" pitchFamily="34" charset="0"/>
                <a:cs typeface="Calibri" panose="020F0502020204030204" pitchFamily="34" charset="0"/>
              </a:rPr>
              <a:t>In addition to the technical college requirements,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b="1" dirty="0">
                <a:solidFill>
                  <a:schemeClr val="tx2">
                    <a:lumMod val="90000"/>
                    <a:lumOff val="10000"/>
                  </a:schemeClr>
                </a:solidFill>
                <a:latin typeface="Calibri" panose="020F0502020204030204" pitchFamily="34" charset="0"/>
                <a:cs typeface="Calibri" panose="020F0502020204030204" pitchFamily="34" charset="0"/>
              </a:rPr>
              <a:t>students must complete the following 9 high school requirements below: </a:t>
            </a:r>
            <a:r>
              <a:rPr lang="en-US" i="1" u="sng" dirty="0">
                <a:latin typeface="Calibri" panose="020F0502020204030204" pitchFamily="34" charset="0"/>
                <a:cs typeface="Calibri" panose="020F0502020204030204" pitchFamily="34" charset="0"/>
              </a:rPr>
              <a:t>Must be the correct 9 indicated!!</a:t>
            </a:r>
          </a:p>
          <a:p>
            <a:pPr marL="0" indent="0">
              <a:buNone/>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2 English/Language Arts courses </a:t>
            </a:r>
            <a:r>
              <a:rPr lang="en-US" dirty="0">
                <a:solidFill>
                  <a:srgbClr val="FF0000"/>
                </a:solidFill>
                <a:latin typeface="Calibri" panose="020F0502020204030204" pitchFamily="34" charset="0"/>
                <a:cs typeface="Calibri" panose="020F0502020204030204" pitchFamily="34" charset="0"/>
              </a:rPr>
              <a:t>(must include American Literature)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2 High School Math courses </a:t>
            </a:r>
            <a:r>
              <a:rPr lang="en-US" dirty="0">
                <a:solidFill>
                  <a:srgbClr val="FF0000"/>
                </a:solidFill>
                <a:latin typeface="Calibri" panose="020F0502020204030204" pitchFamily="34" charset="0"/>
                <a:cs typeface="Calibri" panose="020F0502020204030204" pitchFamily="34" charset="0"/>
              </a:rPr>
              <a:t>(must include Algebra I)</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2 Science courses </a:t>
            </a:r>
            <a:r>
              <a:rPr lang="en-US" dirty="0">
                <a:solidFill>
                  <a:srgbClr val="FF0000"/>
                </a:solidFill>
                <a:latin typeface="Calibri" panose="020F0502020204030204" pitchFamily="34" charset="0"/>
                <a:cs typeface="Calibri" panose="020F0502020204030204" pitchFamily="34" charset="0"/>
              </a:rPr>
              <a:t>(must include Biology)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2 Social Studies courses – American Govt./Civics, U.S. History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1 Health/PE credit</a:t>
            </a:r>
          </a:p>
          <a:p>
            <a:pPr marL="685800" lvl="1">
              <a:buFont typeface="Arial" panose="020B0604020202020204" pitchFamily="34" charset="0"/>
              <a:buChar char="•"/>
            </a:pPr>
            <a:r>
              <a:rPr lang="en-US" b="1" dirty="0">
                <a:solidFill>
                  <a:srgbClr val="0070C0"/>
                </a:solidFill>
                <a:latin typeface="Calibri" panose="020F0502020204030204" pitchFamily="34" charset="0"/>
                <a:cs typeface="Calibri" panose="020F0502020204030204" pitchFamily="34" charset="0"/>
              </a:rPr>
              <a:t>If you begin 9</a:t>
            </a:r>
            <a:r>
              <a:rPr lang="en-US" b="1" baseline="30000" dirty="0">
                <a:solidFill>
                  <a:srgbClr val="0070C0"/>
                </a:solidFill>
                <a:latin typeface="Calibri" panose="020F0502020204030204" pitchFamily="34" charset="0"/>
                <a:cs typeface="Calibri" panose="020F0502020204030204" pitchFamily="34" charset="0"/>
              </a:rPr>
              <a:t>th</a:t>
            </a:r>
            <a:r>
              <a:rPr lang="en-US" b="1" dirty="0">
                <a:solidFill>
                  <a:srgbClr val="0070C0"/>
                </a:solidFill>
                <a:latin typeface="Calibri" panose="020F0502020204030204" pitchFamily="34" charset="0"/>
                <a:cs typeface="Calibri" panose="020F0502020204030204" pitchFamily="34" charset="0"/>
              </a:rPr>
              <a:t> grade in the 2022-2023 school year, you must take the following 2 Social Studies: </a:t>
            </a:r>
          </a:p>
          <a:p>
            <a:pPr marL="685800" lvl="1">
              <a:buFont typeface="Arial" panose="020B0604020202020204" pitchFamily="34" charset="0"/>
              <a:buChar char="•"/>
            </a:pPr>
            <a:r>
              <a:rPr lang="en-US" dirty="0">
                <a:latin typeface="Calibri" panose="020F0502020204030204" pitchFamily="34" charset="0"/>
                <a:cs typeface="Calibri" panose="020F0502020204030204" pitchFamily="34" charset="0"/>
              </a:rPr>
              <a:t>American Government </a:t>
            </a:r>
          </a:p>
          <a:p>
            <a:pPr marL="685800" lvl="1">
              <a:buFont typeface="Arial" panose="020B0604020202020204" pitchFamily="34" charset="0"/>
              <a:buChar char="•"/>
            </a:pPr>
            <a:r>
              <a:rPr lang="en-US" dirty="0">
                <a:latin typeface="Calibri" panose="020F0502020204030204" pitchFamily="34" charset="0"/>
                <a:cs typeface="Calibri" panose="020F0502020204030204" pitchFamily="34" charset="0"/>
              </a:rPr>
              <a:t>Personal Finance &amp; Economics</a:t>
            </a:r>
          </a:p>
          <a:p>
            <a:r>
              <a:rPr lang="en-US" dirty="0">
                <a:highlight>
                  <a:srgbClr val="FFFF00"/>
                </a:highlight>
                <a:latin typeface="Calibri" panose="020F0502020204030204" pitchFamily="34" charset="0"/>
                <a:cs typeface="Calibri" panose="020F0502020204030204" pitchFamily="34" charset="0"/>
              </a:rPr>
              <a:t>All required Milestone/EOC exams must be taken. </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 - Algebra I, American Literature, Biology, United States History</a:t>
            </a:r>
          </a:p>
          <a:p>
            <a:pPr lvl="6"/>
            <a:r>
              <a:rPr lang="en-US" sz="1900" b="1" dirty="0">
                <a:solidFill>
                  <a:schemeClr val="tx1"/>
                </a:solidFill>
              </a:rPr>
              <a:t>Student must be on track to graduate!!</a:t>
            </a:r>
          </a:p>
          <a:p>
            <a:pPr lvl="6"/>
            <a:r>
              <a:rPr lang="en-US" sz="1900" b="1" dirty="0">
                <a:solidFill>
                  <a:schemeClr val="tx1"/>
                </a:solidFill>
              </a:rPr>
              <a:t>Must be approved by the student’s counselor.</a:t>
            </a:r>
          </a:p>
          <a:p>
            <a:pPr lvl="6"/>
            <a:r>
              <a:rPr lang="en-US" sz="1900" b="1" dirty="0">
                <a:solidFill>
                  <a:schemeClr val="tx1"/>
                </a:solidFill>
              </a:rPr>
              <a:t>Must have parent approval.</a:t>
            </a:r>
          </a:p>
          <a:p>
            <a:endParaRPr lang="en-US" dirty="0"/>
          </a:p>
        </p:txBody>
      </p:sp>
      <p:sp>
        <p:nvSpPr>
          <p:cNvPr id="8" name="TextBox 7">
            <a:extLst>
              <a:ext uri="{FF2B5EF4-FFF2-40B4-BE49-F238E27FC236}">
                <a16:creationId xmlns:a16="http://schemas.microsoft.com/office/drawing/2014/main" id="{A97138B7-9422-4BA2-95AF-A44E035F0D0A}"/>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429314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kens Dragons - Home | Facebook">
            <a:extLst>
              <a:ext uri="{FF2B5EF4-FFF2-40B4-BE49-F238E27FC236}">
                <a16:creationId xmlns:a16="http://schemas.microsoft.com/office/drawing/2014/main" id="{D6C794E3-17B3-40EE-95C2-C67280D5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98" y="5607698"/>
            <a:ext cx="1250302" cy="1250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5AFE46-89C7-4B60-92C4-554301241CFD}"/>
              </a:ext>
            </a:extLst>
          </p:cNvPr>
          <p:cNvSpPr/>
          <p:nvPr/>
        </p:nvSpPr>
        <p:spPr>
          <a:xfrm>
            <a:off x="0" y="0"/>
            <a:ext cx="12191999" cy="6858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9EF84A-E438-411B-BA43-752C6A06962E}"/>
              </a:ext>
            </a:extLst>
          </p:cNvPr>
          <p:cNvSpPr txBox="1"/>
          <p:nvPr/>
        </p:nvSpPr>
        <p:spPr>
          <a:xfrm>
            <a:off x="1025339" y="1355294"/>
            <a:ext cx="8791300" cy="4524315"/>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a:t>
            </a:r>
            <a:endParaRPr lang="en-US" b="1" i="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Pickens High School follows the federal requirements of End of Course Assessments (EOCs). </a:t>
            </a:r>
            <a:r>
              <a:rPr lang="en-US" dirty="0">
                <a:highlight>
                  <a:srgbClr val="FFFF00"/>
                </a:highlight>
                <a:latin typeface="Calibri" panose="020F0502020204030204" pitchFamily="34" charset="0"/>
                <a:cs typeface="Calibri" panose="020F0502020204030204" pitchFamily="34" charset="0"/>
              </a:rPr>
              <a:t>The Accelerated Career Diploma high school requirements contain classes that have EOC’s.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highlight>
                  <a:srgbClr val="FFFF00"/>
                </a:highlight>
                <a:latin typeface="Calibri" panose="020F0502020204030204" pitchFamily="34" charset="0"/>
                <a:cs typeface="Calibri" panose="020F0502020204030204" pitchFamily="34" charset="0"/>
              </a:rPr>
              <a:t>The federal EOC requirements can change </a:t>
            </a:r>
            <a:r>
              <a:rPr lang="en-US" b="1" i="1" dirty="0">
                <a:solidFill>
                  <a:srgbClr val="FF0000"/>
                </a:solidFill>
                <a:highlight>
                  <a:srgbClr val="FFFF00"/>
                </a:highlight>
                <a:latin typeface="Calibri" panose="020F0502020204030204" pitchFamily="34" charset="0"/>
                <a:cs typeface="Calibri" panose="020F0502020204030204" pitchFamily="34" charset="0"/>
              </a:rPr>
              <a:t>with little to no warning</a:t>
            </a:r>
            <a:r>
              <a:rPr lang="en-US" dirty="0">
                <a:highlight>
                  <a:srgbClr val="FFFF00"/>
                </a:highlight>
                <a:latin typeface="Calibri" panose="020F0502020204030204" pitchFamily="34" charset="0"/>
                <a:cs typeface="Calibri" panose="020F0502020204030204" pitchFamily="34" charset="0"/>
              </a:rPr>
              <a:t>, thus altering a student’s graduation plan to meet the EOC requirements. Dual Enrollment courses can be impacted in some cases.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Although Pickens High School make all attempts to prevent EOC issues, Pickens High School is not responsible for any changes that could potentially have to be made to the student’s graduation plan to meet the EOC requirements.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the Georgia Department of Education changes EOC requirements, some </a:t>
            </a:r>
            <a:r>
              <a:rPr lang="en-US" b="1" i="1" dirty="0">
                <a:latin typeface="Calibri" panose="020F0502020204030204" pitchFamily="34" charset="0"/>
                <a:cs typeface="Calibri" panose="020F0502020204030204" pitchFamily="34" charset="0"/>
              </a:rPr>
              <a:t>“</a:t>
            </a:r>
            <a:r>
              <a:rPr lang="en-US" b="1" i="1" dirty="0">
                <a:latin typeface="Calibri" panose="020F0502020204030204" pitchFamily="34" charset="0"/>
                <a:ea typeface="Calibri" panose="020F0502020204030204" pitchFamily="34" charset="0"/>
                <a:cs typeface="Calibri" panose="020F0502020204030204" pitchFamily="34" charset="0"/>
              </a:rPr>
              <a:t>Accelerated Career Diploma” </a:t>
            </a:r>
            <a:r>
              <a:rPr lang="en-US" dirty="0">
                <a:latin typeface="Calibri" panose="020F0502020204030204" pitchFamily="34" charset="0"/>
                <a:cs typeface="Calibri" panose="020F0502020204030204" pitchFamily="34" charset="0"/>
              </a:rPr>
              <a:t>students could be required to take additional high school courses. Pickens High School </a:t>
            </a:r>
            <a:r>
              <a:rPr lang="en-US" b="1" dirty="0">
                <a:solidFill>
                  <a:srgbClr val="FF0000"/>
                </a:solidFill>
                <a:latin typeface="Calibri" panose="020F0502020204030204" pitchFamily="34" charset="0"/>
                <a:cs typeface="Calibri" panose="020F0502020204030204" pitchFamily="34" charset="0"/>
              </a:rPr>
              <a:t>MUST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comply with state EOC requirements.</a:t>
            </a:r>
          </a:p>
        </p:txBody>
      </p:sp>
      <p:sp>
        <p:nvSpPr>
          <p:cNvPr id="2" name="Slide Number Placeholder 1">
            <a:extLst>
              <a:ext uri="{FF2B5EF4-FFF2-40B4-BE49-F238E27FC236}">
                <a16:creationId xmlns:a16="http://schemas.microsoft.com/office/drawing/2014/main" id="{610FCA4B-C8D4-4F93-8EED-3BB54CBAE5E4}"/>
              </a:ext>
            </a:extLst>
          </p:cNvPr>
          <p:cNvSpPr>
            <a:spLocks noGrp="1"/>
          </p:cNvSpPr>
          <p:nvPr>
            <p:ph type="sldNum" sz="quarter" idx="12"/>
          </p:nvPr>
        </p:nvSpPr>
        <p:spPr>
          <a:xfrm>
            <a:off x="-1" y="6492875"/>
            <a:ext cx="683339" cy="365125"/>
          </a:xfrm>
        </p:spPr>
        <p:txBody>
          <a:bodyPr/>
          <a:lstStyle/>
          <a:p>
            <a:pPr algn="l"/>
            <a:fld id="{ED8F0782-9CA0-45CD-86E7-A893C8F4C53E}" type="slidenum">
              <a:rPr lang="en-US" sz="1400" b="1" smtClean="0">
                <a:solidFill>
                  <a:schemeClr val="tx1"/>
                </a:solidFill>
              </a:rPr>
              <a:pPr algn="l"/>
              <a:t>7</a:t>
            </a:fld>
            <a:endParaRPr lang="en-US" sz="1400" b="1" dirty="0">
              <a:solidFill>
                <a:schemeClr val="tx1"/>
              </a:solidFill>
            </a:endParaRPr>
          </a:p>
        </p:txBody>
      </p:sp>
      <p:sp>
        <p:nvSpPr>
          <p:cNvPr id="8" name="TextBox 7">
            <a:extLst>
              <a:ext uri="{FF2B5EF4-FFF2-40B4-BE49-F238E27FC236}">
                <a16:creationId xmlns:a16="http://schemas.microsoft.com/office/drawing/2014/main" id="{615E81CC-AB01-4853-8161-D8E80BECB88D}"/>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99977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1653-6ECC-4894-9F1B-04DF1A5CB9F2}"/>
              </a:ext>
            </a:extLst>
          </p:cNvPr>
          <p:cNvSpPr>
            <a:spLocks noGrp="1"/>
          </p:cNvSpPr>
          <p:nvPr>
            <p:ph type="title"/>
          </p:nvPr>
        </p:nvSpPr>
        <p:spPr>
          <a:xfrm>
            <a:off x="1104054" y="319433"/>
            <a:ext cx="7913329" cy="1320800"/>
          </a:xfrm>
        </p:spPr>
        <p:txBody>
          <a:bodyPr>
            <a:normAutofit fontScale="90000"/>
          </a:bodyPr>
          <a:lstStyle/>
          <a:p>
            <a:r>
              <a:rPr lang="en-US" b="1" i="1" dirty="0">
                <a:solidFill>
                  <a:schemeClr val="tx1"/>
                </a:solidFill>
                <a:latin typeface="Arial" panose="020B0604020202020204" pitchFamily="34" charset="0"/>
                <a:cs typeface="Arial" panose="020B0604020202020204" pitchFamily="34" charset="0"/>
              </a:rPr>
              <a:t>Is the Accelerated Career Diploma Dual Enrollment Option for your student?</a:t>
            </a:r>
          </a:p>
        </p:txBody>
      </p:sp>
      <p:sp>
        <p:nvSpPr>
          <p:cNvPr id="3" name="Content Placeholder 2">
            <a:extLst>
              <a:ext uri="{FF2B5EF4-FFF2-40B4-BE49-F238E27FC236}">
                <a16:creationId xmlns:a16="http://schemas.microsoft.com/office/drawing/2014/main" id="{2CEF2A73-89FC-411A-9BB9-050608A760D8}"/>
              </a:ext>
            </a:extLst>
          </p:cNvPr>
          <p:cNvSpPr>
            <a:spLocks noGrp="1"/>
          </p:cNvSpPr>
          <p:nvPr>
            <p:ph idx="1"/>
          </p:nvPr>
        </p:nvSpPr>
        <p:spPr>
          <a:xfrm>
            <a:off x="677334" y="1640233"/>
            <a:ext cx="4311226" cy="5116167"/>
          </a:xfrm>
          <a:ln>
            <a:solidFill>
              <a:schemeClr val="tx1"/>
            </a:solidFill>
          </a:ln>
        </p:spPr>
        <p:txBody>
          <a:bodyPr>
            <a:normAutofit/>
          </a:bodyPr>
          <a:lstStyle/>
          <a:p>
            <a:pPr marL="0" indent="0" algn="ctr">
              <a:buNone/>
            </a:pPr>
            <a:r>
              <a:rPr lang="en-US" sz="2400" b="1" u="sng" dirty="0">
                <a:latin typeface="Arial" panose="020B0604020202020204" pitchFamily="34" charset="0"/>
                <a:cs typeface="Arial" panose="020B0604020202020204" pitchFamily="34" charset="0"/>
              </a:rPr>
              <a:t>Pros</a:t>
            </a:r>
          </a:p>
          <a:p>
            <a:r>
              <a:rPr lang="en-US" sz="2000" b="1" dirty="0">
                <a:latin typeface="Arial" panose="020B0604020202020204" pitchFamily="34" charset="0"/>
                <a:cs typeface="Arial" panose="020B0604020202020204" pitchFamily="34" charset="0"/>
              </a:rPr>
              <a:t>Can begin a focused Program of Study in as early as 10</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grade.</a:t>
            </a:r>
          </a:p>
          <a:p>
            <a:r>
              <a:rPr lang="en-US" sz="2000" b="1" dirty="0">
                <a:latin typeface="Arial" panose="020B0604020202020204" pitchFamily="34" charset="0"/>
                <a:cs typeface="Arial" panose="020B0604020202020204" pitchFamily="34" charset="0"/>
              </a:rPr>
              <a:t>May be able to graduate early and begin a career.</a:t>
            </a:r>
          </a:p>
          <a:p>
            <a:r>
              <a:rPr lang="en-US" sz="2000" b="1" dirty="0">
                <a:latin typeface="Arial" panose="020B0604020202020204" pitchFamily="34" charset="0"/>
                <a:cs typeface="Arial" panose="020B0604020202020204" pitchFamily="34" charset="0"/>
              </a:rPr>
              <a:t>Can earn certain credentials for free.</a:t>
            </a:r>
          </a:p>
          <a:p>
            <a:r>
              <a:rPr lang="en-US" sz="2000" b="1" dirty="0">
                <a:latin typeface="Arial" panose="020B0604020202020204" pitchFamily="34" charset="0"/>
                <a:cs typeface="Arial" panose="020B0604020202020204" pitchFamily="34" charset="0"/>
              </a:rPr>
              <a:t>Fewer high school course requirements allow more time to complete the technical college program courses.</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5E41E0F-0728-42E2-8EA7-5FD99FD5398A}"/>
              </a:ext>
            </a:extLst>
          </p:cNvPr>
          <p:cNvSpPr>
            <a:spLocks noGrp="1"/>
          </p:cNvSpPr>
          <p:nvPr>
            <p:ph type="sldNum" sz="quarter" idx="12"/>
          </p:nvPr>
        </p:nvSpPr>
        <p:spPr/>
        <p:txBody>
          <a:bodyPr/>
          <a:lstStyle/>
          <a:p>
            <a:fld id="{ED8F0782-9CA0-45CD-86E7-A893C8F4C53E}" type="slidenum">
              <a:rPr lang="en-US" smtClean="0"/>
              <a:t>8</a:t>
            </a:fld>
            <a:endParaRPr lang="en-US"/>
          </a:p>
        </p:txBody>
      </p:sp>
      <p:sp>
        <p:nvSpPr>
          <p:cNvPr id="5" name="Content Placeholder 2">
            <a:extLst>
              <a:ext uri="{FF2B5EF4-FFF2-40B4-BE49-F238E27FC236}">
                <a16:creationId xmlns:a16="http://schemas.microsoft.com/office/drawing/2014/main" id="{4B27A891-25A9-47EE-A489-80715356D9A1}"/>
              </a:ext>
            </a:extLst>
          </p:cNvPr>
          <p:cNvSpPr txBox="1">
            <a:spLocks/>
          </p:cNvSpPr>
          <p:nvPr/>
        </p:nvSpPr>
        <p:spPr>
          <a:xfrm>
            <a:off x="4993256" y="1640233"/>
            <a:ext cx="4311226" cy="5116167"/>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400" b="1" u="sng" dirty="0">
                <a:latin typeface="Arial" panose="020B0604020202020204" pitchFamily="34" charset="0"/>
                <a:cs typeface="Arial" panose="020B0604020202020204" pitchFamily="34" charset="0"/>
              </a:rPr>
              <a:t>Cons</a:t>
            </a:r>
          </a:p>
          <a:p>
            <a:r>
              <a:rPr lang="en-US" sz="2000" b="1" dirty="0">
                <a:latin typeface="Arial" panose="020B0604020202020204" pitchFamily="34" charset="0"/>
                <a:cs typeface="Arial" panose="020B0604020202020204" pitchFamily="34" charset="0"/>
              </a:rPr>
              <a:t>Fewer PHS academic courses make it harder to attend a 4 year college later (</a:t>
            </a:r>
            <a:r>
              <a:rPr lang="en-US" sz="2000" b="1" i="1" dirty="0">
                <a:latin typeface="Arial" panose="020B0604020202020204" pitchFamily="34" charset="0"/>
                <a:cs typeface="Arial" panose="020B0604020202020204" pitchFamily="34" charset="0"/>
              </a:rPr>
              <a:t>not impossible</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If the Accelerated Career Diploma option doesn’t go well, the student may not graduate PHS on time.</a:t>
            </a:r>
          </a:p>
          <a:p>
            <a:r>
              <a:rPr lang="en-US" sz="2000" b="1" dirty="0">
                <a:latin typeface="Arial" panose="020B0604020202020204" pitchFamily="34" charset="0"/>
                <a:cs typeface="Arial" panose="020B0604020202020204" pitchFamily="34" charset="0"/>
              </a:rPr>
              <a:t>Less flexibility of course choice (summer courses may be needed).</a:t>
            </a:r>
          </a:p>
          <a:p>
            <a:r>
              <a:rPr lang="en-US" sz="2000" b="1" dirty="0">
                <a:latin typeface="Arial" panose="020B0604020202020204" pitchFamily="34" charset="0"/>
                <a:cs typeface="Arial" panose="020B0604020202020204" pitchFamily="34" charset="0"/>
              </a:rPr>
              <a:t>Possible costs after the 30 hour funding cap is met. </a:t>
            </a:r>
          </a:p>
          <a:p>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EC15DB-1121-45B1-955D-283474709A35}"/>
              </a:ext>
            </a:extLst>
          </p:cNvPr>
          <p:cNvSpPr txBox="1"/>
          <p:nvPr/>
        </p:nvSpPr>
        <p:spPr>
          <a:xfrm>
            <a:off x="10017760" y="1654866"/>
            <a:ext cx="1872826" cy="2862322"/>
          </a:xfrm>
          <a:prstGeom prst="rect">
            <a:avLst/>
          </a:prstGeom>
          <a:solidFill>
            <a:srgbClr val="00B0F0"/>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Student is not eligible to graduate until all required courses in both PHS and the technical college needed for the credential is completed.</a:t>
            </a:r>
          </a:p>
        </p:txBody>
      </p:sp>
    </p:spTree>
    <p:extLst>
      <p:ext uri="{BB962C8B-B14F-4D97-AF65-F5344CB8AC3E}">
        <p14:creationId xmlns:p14="http://schemas.microsoft.com/office/powerpoint/2010/main" val="171489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3C9979B-2EDF-4180-9A41-524F5EB86E56}"/>
              </a:ext>
            </a:extLst>
          </p:cNvPr>
          <p:cNvSpPr/>
          <p:nvPr/>
        </p:nvSpPr>
        <p:spPr>
          <a:xfrm>
            <a:off x="2508136" y="4352311"/>
            <a:ext cx="5825706" cy="654375"/>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 Program offerings and delivery methods vary by campus. *</a:t>
            </a:r>
          </a:p>
        </p:txBody>
      </p:sp>
      <p:sp>
        <p:nvSpPr>
          <p:cNvPr id="3" name="Speech Bubble: Rectangle 2">
            <a:extLst>
              <a:ext uri="{FF2B5EF4-FFF2-40B4-BE49-F238E27FC236}">
                <a16:creationId xmlns:a16="http://schemas.microsoft.com/office/drawing/2014/main" id="{37665D26-2AA9-42D7-A7A8-B5133EA67A4D}"/>
              </a:ext>
            </a:extLst>
          </p:cNvPr>
          <p:cNvSpPr/>
          <p:nvPr/>
        </p:nvSpPr>
        <p:spPr>
          <a:xfrm>
            <a:off x="4031282" y="1210312"/>
            <a:ext cx="2779414" cy="1412240"/>
          </a:xfrm>
          <a:prstGeom prst="wedgeRectCallo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below to see the current list of the Accelerated Career Diploma program options.</a:t>
            </a:r>
          </a:p>
        </p:txBody>
      </p:sp>
      <p:sp>
        <p:nvSpPr>
          <p:cNvPr id="19" name="Rectangle 18">
            <a:extLst>
              <a:ext uri="{FF2B5EF4-FFF2-40B4-BE49-F238E27FC236}">
                <a16:creationId xmlns:a16="http://schemas.microsoft.com/office/drawing/2014/main" id="{F7B2B142-452B-4CAA-A4EE-210885C6F34E}"/>
              </a:ext>
            </a:extLst>
          </p:cNvPr>
          <p:cNvSpPr/>
          <p:nvPr/>
        </p:nvSpPr>
        <p:spPr>
          <a:xfrm>
            <a:off x="4031282" y="2967333"/>
            <a:ext cx="2779414" cy="566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rgbClr val="0070C0"/>
                </a:solidFill>
                <a:hlinkClick r:id="rId2">
                  <a:extLst>
                    <a:ext uri="{A12FA001-AC4F-418D-AE19-62706E023703}">
                      <ahyp:hlinkClr xmlns:ahyp="http://schemas.microsoft.com/office/drawing/2018/hyperlinkcolor" val="tx"/>
                    </a:ext>
                  </a:extLst>
                </a:hlinkClick>
              </a:rPr>
              <a:t>Accelerated Career Options List</a:t>
            </a:r>
            <a:endParaRPr lang="en-US" sz="2000" b="1" dirty="0">
              <a:solidFill>
                <a:srgbClr val="0070C0"/>
              </a:solidFill>
            </a:endParaRPr>
          </a:p>
        </p:txBody>
      </p:sp>
      <p:sp>
        <p:nvSpPr>
          <p:cNvPr id="5" name="TextBox 4">
            <a:extLst>
              <a:ext uri="{FF2B5EF4-FFF2-40B4-BE49-F238E27FC236}">
                <a16:creationId xmlns:a16="http://schemas.microsoft.com/office/drawing/2014/main" id="{EA7A18FA-310C-402A-86A6-21822702E7EF}"/>
              </a:ext>
            </a:extLst>
          </p:cNvPr>
          <p:cNvSpPr txBox="1"/>
          <p:nvPr/>
        </p:nvSpPr>
        <p:spPr>
          <a:xfrm>
            <a:off x="2648614" y="385260"/>
            <a:ext cx="5544750" cy="584775"/>
          </a:xfrm>
          <a:prstGeom prst="rect">
            <a:avLst/>
          </a:prstGeom>
          <a:noFill/>
          <a:ln>
            <a:noFill/>
          </a:ln>
        </p:spPr>
        <p:txBody>
          <a:bodyPr wrap="square" rtlCol="0">
            <a:spAutoFit/>
          </a:bodyPr>
          <a:lstStyle/>
          <a:p>
            <a:r>
              <a:rPr lang="en-US" sz="3200" b="1" dirty="0">
                <a:solidFill>
                  <a:srgbClr val="FF0000"/>
                </a:solidFill>
              </a:rPr>
              <a:t>Dual Enrollment 2023/2024</a:t>
            </a:r>
          </a:p>
        </p:txBody>
      </p:sp>
    </p:spTree>
    <p:extLst>
      <p:ext uri="{BB962C8B-B14F-4D97-AF65-F5344CB8AC3E}">
        <p14:creationId xmlns:p14="http://schemas.microsoft.com/office/powerpoint/2010/main" val="3882592089"/>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17549</TotalTime>
  <Words>4058</Words>
  <Application>Microsoft Office PowerPoint</Application>
  <PresentationFormat>Widescreen</PresentationFormat>
  <Paragraphs>373</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-apple-system</vt:lpstr>
      <vt:lpstr>Arial</vt:lpstr>
      <vt:lpstr>Calibri</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 Accelerated Career Diploma Dual Enrollment Option for your student?</vt:lpstr>
      <vt:lpstr>PowerPoint Presentation</vt:lpstr>
      <vt:lpstr>PowerPoint Presentation</vt:lpstr>
      <vt:lpstr>PowerPoint Presentation</vt:lpstr>
      <vt:lpstr>PowerPoint Presentation</vt:lpstr>
      <vt:lpstr>PowerPoint Presentation</vt:lpstr>
      <vt:lpstr>PowerPoint Presentation</vt:lpstr>
      <vt:lpstr>Sample: “Accelerated Career Diploma” Welding Schedule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Bell</dc:creator>
  <cp:lastModifiedBy>Daniel Bell</cp:lastModifiedBy>
  <cp:revision>395</cp:revision>
  <dcterms:created xsi:type="dcterms:W3CDTF">2020-08-24T18:30:46Z</dcterms:created>
  <dcterms:modified xsi:type="dcterms:W3CDTF">2023-09-11T19:45:12Z</dcterms:modified>
</cp:coreProperties>
</file>