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370" r:id="rId2"/>
    <p:sldId id="415" r:id="rId3"/>
    <p:sldId id="319" r:id="rId4"/>
    <p:sldId id="365" r:id="rId5"/>
    <p:sldId id="376" r:id="rId6"/>
    <p:sldId id="373" r:id="rId7"/>
    <p:sldId id="305" r:id="rId8"/>
    <p:sldId id="420" r:id="rId9"/>
    <p:sldId id="374" r:id="rId10"/>
    <p:sldId id="375" r:id="rId11"/>
    <p:sldId id="347" r:id="rId12"/>
    <p:sldId id="419" r:id="rId13"/>
    <p:sldId id="339" r:id="rId14"/>
    <p:sldId id="384" r:id="rId15"/>
    <p:sldId id="382" r:id="rId16"/>
    <p:sldId id="383" r:id="rId17"/>
    <p:sldId id="385" r:id="rId18"/>
    <p:sldId id="386" r:id="rId19"/>
    <p:sldId id="387" r:id="rId20"/>
    <p:sldId id="378" r:id="rId21"/>
    <p:sldId id="341" r:id="rId22"/>
    <p:sldId id="312" r:id="rId23"/>
    <p:sldId id="421" r:id="rId24"/>
    <p:sldId id="416" r:id="rId25"/>
    <p:sldId id="417" r:id="rId26"/>
    <p:sldId id="398" r:id="rId27"/>
    <p:sldId id="422" r:id="rId28"/>
    <p:sldId id="418" r:id="rId29"/>
    <p:sldId id="36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74" autoAdjust="0"/>
  </p:normalViewPr>
  <p:slideViewPr>
    <p:cSldViewPr snapToGrid="0">
      <p:cViewPr varScale="1">
        <p:scale>
          <a:sx n="68" d="100"/>
          <a:sy n="68" d="100"/>
        </p:scale>
        <p:origin x="96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219741-4B92-432F-9A7A-C014A4773361}" type="datetimeFigureOut">
              <a:rPr lang="en-US" smtClean="0"/>
              <a:t>3/24/2022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B354D0-0545-464C-A852-7BABF017F085}" type="slidenum">
              <a:rPr lang="en-US" smtClean="0"/>
              <a:t>‹#›</a:t>
            </a:fld>
            <a:endParaRPr lang="en-US"/>
          </a:p>
        </p:txBody>
      </p:sp>
    </p:spTree>
    <p:extLst>
      <p:ext uri="{BB962C8B-B14F-4D97-AF65-F5344CB8AC3E}">
        <p14:creationId xmlns:p14="http://schemas.microsoft.com/office/powerpoint/2010/main" val="3905570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F785DC-2AF7-4979-864A-88E31B93FD12}"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2423385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8D8105-77AE-4762-9BB6-D39FED3D0AFE}"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20196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9BC2F3-76A2-4E7A-94FC-EF30B29486DB}"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F0782-9CA0-45CD-86E7-A893C8F4C53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67012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0347B5-49DC-4CE8-A4B9-C794F5787FA9}"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3936468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3492F2-3384-4D62-BE26-C07E715A4831}"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F0782-9CA0-45CD-86E7-A893C8F4C53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6890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8F84E8-8889-43A4-B69B-E0D0E4C6EA48}"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982787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7430E-E17A-46C2-9494-4EA66AA3B442}"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1401466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11891-46B4-4323-A60A-9227C96DDAFC}"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88792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7A885-4D50-49FC-915F-73F073750EF6}"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197438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2ED5FD-EB81-40A9-98D5-F63F858BD27D}"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339549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0A6C6E-6748-4377-81B4-7DFB85ADDD63}" type="datetime1">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222873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2996FC-EFB8-43A0-8CC0-74D8A2812220}" type="datetime1">
              <a:rPr lang="en-US" smtClean="0"/>
              <a:t>3/24/2022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209453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924D98-1B6E-4AFE-A8B4-59E90F52D8A0}" type="datetime1">
              <a:rPr lang="en-US" smtClean="0"/>
              <a:t>3/24/2022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13183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41E14-F49C-4564-AC25-7DCF1C3E16CB}" type="datetime1">
              <a:rPr lang="en-US" smtClean="0"/>
              <a:t>3/24/2022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267895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808C02-004D-4028-A2A9-2D9A85407E63}" type="datetime1">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133162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D3BCD0F-CEB0-46A1-9C17-CC61E8E82333}" type="datetime1">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F0782-9CA0-45CD-86E7-A893C8F4C53E}" type="slidenum">
              <a:rPr lang="en-US" smtClean="0"/>
              <a:t>‹#›</a:t>
            </a:fld>
            <a:endParaRPr lang="en-US"/>
          </a:p>
        </p:txBody>
      </p:sp>
    </p:spTree>
    <p:extLst>
      <p:ext uri="{BB962C8B-B14F-4D97-AF65-F5344CB8AC3E}">
        <p14:creationId xmlns:p14="http://schemas.microsoft.com/office/powerpoint/2010/main" val="3307483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F6A23F-8023-45D5-8D5F-5A0C31406258}" type="datetime1">
              <a:rPr lang="en-US" smtClean="0"/>
              <a:t>3/24/2022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D8F0782-9CA0-45CD-86E7-A893C8F4C53E}" type="slidenum">
              <a:rPr lang="en-US" smtClean="0"/>
              <a:t>‹#›</a:t>
            </a:fld>
            <a:endParaRPr lang="en-US"/>
          </a:p>
        </p:txBody>
      </p:sp>
    </p:spTree>
    <p:extLst>
      <p:ext uri="{BB962C8B-B14F-4D97-AF65-F5344CB8AC3E}">
        <p14:creationId xmlns:p14="http://schemas.microsoft.com/office/powerpoint/2010/main" val="2705445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gafutures.org/"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mailto:phstranscripts@pickenscountyschools.org"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mailto:danielbell@pickenscountyschools.org"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cefga.org/"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gafutures.org/checs/dualenrollment/DECourseDirectory"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5AFE46-89C7-4B60-92C4-554301241CFD}"/>
              </a:ext>
            </a:extLst>
          </p:cNvPr>
          <p:cNvSpPr/>
          <p:nvPr/>
        </p:nvSpPr>
        <p:spPr>
          <a:xfrm>
            <a:off x="1"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1258350" y="107652"/>
            <a:ext cx="8045042" cy="954107"/>
          </a:xfrm>
          <a:prstGeom prst="rect">
            <a:avLst/>
          </a:prstGeom>
          <a:noFill/>
          <a:ln>
            <a:noFill/>
          </a:ln>
        </p:spPr>
        <p:txBody>
          <a:bodyPr wrap="square" rtlCol="0">
            <a:spAutoFit/>
          </a:bodyPr>
          <a:lstStyle/>
          <a:p>
            <a:pPr algn="ctr"/>
            <a:r>
              <a:rPr lang="en-US" sz="2800" b="1" dirty="0"/>
              <a:t>Pickens High School </a:t>
            </a:r>
            <a:r>
              <a:rPr lang="en-US" sz="2800" b="1" dirty="0">
                <a:solidFill>
                  <a:srgbClr val="0070C0"/>
                </a:solidFill>
              </a:rPr>
              <a:t>Dual Enrollment “Option A Technical Electives” Guide 2022</a:t>
            </a:r>
            <a:endParaRPr lang="en-US" sz="2800" dirty="0">
              <a:solidFill>
                <a:srgbClr val="0070C0"/>
              </a:solidFill>
            </a:endParaRPr>
          </a:p>
        </p:txBody>
      </p:sp>
      <p:pic>
        <p:nvPicPr>
          <p:cNvPr id="6" name="Picture 5" descr="Image result for pickens dragons">
            <a:extLst>
              <a:ext uri="{FF2B5EF4-FFF2-40B4-BE49-F238E27FC236}">
                <a16:creationId xmlns:a16="http://schemas.microsoft.com/office/drawing/2014/main" id="{9DF070E8-B7F7-4ED3-9B04-6A7623D8CB3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944537" y="1395910"/>
            <a:ext cx="4672668" cy="4271179"/>
          </a:xfrm>
          <a:prstGeom prst="rect">
            <a:avLst/>
          </a:prstGeom>
          <a:noFill/>
          <a:ln>
            <a:noFill/>
          </a:ln>
        </p:spPr>
      </p:pic>
      <p:sp>
        <p:nvSpPr>
          <p:cNvPr id="2" name="Rectangle 1">
            <a:extLst>
              <a:ext uri="{FF2B5EF4-FFF2-40B4-BE49-F238E27FC236}">
                <a16:creationId xmlns:a16="http://schemas.microsoft.com/office/drawing/2014/main" id="{39BB7BAE-C2B3-437F-AA95-781E75D6B240}"/>
              </a:ext>
            </a:extLst>
          </p:cNvPr>
          <p:cNvSpPr/>
          <p:nvPr/>
        </p:nvSpPr>
        <p:spPr>
          <a:xfrm>
            <a:off x="450726" y="5769003"/>
            <a:ext cx="10269175" cy="1004186"/>
          </a:xfrm>
          <a:prstGeom prst="rect">
            <a:avLst/>
          </a:prstGeom>
          <a:noFill/>
        </p:spPr>
        <p:txBody>
          <a:bodyPr wrap="square">
            <a:spAutoFit/>
          </a:bodyPr>
          <a:lstStyle/>
          <a:p>
            <a:pPr>
              <a:lnSpc>
                <a:spcPct val="107000"/>
              </a:lnSpc>
              <a:spcAft>
                <a:spcPts val="800"/>
              </a:spcAft>
            </a:pPr>
            <a:r>
              <a:rPr lang="en-US" sz="1400" b="1" i="1" dirty="0">
                <a:latin typeface="Calibri" panose="020F0502020204030204" pitchFamily="34" charset="0"/>
                <a:ea typeface="Calibri" panose="020F0502020204030204" pitchFamily="34" charset="0"/>
                <a:cs typeface="Calibri" panose="020F0502020204030204" pitchFamily="34" charset="0"/>
              </a:rPr>
              <a:t>This guide is intended to only give an overview of the opportunities within the Dual Enrollment “Option A Technical Electives” program. Pickens High School follows the guidelines and regulations set forth by the Georgia State Legislature, the Georgia Department of Education, the Georgia Student Finance Commission, and participating post-secondary institutions, all of which are subject to change without notice to Pickens High School.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4E301BFC-762B-4028-8AFE-C84D978ECA45}"/>
              </a:ext>
            </a:extLst>
          </p:cNvPr>
          <p:cNvSpPr>
            <a:spLocks noGrp="1"/>
          </p:cNvSpPr>
          <p:nvPr>
            <p:ph type="sldNum" sz="quarter" idx="12"/>
          </p:nvPr>
        </p:nvSpPr>
        <p:spPr>
          <a:xfrm>
            <a:off x="109057" y="6492875"/>
            <a:ext cx="683339" cy="365125"/>
          </a:xfrm>
        </p:spPr>
        <p:txBody>
          <a:bodyPr/>
          <a:lstStyle/>
          <a:p>
            <a:pPr algn="l"/>
            <a:fld id="{ED8F0782-9CA0-45CD-86E7-A893C8F4C53E}" type="slidenum">
              <a:rPr lang="en-US" sz="1400" b="1" smtClean="0">
                <a:solidFill>
                  <a:schemeClr val="tx1"/>
                </a:solidFill>
                <a:latin typeface="Calibri" panose="020F0502020204030204" pitchFamily="34" charset="0"/>
                <a:cs typeface="Calibri" panose="020F0502020204030204" pitchFamily="34" charset="0"/>
              </a:rPr>
              <a:pPr algn="l"/>
              <a:t>1</a:t>
            </a:fld>
            <a:endParaRPr lang="en-US" sz="1400" b="1" dirty="0">
              <a:solidFill>
                <a:schemeClr val="tx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3D9A25F-DB20-4B5E-82D6-4A0565D4A101}"/>
              </a:ext>
            </a:extLst>
          </p:cNvPr>
          <p:cNvSpPr txBox="1"/>
          <p:nvPr/>
        </p:nvSpPr>
        <p:spPr>
          <a:xfrm>
            <a:off x="7719105" y="1905506"/>
            <a:ext cx="4370994" cy="3231654"/>
          </a:xfrm>
          <a:prstGeom prst="rect">
            <a:avLst/>
          </a:prstGeom>
          <a:solidFill>
            <a:schemeClr val="bg1"/>
          </a:solidFill>
          <a:ln>
            <a:solidFill>
              <a:srgbClr val="0070C0"/>
            </a:solidFill>
          </a:ln>
        </p:spPr>
        <p:txBody>
          <a:bodyPr wrap="square" rtlCol="0">
            <a:spAutoFit/>
          </a:bodyPr>
          <a:lstStyle/>
          <a:p>
            <a:pPr lvl="0"/>
            <a:r>
              <a:rPr lang="en-US" sz="1200" dirty="0">
                <a:solidFill>
                  <a:srgbClr val="0070C0"/>
                </a:solidFill>
                <a:latin typeface="Calibri" panose="020F0502020204030204" pitchFamily="34" charset="0"/>
                <a:cs typeface="Calibri" panose="020F0502020204030204" pitchFamily="34" charset="0"/>
              </a:rPr>
              <a:t>If the following apply to you:</a:t>
            </a:r>
          </a:p>
          <a:p>
            <a:pPr marL="628650" lvl="1" indent="-171450">
              <a:buFont typeface="Arial" panose="020B0604020202020204" pitchFamily="34" charset="0"/>
              <a:buChar char="•"/>
            </a:pPr>
            <a:r>
              <a:rPr lang="en-US" sz="1200" dirty="0">
                <a:solidFill>
                  <a:srgbClr val="0070C0"/>
                </a:solidFill>
                <a:latin typeface="Calibri" panose="020F0502020204030204" pitchFamily="34" charset="0"/>
                <a:cs typeface="Calibri" panose="020F0502020204030204" pitchFamily="34" charset="0"/>
              </a:rPr>
              <a:t>You wish to spend </a:t>
            </a:r>
            <a:r>
              <a:rPr lang="en-US" sz="1200" u="sng" dirty="0">
                <a:solidFill>
                  <a:srgbClr val="0070C0"/>
                </a:solidFill>
                <a:latin typeface="Calibri" panose="020F0502020204030204" pitchFamily="34" charset="0"/>
                <a:cs typeface="Calibri" panose="020F0502020204030204" pitchFamily="34" charset="0"/>
              </a:rPr>
              <a:t>first block , or other blocks</a:t>
            </a:r>
            <a:r>
              <a:rPr lang="en-US" sz="1200" dirty="0">
                <a:solidFill>
                  <a:srgbClr val="0070C0"/>
                </a:solidFill>
                <a:latin typeface="Calibri" panose="020F0502020204030204" pitchFamily="34" charset="0"/>
                <a:cs typeface="Calibri" panose="020F0502020204030204" pitchFamily="34" charset="0"/>
              </a:rPr>
              <a:t>, at Chattahoochee Technical College </a:t>
            </a:r>
            <a:r>
              <a:rPr lang="en-US" sz="1200" u="sng" dirty="0">
                <a:solidFill>
                  <a:srgbClr val="0070C0"/>
                </a:solidFill>
                <a:latin typeface="Calibri" panose="020F0502020204030204" pitchFamily="34" charset="0"/>
                <a:cs typeface="Calibri" panose="020F0502020204030204" pitchFamily="34" charset="0"/>
              </a:rPr>
              <a:t>gaining technical skills</a:t>
            </a:r>
            <a:r>
              <a:rPr lang="en-US" sz="1200" dirty="0">
                <a:solidFill>
                  <a:srgbClr val="0070C0"/>
                </a:solidFill>
                <a:latin typeface="Calibri" panose="020F0502020204030204" pitchFamily="34" charset="0"/>
                <a:cs typeface="Calibri" panose="020F0502020204030204" pitchFamily="34" charset="0"/>
              </a:rPr>
              <a:t> in trades such as Welding, Automotive Technology, Auto Collision Repair, etc. with the possibility to gain postsecondary certificates or, in some cases, a technical college diploma </a:t>
            </a:r>
          </a:p>
          <a:p>
            <a:pPr marL="628650" lvl="1" indent="-171450">
              <a:buFont typeface="Arial" panose="020B0604020202020204" pitchFamily="34" charset="0"/>
              <a:buChar char="•"/>
            </a:pPr>
            <a:r>
              <a:rPr lang="en-US" sz="1200" dirty="0">
                <a:solidFill>
                  <a:srgbClr val="0070C0"/>
                </a:solidFill>
                <a:latin typeface="Calibri" panose="020F0502020204030204" pitchFamily="34" charset="0"/>
                <a:cs typeface="Calibri" panose="020F0502020204030204" pitchFamily="34" charset="0"/>
              </a:rPr>
              <a:t>You wish to gain a pathway completion in the technical skills trade areas</a:t>
            </a:r>
          </a:p>
          <a:p>
            <a:pPr marL="628650" lvl="1" indent="-171450">
              <a:buFont typeface="Arial" panose="020B0604020202020204" pitchFamily="34" charset="0"/>
              <a:buChar char="•"/>
            </a:pPr>
            <a:r>
              <a:rPr lang="en-US" sz="1200" dirty="0">
                <a:solidFill>
                  <a:srgbClr val="0070C0"/>
                </a:solidFill>
                <a:latin typeface="Calibri" panose="020F0502020204030204" pitchFamily="34" charset="0"/>
                <a:cs typeface="Calibri" panose="020F0502020204030204" pitchFamily="34" charset="0"/>
              </a:rPr>
              <a:t>You wish to spend the majority of your block schedule at PHS</a:t>
            </a:r>
          </a:p>
          <a:p>
            <a:pPr marL="628650" lvl="1" indent="-171450">
              <a:buFont typeface="Arial" panose="020B0604020202020204" pitchFamily="34" charset="0"/>
              <a:buChar char="•"/>
            </a:pPr>
            <a:r>
              <a:rPr lang="en-US" sz="1200" dirty="0">
                <a:solidFill>
                  <a:srgbClr val="0070C0"/>
                </a:solidFill>
                <a:latin typeface="Calibri" panose="020F0502020204030204" pitchFamily="34" charset="0"/>
                <a:cs typeface="Calibri" panose="020F0502020204030204" pitchFamily="34" charset="0"/>
              </a:rPr>
              <a:t>You wish to meet all conventional PHS graduation requirements </a:t>
            </a:r>
          </a:p>
          <a:p>
            <a:pPr algn="ctr"/>
            <a:r>
              <a:rPr lang="en-US" sz="1200" dirty="0">
                <a:solidFill>
                  <a:srgbClr val="0070C0"/>
                </a:solidFill>
                <a:latin typeface="Calibri" panose="020F0502020204030204" pitchFamily="34" charset="0"/>
                <a:cs typeface="Calibri" panose="020F0502020204030204" pitchFamily="34" charset="0"/>
              </a:rPr>
              <a:t>*First block Bus Transportation can possibly apply*</a:t>
            </a:r>
          </a:p>
          <a:p>
            <a:pPr algn="ctr"/>
            <a:endParaRPr lang="en-US" sz="1200" dirty="0">
              <a:solidFill>
                <a:srgbClr val="0070C0"/>
              </a:solidFill>
              <a:latin typeface="Calibri" panose="020F0502020204030204" pitchFamily="34" charset="0"/>
              <a:cs typeface="Calibri" panose="020F0502020204030204" pitchFamily="34" charset="0"/>
            </a:endParaRPr>
          </a:p>
          <a:p>
            <a:r>
              <a:rPr lang="en-US" sz="1200" dirty="0">
                <a:solidFill>
                  <a:srgbClr val="0070C0"/>
                </a:solidFill>
                <a:latin typeface="Calibri" panose="020F0502020204030204" pitchFamily="34" charset="0"/>
                <a:cs typeface="Calibri" panose="020F0502020204030204" pitchFamily="34" charset="0"/>
              </a:rPr>
              <a:t>You will use the information provided in this PowerPoint as your Dual Enrollment guide.</a:t>
            </a:r>
          </a:p>
        </p:txBody>
      </p:sp>
    </p:spTree>
    <p:extLst>
      <p:ext uri="{BB962C8B-B14F-4D97-AF65-F5344CB8AC3E}">
        <p14:creationId xmlns:p14="http://schemas.microsoft.com/office/powerpoint/2010/main" val="2824590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67878" y="284393"/>
            <a:ext cx="4366289"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2862322"/>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Who is </a:t>
            </a:r>
            <a:r>
              <a:rPr lang="en-US" b="1" i="1" dirty="0">
                <a:solidFill>
                  <a:srgbClr val="FF0000"/>
                </a:solidFill>
                <a:latin typeface="Calibri" panose="020F0502020204030204" pitchFamily="34" charset="0"/>
                <a:cs typeface="Calibri" panose="020F0502020204030204" pitchFamily="34" charset="0"/>
              </a:rPr>
              <a:t>eligible</a:t>
            </a:r>
            <a:r>
              <a:rPr lang="en-US" b="1" i="1" dirty="0">
                <a:latin typeface="Calibri" panose="020F0502020204030204" pitchFamily="34" charset="0"/>
                <a:cs typeface="Calibri" panose="020F0502020204030204" pitchFamily="34" charset="0"/>
              </a:rPr>
              <a:t> to participate in the </a:t>
            </a:r>
            <a:r>
              <a:rPr lang="en-US" b="1" i="1" dirty="0">
                <a:solidFill>
                  <a:srgbClr val="0070C0"/>
                </a:solidFill>
                <a:latin typeface="Calibri" panose="020F0502020204030204" pitchFamily="34" charset="0"/>
                <a:cs typeface="Calibri" panose="020F0502020204030204" pitchFamily="34" charset="0"/>
              </a:rPr>
              <a:t>Dual Enrollment “Option A Technical Skills” </a:t>
            </a:r>
            <a:r>
              <a:rPr lang="en-US" b="1" i="1" dirty="0">
                <a:latin typeface="Calibri" panose="020F0502020204030204" pitchFamily="34" charset="0"/>
                <a:cs typeface="Calibri" panose="020F0502020204030204" pitchFamily="34" charset="0"/>
              </a:rPr>
              <a:t>Program?</a:t>
            </a:r>
          </a:p>
          <a:p>
            <a:endParaRPr lang="en-US" dirty="0">
              <a:latin typeface="Calibri" panose="020F0502020204030204" pitchFamily="34" charset="0"/>
              <a:cs typeface="Calibri" panose="020F0502020204030204" pitchFamily="34" charset="0"/>
            </a:endParaRPr>
          </a:p>
          <a:p>
            <a:pPr algn="ctr"/>
            <a:r>
              <a:rPr lang="en-US" b="1" u="sng" dirty="0">
                <a:latin typeface="Calibri" panose="020F0502020204030204" pitchFamily="34" charset="0"/>
                <a:cs typeface="Calibri" panose="020F0502020204030204" pitchFamily="34" charset="0"/>
              </a:rPr>
              <a:t>All students meeting the previous slide’s criteria </a:t>
            </a:r>
            <a:r>
              <a:rPr lang="en-US" b="1" i="1" u="sng" dirty="0">
                <a:solidFill>
                  <a:srgbClr val="FF0000"/>
                </a:solidFill>
                <a:latin typeface="Calibri" panose="020F0502020204030204" pitchFamily="34" charset="0"/>
                <a:cs typeface="Calibri" panose="020F0502020204030204" pitchFamily="34" charset="0"/>
              </a:rPr>
              <a:t>must: </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Be on track to graduate,</a:t>
            </a:r>
          </a:p>
          <a:p>
            <a:r>
              <a:rPr lang="en-US" dirty="0">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en-US" i="1" dirty="0">
                <a:latin typeface="Calibri" panose="020F0502020204030204" pitchFamily="34" charset="0"/>
                <a:cs typeface="Calibri" panose="020F0502020204030204" pitchFamily="34" charset="0"/>
              </a:rPr>
              <a:t>Be</a:t>
            </a:r>
            <a:r>
              <a:rPr lang="en-US" i="1" dirty="0">
                <a:solidFill>
                  <a:srgbClr val="FF0000"/>
                </a:solidFill>
                <a:latin typeface="Calibri" panose="020F0502020204030204" pitchFamily="34" charset="0"/>
                <a:cs typeface="Calibri" panose="020F0502020204030204" pitchFamily="34" charset="0"/>
              </a:rPr>
              <a:t> </a:t>
            </a:r>
            <a:r>
              <a:rPr lang="en-US" b="1" i="1" dirty="0">
                <a:solidFill>
                  <a:srgbClr val="FF0000"/>
                </a:solidFill>
                <a:latin typeface="Calibri" panose="020F0502020204030204" pitchFamily="34" charset="0"/>
                <a:cs typeface="Calibri" panose="020F0502020204030204" pitchFamily="34" charset="0"/>
              </a:rPr>
              <a:t>approved</a:t>
            </a:r>
            <a:r>
              <a:rPr lang="en-US" dirty="0">
                <a:latin typeface="Calibri" panose="020F0502020204030204" pitchFamily="34" charset="0"/>
                <a:cs typeface="Calibri" panose="020F0502020204030204" pitchFamily="34" charset="0"/>
              </a:rPr>
              <a:t> for Dual Enrollment by their counselor,</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Meet </a:t>
            </a:r>
            <a:r>
              <a:rPr lang="en-US" b="1" i="1" dirty="0">
                <a:solidFill>
                  <a:srgbClr val="FF0000"/>
                </a:solidFill>
                <a:latin typeface="Calibri" panose="020F0502020204030204" pitchFamily="34" charset="0"/>
                <a:cs typeface="Calibri" panose="020F0502020204030204" pitchFamily="34" charset="0"/>
              </a:rPr>
              <a:t>all</a:t>
            </a:r>
            <a:r>
              <a:rPr lang="en-US" dirty="0">
                <a:latin typeface="Calibri" panose="020F0502020204030204" pitchFamily="34" charset="0"/>
                <a:cs typeface="Calibri" panose="020F0502020204030204" pitchFamily="34" charset="0"/>
              </a:rPr>
              <a:t> entrance requirements for eligible participating postsecondary institution (USG, TCSG or Private)</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10</a:t>
            </a:fld>
            <a:endParaRPr lang="en-US" sz="1400" b="1" dirty="0">
              <a:solidFill>
                <a:schemeClr val="tx1"/>
              </a:solidFill>
            </a:endParaRPr>
          </a:p>
        </p:txBody>
      </p:sp>
    </p:spTree>
    <p:extLst>
      <p:ext uri="{BB962C8B-B14F-4D97-AF65-F5344CB8AC3E}">
        <p14:creationId xmlns:p14="http://schemas.microsoft.com/office/powerpoint/2010/main" val="3007748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54271" y="290992"/>
            <a:ext cx="4393503"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66759"/>
            <a:ext cx="8791300" cy="3416320"/>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How many DE classes can a </a:t>
            </a:r>
            <a:r>
              <a:rPr lang="en-US" b="1" i="1" dirty="0">
                <a:solidFill>
                  <a:srgbClr val="0070C0"/>
                </a:solidFill>
                <a:latin typeface="Calibri" panose="020F0502020204030204" pitchFamily="34" charset="0"/>
                <a:cs typeface="Calibri" panose="020F0502020204030204" pitchFamily="34" charset="0"/>
              </a:rPr>
              <a:t>Dual Enrollment “Option A Technical Skills” </a:t>
            </a:r>
            <a:r>
              <a:rPr lang="en-US" b="1" i="1" dirty="0">
                <a:latin typeface="Calibri" panose="020F0502020204030204" pitchFamily="34" charset="0"/>
                <a:cs typeface="Calibri" panose="020F0502020204030204" pitchFamily="34" charset="0"/>
              </a:rPr>
              <a:t>student take?</a:t>
            </a:r>
          </a:p>
          <a:p>
            <a:endParaRPr lang="en-US"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Dual enrolled students must have 4 classes (totaling at least 3 credit hours each) on their </a:t>
            </a:r>
            <a:r>
              <a:rPr lang="en-US" sz="2000" b="1" i="1" dirty="0">
                <a:latin typeface="Calibri" panose="020F0502020204030204" pitchFamily="34" charset="0"/>
                <a:cs typeface="Calibri" panose="020F0502020204030204" pitchFamily="34" charset="0"/>
              </a:rPr>
              <a:t>block</a:t>
            </a:r>
            <a:r>
              <a:rPr lang="en-US" sz="2000" dirty="0">
                <a:latin typeface="Calibri" panose="020F0502020204030204" pitchFamily="34" charset="0"/>
                <a:cs typeface="Calibri" panose="020F0502020204030204" pitchFamily="34" charset="0"/>
              </a:rPr>
              <a:t> schedule each semester.</a:t>
            </a:r>
          </a:p>
          <a:p>
            <a:endParaRPr lang="en-U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Combination of PHS courses and Dual Enrollment courses.</a:t>
            </a:r>
          </a:p>
          <a:p>
            <a:pPr marL="342900" indent="-34290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Science course labs do not count in the above calculation.</a:t>
            </a:r>
          </a:p>
          <a:p>
            <a:pPr marL="342900" indent="-34290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A Dual Enrollment student cannot take more that 15 credit hours each semester</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11</a:t>
            </a:fld>
            <a:endParaRPr lang="en-US" sz="1400" b="1" dirty="0">
              <a:solidFill>
                <a:schemeClr val="tx1"/>
              </a:solidFill>
            </a:endParaRPr>
          </a:p>
        </p:txBody>
      </p:sp>
    </p:spTree>
    <p:extLst>
      <p:ext uri="{BB962C8B-B14F-4D97-AF65-F5344CB8AC3E}">
        <p14:creationId xmlns:p14="http://schemas.microsoft.com/office/powerpoint/2010/main" val="170762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3246553" y="293101"/>
            <a:ext cx="4348872"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1025339" y="1355294"/>
            <a:ext cx="8791300" cy="2031325"/>
          </a:xfrm>
          <a:prstGeom prst="rect">
            <a:avLst/>
          </a:prstGeom>
          <a:noFill/>
        </p:spPr>
        <p:txBody>
          <a:bodyPr wrap="square" rtlCol="0">
            <a:spAutoFit/>
          </a:bodyPr>
          <a:lstStyle/>
          <a:p>
            <a:pPr algn="ctr"/>
            <a:r>
              <a:rPr lang="en-US" b="1" i="1" u="sng" dirty="0">
                <a:solidFill>
                  <a:srgbClr val="FF0000"/>
                </a:solidFill>
                <a:latin typeface="Calibri" panose="020F0502020204030204" pitchFamily="34" charset="0"/>
                <a:cs typeface="Calibri" panose="020F0502020204030204" pitchFamily="34" charset="0"/>
              </a:rPr>
              <a:t>Warnings: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The unsuccessful completion of a Dual Enrollment college core course can jeopardize the fulfilment of graduation requirements, as well as future financial aid.  </a:t>
            </a:r>
          </a:p>
          <a:p>
            <a:pPr marL="457200" indent="-45720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Dual Enrollment courses are the beginning of your college transcript. Unsuccessful DE courses </a:t>
            </a:r>
            <a:r>
              <a:rPr lang="en-US" b="1" i="1" u="sng" dirty="0">
                <a:solidFill>
                  <a:srgbClr val="FF0000"/>
                </a:solidFill>
                <a:latin typeface="Calibri" panose="020F0502020204030204" pitchFamily="34" charset="0"/>
                <a:cs typeface="Calibri" panose="020F0502020204030204" pitchFamily="34" charset="0"/>
              </a:rPr>
              <a:t>do not </a:t>
            </a:r>
            <a:r>
              <a:rPr lang="en-US" dirty="0">
                <a:latin typeface="Calibri" panose="020F0502020204030204" pitchFamily="34" charset="0"/>
                <a:cs typeface="Calibri" panose="020F0502020204030204" pitchFamily="34" charset="0"/>
              </a:rPr>
              <a:t>disappear from your transcript.</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12</a:t>
            </a:fld>
            <a:endParaRPr lang="en-US" sz="1400" b="1" dirty="0">
              <a:solidFill>
                <a:schemeClr val="tx1"/>
              </a:solidFill>
            </a:endParaRPr>
          </a:p>
        </p:txBody>
      </p:sp>
    </p:spTree>
    <p:extLst>
      <p:ext uri="{BB962C8B-B14F-4D97-AF65-F5344CB8AC3E}">
        <p14:creationId xmlns:p14="http://schemas.microsoft.com/office/powerpoint/2010/main" val="4261400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77131" y="284393"/>
            <a:ext cx="4347783"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5078313"/>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Satisfactory Academic Progress</a:t>
            </a:r>
          </a:p>
          <a:p>
            <a:pPr algn="ctr"/>
            <a:r>
              <a:rPr lang="en-US" b="1" i="1" u="sng" dirty="0">
                <a:solidFill>
                  <a:srgbClr val="FF0000"/>
                </a:solidFill>
                <a:latin typeface="Calibri" panose="020F0502020204030204" pitchFamily="34" charset="0"/>
                <a:cs typeface="Calibri" panose="020F0502020204030204" pitchFamily="34" charset="0"/>
              </a:rPr>
              <a:t>VERY IMPORTANT!!</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A student </a:t>
            </a:r>
            <a:r>
              <a:rPr lang="en-US" dirty="0">
                <a:highlight>
                  <a:srgbClr val="FFFF00"/>
                </a:highlight>
                <a:latin typeface="Calibri" panose="020F0502020204030204" pitchFamily="34" charset="0"/>
                <a:cs typeface="Calibri" panose="020F0502020204030204" pitchFamily="34" charset="0"/>
              </a:rPr>
              <a:t>must</a:t>
            </a:r>
            <a:r>
              <a:rPr lang="en-US" dirty="0">
                <a:latin typeface="Calibri" panose="020F0502020204030204" pitchFamily="34" charset="0"/>
                <a:cs typeface="Calibri" panose="020F0502020204030204" pitchFamily="34" charset="0"/>
              </a:rPr>
              <a:t> maintain Satisfactory Academic Progress (SAP), as defined and certified by his or her Eligible Postsecondary Institution while participating in the Dual Enrollment program.</a:t>
            </a:r>
          </a:p>
          <a:p>
            <a:pPr marL="742950" lvl="1" indent="-285750">
              <a:buFont typeface="Wingdings" panose="05000000000000000000" pitchFamily="2" charset="2"/>
              <a:buChar char="ü"/>
            </a:pPr>
            <a:endParaRPr lang="en-US" dirty="0">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ü"/>
            </a:pPr>
            <a:r>
              <a:rPr lang="en-US" dirty="0">
                <a:latin typeface="Calibri" panose="020F0502020204030204" pitchFamily="34" charset="0"/>
                <a:cs typeface="Calibri" panose="020F0502020204030204" pitchFamily="34" charset="0"/>
              </a:rPr>
              <a:t>Students must maintain a minimum </a:t>
            </a:r>
            <a:r>
              <a:rPr lang="en-US" dirty="0">
                <a:highlight>
                  <a:srgbClr val="FFFF00"/>
                </a:highlight>
                <a:latin typeface="Calibri" panose="020F0502020204030204" pitchFamily="34" charset="0"/>
                <a:cs typeface="Calibri" panose="020F0502020204030204" pitchFamily="34" charset="0"/>
              </a:rPr>
              <a:t>cumulative GPA of 2.0</a:t>
            </a:r>
            <a:r>
              <a:rPr lang="en-US" dirty="0">
                <a:latin typeface="Calibri" panose="020F0502020204030204" pitchFamily="34" charset="0"/>
                <a:cs typeface="Calibri" panose="020F0502020204030204" pitchFamily="34" charset="0"/>
              </a:rPr>
              <a:t>. The cumulative grade point average will be used to determine academic standing for financial aid. </a:t>
            </a:r>
          </a:p>
          <a:p>
            <a:pPr marL="742950" lvl="1" indent="-285750">
              <a:buFont typeface="Wingdings" panose="05000000000000000000" pitchFamily="2" charset="2"/>
              <a:buChar char="ü"/>
            </a:pPr>
            <a:endParaRPr lang="en-US" dirty="0">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ü"/>
            </a:pPr>
            <a:r>
              <a:rPr lang="en-US" dirty="0">
                <a:latin typeface="Calibri" panose="020F0502020204030204" pitchFamily="34" charset="0"/>
                <a:cs typeface="Calibri" panose="020F0502020204030204" pitchFamily="34" charset="0"/>
              </a:rPr>
              <a:t>Students must complete and pass (earn) </a:t>
            </a:r>
            <a:r>
              <a:rPr lang="en-US" dirty="0">
                <a:highlight>
                  <a:srgbClr val="FFFF00"/>
                </a:highlight>
                <a:latin typeface="Calibri" panose="020F0502020204030204" pitchFamily="34" charset="0"/>
                <a:cs typeface="Calibri" panose="020F0502020204030204" pitchFamily="34" charset="0"/>
              </a:rPr>
              <a:t>67% </a:t>
            </a:r>
            <a:r>
              <a:rPr lang="en-US" dirty="0">
                <a:latin typeface="Calibri" panose="020F0502020204030204" pitchFamily="34" charset="0"/>
                <a:cs typeface="Calibri" panose="020F0502020204030204" pitchFamily="34" charset="0"/>
              </a:rPr>
              <a:t>of all courses attempted.</a:t>
            </a:r>
          </a:p>
          <a:p>
            <a:pPr lvl="1"/>
            <a:endParaRPr lang="en-US" dirty="0">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ü"/>
            </a:pPr>
            <a:r>
              <a:rPr lang="en-US" dirty="0">
                <a:latin typeface="Calibri" panose="020F0502020204030204" pitchFamily="34" charset="0"/>
                <a:cs typeface="Calibri" panose="020F0502020204030204" pitchFamily="34" charset="0"/>
              </a:rPr>
              <a:t>If your program of study requires 30 credit hours to complete, once you have attempted 45 credit hours, you are no longer considered to be making Satisfactory Academic Progress and will not be eligible for a Warning period. Financial aid is automatically suspended.</a:t>
            </a:r>
          </a:p>
          <a:p>
            <a:pPr lvl="1"/>
            <a:r>
              <a:rPr lang="en-US" dirty="0">
                <a:latin typeface="Calibri" panose="020F0502020204030204" pitchFamily="34" charset="0"/>
                <a:cs typeface="Calibri" panose="020F0502020204030204" pitchFamily="34" charset="0"/>
              </a:rPr>
              <a:t> </a:t>
            </a:r>
            <a:endParaRPr lang="en-US" b="1" dirty="0">
              <a:latin typeface="Calibri" panose="020F0502020204030204" pitchFamily="34" charset="0"/>
              <a:cs typeface="Calibri" panose="020F0502020204030204" pitchFamily="34" charset="0"/>
            </a:endParaRPr>
          </a:p>
          <a:p>
            <a:pPr marL="285750" indent="-285750" algn="ctr">
              <a:buFont typeface="Arial" panose="020B0604020202020204" pitchFamily="34" charset="0"/>
              <a:buChar char="•"/>
            </a:pPr>
            <a:r>
              <a:rPr lang="en-US" u="sng" dirty="0">
                <a:latin typeface="Calibri" panose="020F0502020204030204" pitchFamily="34" charset="0"/>
                <a:cs typeface="Calibri" panose="020F0502020204030204" pitchFamily="34" charset="0"/>
              </a:rPr>
              <a:t>Applies to </a:t>
            </a:r>
            <a:r>
              <a:rPr lang="en-US" b="1" i="1" u="sng" dirty="0">
                <a:solidFill>
                  <a:srgbClr val="FF0000"/>
                </a:solidFill>
                <a:latin typeface="Calibri" panose="020F0502020204030204" pitchFamily="34" charset="0"/>
                <a:cs typeface="Calibri" panose="020F0502020204030204" pitchFamily="34" charset="0"/>
              </a:rPr>
              <a:t>all</a:t>
            </a:r>
            <a:r>
              <a:rPr lang="en-US" u="sng" dirty="0">
                <a:latin typeface="Calibri" panose="020F0502020204030204" pitchFamily="34" charset="0"/>
                <a:cs typeface="Calibri" panose="020F0502020204030204" pitchFamily="34" charset="0"/>
              </a:rPr>
              <a:t> Dual Enrolled students!</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13</a:t>
            </a:fld>
            <a:endParaRPr lang="en-US" sz="1400" b="1" dirty="0">
              <a:solidFill>
                <a:schemeClr val="tx1"/>
              </a:solidFill>
            </a:endParaRPr>
          </a:p>
        </p:txBody>
      </p:sp>
    </p:spTree>
    <p:extLst>
      <p:ext uri="{BB962C8B-B14F-4D97-AF65-F5344CB8AC3E}">
        <p14:creationId xmlns:p14="http://schemas.microsoft.com/office/powerpoint/2010/main" val="3603295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80941" y="284393"/>
            <a:ext cx="4340163"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5078313"/>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Satisfactory Academic Progress (SAP)</a:t>
            </a:r>
          </a:p>
          <a:p>
            <a:pPr algn="ctr"/>
            <a:r>
              <a:rPr lang="en-US" b="1" i="1" u="sng" dirty="0">
                <a:solidFill>
                  <a:srgbClr val="FF0000"/>
                </a:solidFill>
                <a:latin typeface="Calibri" panose="020F0502020204030204" pitchFamily="34" charset="0"/>
                <a:cs typeface="Calibri" panose="020F0502020204030204" pitchFamily="34" charset="0"/>
              </a:rPr>
              <a:t>VERY IMPORTANT!!</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algn="ctr"/>
            <a:r>
              <a:rPr lang="en-US" dirty="0">
                <a:latin typeface="Calibri" panose="020F0502020204030204" pitchFamily="34" charset="0"/>
                <a:cs typeface="Calibri" panose="020F0502020204030204" pitchFamily="34" charset="0"/>
              </a:rPr>
              <a:t>(SAP) </a:t>
            </a:r>
            <a:r>
              <a:rPr lang="en-US" b="1" u="sng" dirty="0">
                <a:latin typeface="Calibri" panose="020F0502020204030204" pitchFamily="34" charset="0"/>
                <a:cs typeface="Calibri" panose="020F0502020204030204" pitchFamily="34" charset="0"/>
              </a:rPr>
              <a:t>Warning:</a:t>
            </a:r>
          </a:p>
          <a:p>
            <a:pPr algn="ctr"/>
            <a:endParaRPr lang="en-US" b="1" u="sng"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The student’s GPA and/or completion rate is below the minimum requirement. If the student fails to meet the minimum requirement at the end of their next semester of enrollment, then they will not be eligible to participate in DE or receive DE funding for their next enrollment term and will be placed on suspension.</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algn="ctr"/>
            <a:r>
              <a:rPr lang="en-US" dirty="0">
                <a:latin typeface="Calibri" panose="020F0502020204030204" pitchFamily="34" charset="0"/>
                <a:cs typeface="Calibri" panose="020F0502020204030204" pitchFamily="34" charset="0"/>
              </a:rPr>
              <a:t>(SAP) </a:t>
            </a:r>
            <a:r>
              <a:rPr lang="en-US" b="1" u="sng" dirty="0">
                <a:latin typeface="Calibri" panose="020F0502020204030204" pitchFamily="34" charset="0"/>
                <a:cs typeface="Calibri" panose="020F0502020204030204" pitchFamily="34" charset="0"/>
              </a:rPr>
              <a:t>Suspension:</a:t>
            </a:r>
          </a:p>
          <a:p>
            <a:pPr algn="ctr"/>
            <a:endParaRPr lang="en-US" b="1" u="sng"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The student’s GPA and/or completion rate has been below the minimum requirements for two semesters. Their funding is suspended and they are </a:t>
            </a:r>
            <a:r>
              <a:rPr lang="en-US" b="1" i="1" dirty="0">
                <a:solidFill>
                  <a:srgbClr val="FF0000"/>
                </a:solidFill>
                <a:latin typeface="Calibri" panose="020F0502020204030204" pitchFamily="34" charset="0"/>
                <a:cs typeface="Calibri" panose="020F0502020204030204" pitchFamily="34" charset="0"/>
              </a:rPr>
              <a:t>ineligible</a:t>
            </a:r>
            <a:r>
              <a:rPr lang="en-US" dirty="0">
                <a:latin typeface="Calibri" panose="020F0502020204030204" pitchFamily="34" charset="0"/>
                <a:cs typeface="Calibri" panose="020F0502020204030204" pitchFamily="34" charset="0"/>
              </a:rPr>
              <a:t> for the DE program until the required standards are met.</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This will affect a student’s future Financial Aid at Chattahoochee Technical College. </a:t>
            </a:r>
            <a:endParaRPr lang="en-US" b="1" u="sng"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14</a:t>
            </a:fld>
            <a:endParaRPr lang="en-US" sz="1400" b="1" dirty="0">
              <a:solidFill>
                <a:schemeClr val="tx1"/>
              </a:solidFill>
            </a:endParaRPr>
          </a:p>
        </p:txBody>
      </p:sp>
    </p:spTree>
    <p:extLst>
      <p:ext uri="{BB962C8B-B14F-4D97-AF65-F5344CB8AC3E}">
        <p14:creationId xmlns:p14="http://schemas.microsoft.com/office/powerpoint/2010/main" val="2557681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80941" y="284393"/>
            <a:ext cx="4340163"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3970318"/>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Drop/Add Period</a:t>
            </a:r>
          </a:p>
          <a:p>
            <a:pPr algn="ctr"/>
            <a:r>
              <a:rPr lang="en-US" b="1" i="1" u="sng" dirty="0">
                <a:solidFill>
                  <a:srgbClr val="FF0000"/>
                </a:solidFill>
                <a:latin typeface="Calibri" panose="020F0502020204030204" pitchFamily="34" charset="0"/>
                <a:cs typeface="Calibri" panose="020F0502020204030204" pitchFamily="34" charset="0"/>
              </a:rPr>
              <a:t>VERY IMPORTANT!!</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On the </a:t>
            </a:r>
            <a:r>
              <a:rPr lang="en-US" b="1" dirty="0">
                <a:latin typeface="Calibri" panose="020F0502020204030204" pitchFamily="34" charset="0"/>
                <a:cs typeface="Calibri" panose="020F0502020204030204" pitchFamily="34" charset="0"/>
              </a:rPr>
              <a:t>first day to the third day of each term </a:t>
            </a:r>
            <a:r>
              <a:rPr lang="en-US" dirty="0">
                <a:latin typeface="Calibri" panose="020F0502020204030204" pitchFamily="34" charset="0"/>
                <a:cs typeface="Calibri" panose="020F0502020204030204" pitchFamily="34" charset="0"/>
              </a:rPr>
              <a:t>you can drop and add courses, </a:t>
            </a:r>
            <a:r>
              <a:rPr lang="en-US" b="1" i="1" dirty="0">
                <a:solidFill>
                  <a:srgbClr val="FF0000"/>
                </a:solidFill>
                <a:latin typeface="Calibri" panose="020F0502020204030204" pitchFamily="34" charset="0"/>
                <a:cs typeface="Calibri" panose="020F0502020204030204" pitchFamily="34" charset="0"/>
              </a:rPr>
              <a:t>only with</a:t>
            </a:r>
            <a:r>
              <a:rPr lang="en-US" dirty="0">
                <a:latin typeface="Calibri" panose="020F0502020204030204" pitchFamily="34" charset="0"/>
                <a:cs typeface="Calibri" panose="020F0502020204030204" pitchFamily="34" charset="0"/>
              </a:rPr>
              <a:t> counselor approval. At the conclusion of the drop/add period,</a:t>
            </a:r>
            <a:r>
              <a:rPr lang="en-US" b="1" dirty="0">
                <a:latin typeface="Calibri" panose="020F0502020204030204" pitchFamily="34" charset="0"/>
                <a:cs typeface="Calibri" panose="020F0502020204030204" pitchFamily="34" charset="0"/>
              </a:rPr>
              <a:t> which ends at midnight on the 3rd day,</a:t>
            </a:r>
            <a:r>
              <a:rPr lang="en-US" dirty="0">
                <a:latin typeface="Calibri" panose="020F0502020204030204" pitchFamily="34" charset="0"/>
                <a:cs typeface="Calibri" panose="020F0502020204030204" pitchFamily="34" charset="0"/>
              </a:rPr>
              <a:t> courses may no longer be added to your schedule. </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If you drop a course during the drop/add period, the dropped course will not be reported on your college transcript.  See the </a:t>
            </a:r>
            <a:r>
              <a:rPr lang="en-US" u="sng" dirty="0">
                <a:latin typeface="Calibri" panose="020F0502020204030204" pitchFamily="34" charset="0"/>
                <a:cs typeface="Calibri" panose="020F0502020204030204" pitchFamily="34" charset="0"/>
              </a:rPr>
              <a:t>College Calendar</a:t>
            </a:r>
            <a:r>
              <a:rPr lang="en-US" dirty="0">
                <a:latin typeface="Calibri" panose="020F0502020204030204" pitchFamily="34" charset="0"/>
                <a:cs typeface="Calibri" panose="020F0502020204030204" pitchFamily="34" charset="0"/>
              </a:rPr>
              <a:t> for exact dates of Drop/Add each semester.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NOTE: A late fee is incurred by all students creating a new schedule during the drop/add period.</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15</a:t>
            </a:fld>
            <a:endParaRPr lang="en-US" sz="1400" b="1" dirty="0">
              <a:solidFill>
                <a:schemeClr val="tx1"/>
              </a:solidFill>
            </a:endParaRPr>
          </a:p>
        </p:txBody>
      </p:sp>
    </p:spTree>
    <p:extLst>
      <p:ext uri="{BB962C8B-B14F-4D97-AF65-F5344CB8AC3E}">
        <p14:creationId xmlns:p14="http://schemas.microsoft.com/office/powerpoint/2010/main" val="2101549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80941" y="284393"/>
            <a:ext cx="4340163"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5355312"/>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Withdrawal Period</a:t>
            </a:r>
          </a:p>
          <a:p>
            <a:pPr algn="ctr"/>
            <a:r>
              <a:rPr lang="en-US" b="1" i="1" u="sng" dirty="0">
                <a:solidFill>
                  <a:srgbClr val="FF0000"/>
                </a:solidFill>
                <a:latin typeface="Calibri" panose="020F0502020204030204" pitchFamily="34" charset="0"/>
                <a:cs typeface="Calibri" panose="020F0502020204030204" pitchFamily="34" charset="0"/>
              </a:rPr>
              <a:t>VERY IMPORTANT!!</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Through the end of the ninth week of the semester, students may withdraw from any or all courses from their schedule. </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If a student wishes to withdraw, the student is responsible for withdrawing themselves from any or all of the classes through Banner Web. </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Written approval must be emailed by your high school counselor to the Dual Enrollment Department before any schedule changes, including withdrawals.</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No withdrawals will be processed after the ‘W’ period ends. </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Students who do not withdraw from classes will be assigned grades earned.</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1" dirty="0">
                <a:solidFill>
                  <a:srgbClr val="FF0000"/>
                </a:solidFill>
                <a:latin typeface="Calibri" panose="020F0502020204030204" pitchFamily="34" charset="0"/>
                <a:cs typeface="Calibri" panose="020F0502020204030204" pitchFamily="34" charset="0"/>
              </a:rPr>
              <a:t>Withdrawing from classes will negatively impact your Satisfactory Academic Progress (SAP).</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16</a:t>
            </a:fld>
            <a:endParaRPr lang="en-US" sz="1400" b="1" dirty="0">
              <a:solidFill>
                <a:schemeClr val="tx1"/>
              </a:solidFill>
            </a:endParaRPr>
          </a:p>
        </p:txBody>
      </p:sp>
    </p:spTree>
    <p:extLst>
      <p:ext uri="{BB962C8B-B14F-4D97-AF65-F5344CB8AC3E}">
        <p14:creationId xmlns:p14="http://schemas.microsoft.com/office/powerpoint/2010/main" val="1427636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80941" y="284393"/>
            <a:ext cx="4340163"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3970318"/>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Can a student retake or withdraw from a Dual Enrollment course?</a:t>
            </a:r>
          </a:p>
          <a:p>
            <a:pPr algn="ctr"/>
            <a:r>
              <a:rPr lang="en-US" b="1" i="1" u="sng" dirty="0">
                <a:solidFill>
                  <a:srgbClr val="FF0000"/>
                </a:solidFill>
                <a:latin typeface="Calibri" panose="020F0502020204030204" pitchFamily="34" charset="0"/>
                <a:cs typeface="Calibri" panose="020F0502020204030204" pitchFamily="34" charset="0"/>
              </a:rPr>
              <a:t>VERY IMPORTANT!!</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Students may </a:t>
            </a:r>
            <a:r>
              <a:rPr lang="en-US" b="1" i="1" dirty="0">
                <a:solidFill>
                  <a:srgbClr val="FF0000"/>
                </a:solidFill>
                <a:latin typeface="Calibri" panose="020F0502020204030204" pitchFamily="34" charset="0"/>
                <a:cs typeface="Calibri" panose="020F0502020204030204" pitchFamily="34" charset="0"/>
              </a:rPr>
              <a:t>not</a:t>
            </a:r>
            <a:r>
              <a:rPr lang="en-US" dirty="0">
                <a:latin typeface="Calibri" panose="020F0502020204030204" pitchFamily="34" charset="0"/>
                <a:cs typeface="Calibri" panose="020F0502020204030204" pitchFamily="34" charset="0"/>
              </a:rPr>
              <a:t> receive funding for the same course twice. Courses cannot be retaken and receive funding.</a:t>
            </a:r>
          </a:p>
          <a:p>
            <a:endParaRPr lang="en-U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A student becomes ineligible to continue to receive funding from the program after their </a:t>
            </a:r>
            <a:r>
              <a:rPr lang="en-US" b="1" dirty="0">
                <a:solidFill>
                  <a:srgbClr val="FF0000"/>
                </a:solidFill>
                <a:latin typeface="Calibri" panose="020F0502020204030204" pitchFamily="34" charset="0"/>
                <a:cs typeface="Calibri" panose="020F0502020204030204" pitchFamily="34" charset="0"/>
              </a:rPr>
              <a:t>2nd</a:t>
            </a:r>
            <a:r>
              <a:rPr lang="en-US" dirty="0">
                <a:latin typeface="Calibri" panose="020F0502020204030204" pitchFamily="34" charset="0"/>
                <a:cs typeface="Calibri" panose="020F0502020204030204" pitchFamily="34" charset="0"/>
              </a:rPr>
              <a:t> withdrawal. </a:t>
            </a:r>
            <a:r>
              <a:rPr lang="en-US" b="1" i="1" dirty="0">
                <a:highlight>
                  <a:srgbClr val="FFFF00"/>
                </a:highlight>
                <a:latin typeface="Calibri" panose="020F0502020204030204" pitchFamily="34" charset="0"/>
                <a:cs typeface="Calibri" panose="020F0502020204030204" pitchFamily="34" charset="0"/>
              </a:rPr>
              <a:t>(No longer qualified for the Dual Enrollment program!)</a:t>
            </a: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Withdrawing from a course or not following program rules and regulations may result in students losing credit, receiving a failing grade and/or being removed from Dual Enrollment; thus, affecting their high school graduation requirements.</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17</a:t>
            </a:fld>
            <a:endParaRPr lang="en-US" sz="1400" b="1" dirty="0">
              <a:solidFill>
                <a:schemeClr val="tx1"/>
              </a:solidFill>
            </a:endParaRPr>
          </a:p>
        </p:txBody>
      </p:sp>
    </p:spTree>
    <p:extLst>
      <p:ext uri="{BB962C8B-B14F-4D97-AF65-F5344CB8AC3E}">
        <p14:creationId xmlns:p14="http://schemas.microsoft.com/office/powerpoint/2010/main" val="1503427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76587" y="284393"/>
            <a:ext cx="4348872"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4247317"/>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Is there consideration for extenuating circumstances with withdrawals or retaking a course?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GSFC will draft standards for the types of extenuating circumstances that will be considered and will present those to the GSFC Board of Commissioners, but it is expected that such circumstances might include circumstances related to a serious illness or injury or death of an immediate family member during the term of the withdrawal or attempt of course to be retaken.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 student may submit an Extenuating Circumstance Appeal Request with supporting documentation and approval from the high school and postsecondary institution.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Appeals do not extend or add additional hours of funding. The 30 semester hour funding cap still applies.</a:t>
            </a:r>
          </a:p>
          <a:p>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18</a:t>
            </a:fld>
            <a:endParaRPr lang="en-US" sz="1400" b="1" dirty="0">
              <a:solidFill>
                <a:schemeClr val="tx1"/>
              </a:solidFill>
            </a:endParaRPr>
          </a:p>
        </p:txBody>
      </p:sp>
    </p:spTree>
    <p:extLst>
      <p:ext uri="{BB962C8B-B14F-4D97-AF65-F5344CB8AC3E}">
        <p14:creationId xmlns:p14="http://schemas.microsoft.com/office/powerpoint/2010/main" val="3360157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76587" y="284393"/>
            <a:ext cx="4348872"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3970318"/>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Dual Enrollment Grade</a:t>
            </a:r>
            <a:r>
              <a:rPr lang="en-US" b="1" i="1" dirty="0"/>
              <a:t> </a:t>
            </a:r>
            <a:r>
              <a:rPr lang="en-US" b="1" i="1" dirty="0">
                <a:latin typeface="Calibri" panose="020F0502020204030204" pitchFamily="34" charset="0"/>
                <a:cs typeface="Calibri" panose="020F0502020204030204" pitchFamily="34" charset="0"/>
              </a:rPr>
              <a:t>Reporting</a:t>
            </a:r>
          </a:p>
          <a:p>
            <a:endParaRPr lang="en-US"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All grades received from colleges and universities will be reported as A, B, C, or F. These letter grades will be entered into our transcript file at Pickens High School as 95, 85, 75 &amp; 65. </a:t>
            </a:r>
          </a:p>
          <a:p>
            <a:endParaRPr lang="en-US"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D’s will be recorded as a 70 if it is accepted as a “passing” or a “successfully completed” grade from the college. If a D is not passing it will be recorded as a 65. Some colleges will accept a “D” as passing, but the class may not be eligible to transfer to other programs or other colleges.</a:t>
            </a:r>
          </a:p>
          <a:p>
            <a:pPr marL="457200" indent="-45720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College academic core classes that are successfully completed will receive a 10% weight on a student's high school transcript (just like AP courses).</a:t>
            </a:r>
          </a:p>
          <a:p>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19</a:t>
            </a:fld>
            <a:endParaRPr lang="en-US" sz="1400" b="1" dirty="0">
              <a:solidFill>
                <a:schemeClr val="tx1"/>
              </a:solidFill>
            </a:endParaRPr>
          </a:p>
        </p:txBody>
      </p:sp>
    </p:spTree>
    <p:extLst>
      <p:ext uri="{BB962C8B-B14F-4D97-AF65-F5344CB8AC3E}">
        <p14:creationId xmlns:p14="http://schemas.microsoft.com/office/powerpoint/2010/main" val="3156854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3259616" y="293102"/>
            <a:ext cx="4322746"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1025339" y="1355294"/>
            <a:ext cx="8791300" cy="5078313"/>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Before moving forward:</a:t>
            </a:r>
          </a:p>
          <a:p>
            <a:pPr marL="285750" indent="-285750">
              <a:buFont typeface="Arial" panose="020B0604020202020204" pitchFamily="34" charset="0"/>
              <a:buChar char="•"/>
            </a:pPr>
            <a:endParaRPr lang="en-US" b="1"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i="1" dirty="0">
                <a:latin typeface="Calibri" panose="020F0502020204030204" pitchFamily="34" charset="0"/>
                <a:cs typeface="Calibri" panose="020F0502020204030204" pitchFamily="34" charset="0"/>
              </a:rPr>
              <a:t>Before you move ahead in this informational PowerPoint, please understand that the Dual Enrollment Program is </a:t>
            </a:r>
            <a:r>
              <a:rPr lang="en-US" b="1" i="1" dirty="0">
                <a:highlight>
                  <a:srgbClr val="FFFF00"/>
                </a:highlight>
                <a:latin typeface="Calibri" panose="020F0502020204030204" pitchFamily="34" charset="0"/>
                <a:cs typeface="Calibri" panose="020F0502020204030204" pitchFamily="34" charset="0"/>
              </a:rPr>
              <a:t>optional</a:t>
            </a:r>
            <a:r>
              <a:rPr lang="en-US" i="1" dirty="0">
                <a:latin typeface="Calibri" panose="020F0502020204030204" pitchFamily="34" charset="0"/>
                <a:cs typeface="Calibri" panose="020F0502020204030204" pitchFamily="34" charset="0"/>
              </a:rPr>
              <a:t> for PHS students. </a:t>
            </a:r>
          </a:p>
          <a:p>
            <a:pPr marL="285750" indent="-285750">
              <a:buFont typeface="Arial" panose="020B0604020202020204" pitchFamily="34" charset="0"/>
              <a:buChar char="•"/>
            </a:pPr>
            <a:endParaRPr lang="en-U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i="1" dirty="0">
                <a:latin typeface="Calibri" panose="020F0502020204030204" pitchFamily="34" charset="0"/>
                <a:cs typeface="Calibri" panose="020F0502020204030204" pitchFamily="34" charset="0"/>
              </a:rPr>
              <a:t>This option is in collaboration with numerous college partners. If you proceed with the option, you will be applying for college, very similar to how conventional college students apply. </a:t>
            </a:r>
          </a:p>
          <a:p>
            <a:pPr marL="285750" indent="-285750">
              <a:buFont typeface="Arial" panose="020B0604020202020204" pitchFamily="34" charset="0"/>
              <a:buChar char="•"/>
            </a:pPr>
            <a:endParaRPr lang="en-U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i="1" dirty="0">
                <a:latin typeface="Calibri" panose="020F0502020204030204" pitchFamily="34" charset="0"/>
                <a:cs typeface="Calibri" panose="020F0502020204030204" pitchFamily="34" charset="0"/>
              </a:rPr>
              <a:t>As a college student, a large amount of time dedication and self responsibility is required, especially during the initial Admissions process. By moving ahead in the process, you are </a:t>
            </a:r>
            <a:r>
              <a:rPr lang="en-US" b="1" i="1" dirty="0">
                <a:solidFill>
                  <a:srgbClr val="FF0000"/>
                </a:solidFill>
                <a:latin typeface="Calibri" panose="020F0502020204030204" pitchFamily="34" charset="0"/>
                <a:cs typeface="Calibri" panose="020F0502020204030204" pitchFamily="34" charset="0"/>
              </a:rPr>
              <a:t>agreeing to accept </a:t>
            </a:r>
            <a:r>
              <a:rPr lang="en-US" i="1" dirty="0">
                <a:latin typeface="Calibri" panose="020F0502020204030204" pitchFamily="34" charset="0"/>
                <a:cs typeface="Calibri" panose="020F0502020204030204" pitchFamily="34" charset="0"/>
              </a:rPr>
              <a:t>the advanced responsibilities of becoming a college student.</a:t>
            </a:r>
          </a:p>
          <a:p>
            <a:pPr marL="285750" indent="-285750">
              <a:buFont typeface="Arial" panose="020B0604020202020204" pitchFamily="34" charset="0"/>
              <a:buChar char="•"/>
            </a:pPr>
            <a:endParaRPr lang="en-U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i="1" dirty="0">
                <a:latin typeface="Calibri" panose="020F0502020204030204" pitchFamily="34" charset="0"/>
                <a:cs typeface="Calibri" panose="020F0502020204030204" pitchFamily="34" charset="0"/>
              </a:rPr>
              <a:t>Be patient, ask questions, and follow directions.</a:t>
            </a:r>
          </a:p>
          <a:p>
            <a:pPr marL="285750" indent="-285750">
              <a:buFont typeface="Arial" panose="020B0604020202020204" pitchFamily="34" charset="0"/>
              <a:buChar char="•"/>
            </a:pPr>
            <a:endParaRPr lang="en-U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Please read the </a:t>
            </a:r>
            <a:r>
              <a:rPr lang="en-US" b="1" i="1" dirty="0">
                <a:latin typeface="Calibri" panose="020F0502020204030204" pitchFamily="34" charset="0"/>
                <a:cs typeface="Calibri" panose="020F0502020204030204" pitchFamily="34" charset="0"/>
              </a:rPr>
              <a:t>“College is Different from High School”</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document located at the (PHS website</a:t>
            </a:r>
            <a:r>
              <a:rPr lang="en-US" b="1" dirty="0">
                <a:latin typeface="Calibri" panose="020F0502020204030204" pitchFamily="34" charset="0"/>
                <a:cs typeface="Calibri" panose="020F0502020204030204" pitchFamily="34" charset="0"/>
              </a:rPr>
              <a:t>-&gt;</a:t>
            </a:r>
            <a:r>
              <a:rPr lang="en-US" dirty="0">
                <a:latin typeface="Calibri" panose="020F0502020204030204" pitchFamily="34" charset="0"/>
                <a:cs typeface="Calibri" panose="020F0502020204030204" pitchFamily="34" charset="0"/>
              </a:rPr>
              <a:t> Staff</a:t>
            </a:r>
            <a:r>
              <a:rPr lang="en-US" b="1" dirty="0">
                <a:latin typeface="Calibri" panose="020F0502020204030204" pitchFamily="34" charset="0"/>
                <a:cs typeface="Calibri" panose="020F0502020204030204" pitchFamily="34" charset="0"/>
              </a:rPr>
              <a:t>-&gt;</a:t>
            </a:r>
            <a:r>
              <a:rPr lang="en-US" dirty="0">
                <a:latin typeface="Calibri" panose="020F0502020204030204" pitchFamily="34" charset="0"/>
                <a:cs typeface="Calibri" panose="020F0502020204030204" pitchFamily="34" charset="0"/>
              </a:rPr>
              <a:t> College and Career Coach). This document will help prepare you for the expectations of the colleges.</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2</a:t>
            </a:fld>
            <a:endParaRPr lang="en-US" sz="1400" b="1" dirty="0">
              <a:solidFill>
                <a:schemeClr val="tx1"/>
              </a:solidFill>
            </a:endParaRPr>
          </a:p>
        </p:txBody>
      </p:sp>
    </p:spTree>
    <p:extLst>
      <p:ext uri="{BB962C8B-B14F-4D97-AF65-F5344CB8AC3E}">
        <p14:creationId xmlns:p14="http://schemas.microsoft.com/office/powerpoint/2010/main" val="3531615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89650" y="284393"/>
            <a:ext cx="4322746"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5078313"/>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Is Dual Enrollment “Free”?</a:t>
            </a:r>
          </a:p>
          <a:p>
            <a:pPr algn="ctr"/>
            <a:endParaRPr lang="en-US" b="1"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Eligible students </a:t>
            </a:r>
            <a:r>
              <a:rPr lang="en-US" b="1" i="1" dirty="0">
                <a:solidFill>
                  <a:srgbClr val="FF0000"/>
                </a:solidFill>
                <a:latin typeface="Calibri" panose="020F0502020204030204" pitchFamily="34" charset="0"/>
                <a:cs typeface="Calibri" panose="020F0502020204030204" pitchFamily="34" charset="0"/>
              </a:rPr>
              <a:t>must</a:t>
            </a:r>
            <a:r>
              <a:rPr lang="en-US" dirty="0">
                <a:latin typeface="Calibri" panose="020F0502020204030204" pitchFamily="34" charset="0"/>
                <a:cs typeface="Calibri" panose="020F0502020204030204" pitchFamily="34" charset="0"/>
              </a:rPr>
              <a:t> complete a dual enrollment funding application each year through </a:t>
            </a:r>
            <a:r>
              <a:rPr lang="en-US" dirty="0">
                <a:latin typeface="Calibri" panose="020F0502020204030204" pitchFamily="34" charset="0"/>
                <a:cs typeface="Calibri" panose="020F0502020204030204" pitchFamily="34" charset="0"/>
                <a:hlinkClick r:id="rId3"/>
              </a:rPr>
              <a:t>www.GAFutures.org</a:t>
            </a: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pPr>
            <a:r>
              <a:rPr lang="en-US" dirty="0">
                <a:latin typeface="Calibri" panose="020F0502020204030204" pitchFamily="34" charset="0"/>
                <a:cs typeface="Calibri" panose="020F0502020204030204" pitchFamily="34" charset="0"/>
              </a:rPr>
              <a:t>You will be given directions for this step.</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Under the Dual Enrollment Program, the college provides the textbooks, however students may be </a:t>
            </a:r>
            <a:r>
              <a:rPr lang="en-US" b="1" i="1" dirty="0">
                <a:latin typeface="Calibri" panose="020F0502020204030204" pitchFamily="34" charset="0"/>
                <a:cs typeface="Calibri" panose="020F0502020204030204" pitchFamily="34" charset="0"/>
              </a:rPr>
              <a:t>required</a:t>
            </a:r>
            <a:r>
              <a:rPr lang="en-US" dirty="0">
                <a:latin typeface="Calibri" panose="020F0502020204030204" pitchFamily="34" charset="0"/>
                <a:cs typeface="Calibri" panose="020F0502020204030204" pitchFamily="34" charset="0"/>
              </a:rPr>
              <a:t> to pay for course related supplies or fees. (Example: Welding helmet, gloves, respiratory protection.) </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State Dual Enrollment funding regulations cap funding hours at </a:t>
            </a:r>
            <a:r>
              <a:rPr lang="en-US" b="1" dirty="0">
                <a:solidFill>
                  <a:srgbClr val="FF0000"/>
                </a:solidFill>
                <a:latin typeface="Calibri" panose="020F0502020204030204" pitchFamily="34" charset="0"/>
                <a:cs typeface="Calibri" panose="020F0502020204030204" pitchFamily="34" charset="0"/>
              </a:rPr>
              <a:t>30 semester hours </a:t>
            </a:r>
            <a:r>
              <a:rPr lang="en-US" dirty="0">
                <a:latin typeface="Calibri" panose="020F0502020204030204" pitchFamily="34" charset="0"/>
                <a:cs typeface="Calibri" panose="020F0502020204030204" pitchFamily="34" charset="0"/>
              </a:rPr>
              <a:t>or 45 quarter hours of attempted college credit.</a:t>
            </a:r>
            <a:endParaRPr lang="en-US" b="1" i="1"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pPr>
            <a:r>
              <a:rPr lang="en-US" dirty="0">
                <a:latin typeface="Calibri" panose="020F0502020204030204" pitchFamily="34" charset="0"/>
                <a:cs typeface="Calibri" panose="020F0502020204030204" pitchFamily="34" charset="0"/>
              </a:rPr>
              <a:t>As a rule of thumb, most Dual Enrollment course are 3 credit hours, but vary between programs.</a:t>
            </a:r>
          </a:p>
          <a:p>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20</a:t>
            </a:fld>
            <a:endParaRPr lang="en-US" sz="1400" b="1" dirty="0">
              <a:solidFill>
                <a:schemeClr val="tx1"/>
              </a:solidFill>
            </a:endParaRPr>
          </a:p>
        </p:txBody>
      </p:sp>
    </p:spTree>
    <p:extLst>
      <p:ext uri="{BB962C8B-B14F-4D97-AF65-F5344CB8AC3E}">
        <p14:creationId xmlns:p14="http://schemas.microsoft.com/office/powerpoint/2010/main" val="461070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670237" y="284393"/>
            <a:ext cx="4416363"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3693319"/>
          </a:xfrm>
          <a:prstGeom prst="rect">
            <a:avLst/>
          </a:prstGeom>
          <a:noFill/>
        </p:spPr>
        <p:txBody>
          <a:bodyPr wrap="square" rtlCol="0">
            <a:spAutoFit/>
          </a:bodyPr>
          <a:lstStyle/>
          <a:p>
            <a:pPr algn="ctr"/>
            <a:r>
              <a:rPr lang="en-US" b="1" dirty="0">
                <a:latin typeface="Calibri" panose="020F0502020204030204" pitchFamily="34" charset="0"/>
                <a:cs typeface="Calibri" panose="020F0502020204030204" pitchFamily="34" charset="0"/>
              </a:rPr>
              <a:t>What options are available after a student reaches the Dual Enrollment 30 Credit Hour Funding Cap?</a:t>
            </a:r>
          </a:p>
          <a:p>
            <a:r>
              <a:rPr lang="en-US" dirty="0">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Students may choose to self-pay for additional credit hours/courses.</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Students who have reached the Dual Enrollment Funding Cap may be eligible for HOPE or Zell Miller Grant Program as a “bridge” to additional funding. </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Students pursuing a technical diploma or certificate program of study in one of the HOPE Career Grant approved high-demand industry areas may qualify for the HOPE Grant and HOPE Career Grant as part of the HOPE Grant Bridge funding.</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Students may be responsible for any charges not covered by the HOPE funding. </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21</a:t>
            </a:fld>
            <a:endParaRPr lang="en-US" sz="1400" b="1" dirty="0">
              <a:solidFill>
                <a:schemeClr val="tx1"/>
              </a:solidFill>
            </a:endParaRPr>
          </a:p>
        </p:txBody>
      </p:sp>
    </p:spTree>
    <p:extLst>
      <p:ext uri="{BB962C8B-B14F-4D97-AF65-F5344CB8AC3E}">
        <p14:creationId xmlns:p14="http://schemas.microsoft.com/office/powerpoint/2010/main" val="2984189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88962" y="287286"/>
            <a:ext cx="4324121"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5632311"/>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Technical College System of Georgia (TCSG) Admission scores Requirements</a:t>
            </a:r>
          </a:p>
          <a:p>
            <a:pPr algn="ctr"/>
            <a:endParaRPr lang="en-US" b="1"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Students wishing to dual enroll into a TCSG college, such as Chattahoochee Technical College, will have to present </a:t>
            </a:r>
            <a:r>
              <a:rPr lang="en-US" b="1" i="1" u="sng" dirty="0">
                <a:latin typeface="Calibri" panose="020F0502020204030204" pitchFamily="34" charset="0"/>
                <a:cs typeface="Calibri" panose="020F0502020204030204" pitchFamily="34" charset="0"/>
              </a:rPr>
              <a:t>qualifying</a:t>
            </a:r>
            <a:r>
              <a:rPr lang="en-US" dirty="0">
                <a:latin typeface="Calibri" panose="020F0502020204030204" pitchFamily="34" charset="0"/>
                <a:cs typeface="Calibri" panose="020F0502020204030204" pitchFamily="34" charset="0"/>
              </a:rPr>
              <a:t> scores in one of the following:</a:t>
            </a:r>
          </a:p>
          <a:p>
            <a:pPr marL="800100" lvl="1" indent="-342900">
              <a:buFont typeface="Arial" panose="020B0604020202020204" pitchFamily="34" charset="0"/>
              <a:buChar char="•"/>
            </a:pPr>
            <a:r>
              <a:rPr lang="en-US" dirty="0">
                <a:latin typeface="Calibri" panose="020F0502020204030204" pitchFamily="34" charset="0"/>
                <a:cs typeface="Calibri" panose="020F0502020204030204" pitchFamily="34" charset="0"/>
              </a:rPr>
              <a:t>Accuplacer:</a:t>
            </a:r>
          </a:p>
          <a:p>
            <a:pPr marL="1257300" lvl="2" indent="-342900">
              <a:buFont typeface="Arial" panose="020B0604020202020204" pitchFamily="34" charset="0"/>
              <a:buChar char="•"/>
            </a:pPr>
            <a:r>
              <a:rPr lang="en-US" u="sng" dirty="0">
                <a:latin typeface="Calibri" panose="020F0502020204030204" pitchFamily="34" charset="0"/>
                <a:cs typeface="Calibri" panose="020F0502020204030204" pitchFamily="34" charset="0"/>
              </a:rPr>
              <a:t>Accuplacer</a:t>
            </a:r>
            <a:r>
              <a:rPr lang="en-US" dirty="0">
                <a:latin typeface="Calibri" panose="020F0502020204030204" pitchFamily="34" charset="0"/>
                <a:cs typeface="Calibri" panose="020F0502020204030204" pitchFamily="34" charset="0"/>
              </a:rPr>
              <a:t> is a product of College Board used nationwide for college admissions. The exam is a web based, multiple-choice, untimed assessment in English, reading, and mathematics subject areas. Scores are made available immediately.</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SAT scores</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ACT scores</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PSAT scores -  NOTE: CTC only accepts the PSAT 10 and the and PSAT/NMSQT version of the test. CTC does not accept the PSAT 8/9. Student score report should clearly mark the version of the PSAT.</a:t>
            </a:r>
          </a:p>
          <a:p>
            <a:pPr lvl="1"/>
            <a:endParaRPr lang="en-US"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High School GPA - High school HOPE GPA of &gt; 2.6 (after completion of 10</a:t>
            </a:r>
            <a:r>
              <a:rPr lang="en-US" baseline="30000" dirty="0">
                <a:latin typeface="Calibri" panose="020F0502020204030204" pitchFamily="34" charset="0"/>
                <a:cs typeface="Calibri" panose="020F0502020204030204" pitchFamily="34" charset="0"/>
              </a:rPr>
              <a:t>th</a:t>
            </a:r>
            <a:r>
              <a:rPr lang="en-US" dirty="0">
                <a:latin typeface="Calibri" panose="020F0502020204030204" pitchFamily="34" charset="0"/>
                <a:cs typeface="Calibri" panose="020F0502020204030204" pitchFamily="34" charset="0"/>
              </a:rPr>
              <a:t> grade) will place students into program-level ENGL/MATH and courses with “program admission” prerequisites.</a:t>
            </a:r>
            <a:endParaRPr lang="en-US" b="1" dirty="0"/>
          </a:p>
          <a:p>
            <a:r>
              <a:rPr lang="en-US" b="1" dirty="0">
                <a:latin typeface="Calibri" panose="020F0502020204030204" pitchFamily="34" charset="0"/>
                <a:cs typeface="Calibri" panose="020F0502020204030204" pitchFamily="34" charset="0"/>
              </a:rPr>
              <a:t>There is no fee to take the exam (one time) for students interested in the Dual Enrollment Program.</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22</a:t>
            </a:fld>
            <a:endParaRPr lang="en-US" sz="1400" b="1" dirty="0">
              <a:solidFill>
                <a:schemeClr val="tx1"/>
              </a:solidFill>
            </a:endParaRPr>
          </a:p>
        </p:txBody>
      </p:sp>
      <p:sp>
        <p:nvSpPr>
          <p:cNvPr id="6" name="TextBox 5">
            <a:extLst>
              <a:ext uri="{FF2B5EF4-FFF2-40B4-BE49-F238E27FC236}">
                <a16:creationId xmlns:a16="http://schemas.microsoft.com/office/drawing/2014/main" id="{A4DAE502-6506-486B-AF51-7679E329218C}"/>
              </a:ext>
            </a:extLst>
          </p:cNvPr>
          <p:cNvSpPr txBox="1"/>
          <p:nvPr/>
        </p:nvSpPr>
        <p:spPr>
          <a:xfrm>
            <a:off x="4214950" y="576780"/>
            <a:ext cx="3317966" cy="5478423"/>
          </a:xfrm>
          <a:prstGeom prst="rect">
            <a:avLst/>
          </a:prstGeom>
          <a:noFill/>
        </p:spPr>
        <p:txBody>
          <a:bodyPr wrap="square" rtlCol="0">
            <a:spAutoFit/>
          </a:bodyPr>
          <a:lstStyle/>
          <a:p>
            <a:r>
              <a:rPr lang="en-US" sz="35000" dirty="0">
                <a:solidFill>
                  <a:srgbClr val="FF0000"/>
                </a:solidFill>
              </a:rPr>
              <a:t>x</a:t>
            </a:r>
          </a:p>
        </p:txBody>
      </p:sp>
      <p:sp>
        <p:nvSpPr>
          <p:cNvPr id="8" name="TextBox 7">
            <a:extLst>
              <a:ext uri="{FF2B5EF4-FFF2-40B4-BE49-F238E27FC236}">
                <a16:creationId xmlns:a16="http://schemas.microsoft.com/office/drawing/2014/main" id="{A0163B37-50A2-4B76-96F4-042440EDF1F0}"/>
              </a:ext>
            </a:extLst>
          </p:cNvPr>
          <p:cNvSpPr txBox="1"/>
          <p:nvPr/>
        </p:nvSpPr>
        <p:spPr>
          <a:xfrm>
            <a:off x="5638800" y="3496491"/>
            <a:ext cx="914400" cy="914400"/>
          </a:xfrm>
          <a:prstGeom prst="rect">
            <a:avLst/>
          </a:prstGeom>
          <a:noFill/>
        </p:spPr>
        <p:txBody>
          <a:bodyPr wrap="square" rtlCol="0">
            <a:spAutoFit/>
          </a:bodyPr>
          <a:lstStyle/>
          <a:p>
            <a:endParaRPr lang="en-US" dirty="0"/>
          </a:p>
        </p:txBody>
      </p:sp>
      <p:sp>
        <p:nvSpPr>
          <p:cNvPr id="9" name="TextBox 8">
            <a:extLst>
              <a:ext uri="{FF2B5EF4-FFF2-40B4-BE49-F238E27FC236}">
                <a16:creationId xmlns:a16="http://schemas.microsoft.com/office/drawing/2014/main" id="{9C2C915E-5DC6-4065-9070-0C79DA4137A8}"/>
              </a:ext>
            </a:extLst>
          </p:cNvPr>
          <p:cNvSpPr txBox="1"/>
          <p:nvPr/>
        </p:nvSpPr>
        <p:spPr>
          <a:xfrm>
            <a:off x="9546674" y="869167"/>
            <a:ext cx="2384070" cy="1815882"/>
          </a:xfrm>
          <a:prstGeom prst="rect">
            <a:avLst/>
          </a:prstGeom>
          <a:solidFill>
            <a:srgbClr val="FFFF00"/>
          </a:solidFill>
          <a:ln>
            <a:solidFill>
              <a:schemeClr val="tx1"/>
            </a:solidFill>
          </a:ln>
        </p:spPr>
        <p:txBody>
          <a:bodyPr wrap="square" rtlCol="0">
            <a:spAutoFit/>
          </a:bodyPr>
          <a:lstStyle/>
          <a:p>
            <a:r>
              <a:rPr lang="en-US" sz="2800" b="1" dirty="0"/>
              <a:t>Testing Exempt for Fall 2022 at CTC</a:t>
            </a:r>
            <a:endParaRPr lang="en-US" sz="2800" dirty="0"/>
          </a:p>
        </p:txBody>
      </p:sp>
    </p:spTree>
    <p:extLst>
      <p:ext uri="{BB962C8B-B14F-4D97-AF65-F5344CB8AC3E}">
        <p14:creationId xmlns:p14="http://schemas.microsoft.com/office/powerpoint/2010/main" val="2762658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1754326"/>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How to “Get Started” in the Dual Enrollment Program</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See Mr. Bell to receive the </a:t>
            </a:r>
            <a:r>
              <a:rPr lang="en-US" b="1" dirty="0">
                <a:latin typeface="Calibri" panose="020F0502020204030204" pitchFamily="34" charset="0"/>
                <a:cs typeface="Calibri" panose="020F0502020204030204" pitchFamily="34" charset="0"/>
              </a:rPr>
              <a:t>“Dual Enrollment Self Assessment” </a:t>
            </a:r>
            <a:r>
              <a:rPr lang="en-US" dirty="0">
                <a:latin typeface="Calibri" panose="020F0502020204030204" pitchFamily="34" charset="0"/>
                <a:cs typeface="Calibri" panose="020F0502020204030204" pitchFamily="34" charset="0"/>
              </a:rPr>
              <a:t>and the </a:t>
            </a:r>
            <a:r>
              <a:rPr lang="en-US" b="1" dirty="0">
                <a:latin typeface="Calibri" panose="020F0502020204030204" pitchFamily="34" charset="0"/>
                <a:cs typeface="Calibri" panose="020F0502020204030204" pitchFamily="34" charset="0"/>
              </a:rPr>
              <a:t>“How to Begin Dual Enrollment FY 2022” </a:t>
            </a:r>
            <a:r>
              <a:rPr lang="en-US" dirty="0">
                <a:latin typeface="Calibri" panose="020F0502020204030204" pitchFamily="34" charset="0"/>
                <a:cs typeface="Calibri" panose="020F0502020204030204" pitchFamily="34" charset="0"/>
              </a:rPr>
              <a:t>forms. </a:t>
            </a:r>
          </a:p>
          <a:p>
            <a:endParaRPr lang="en-US" dirty="0">
              <a:latin typeface="Calibri" panose="020F0502020204030204" pitchFamily="34" charset="0"/>
              <a:cs typeface="Calibri" panose="020F0502020204030204" pitchFamily="34" charset="0"/>
            </a:endParaRPr>
          </a:p>
          <a:p>
            <a:pPr algn="ctr"/>
            <a:r>
              <a:rPr lang="en-US" b="1" i="1" dirty="0">
                <a:latin typeface="Calibri" panose="020F0502020204030204" pitchFamily="34" charset="0"/>
                <a:cs typeface="Calibri" panose="020F0502020204030204" pitchFamily="34" charset="0"/>
              </a:rPr>
              <a:t>Follow the directions closely! </a:t>
            </a:r>
            <a:r>
              <a:rPr lang="en-US" dirty="0">
                <a:latin typeface="Calibri" panose="020F0502020204030204" pitchFamily="34" charset="0"/>
                <a:cs typeface="Calibri" panose="020F0502020204030204" pitchFamily="34" charset="0"/>
              </a:rPr>
              <a:t>	</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23</a:t>
            </a:fld>
            <a:endParaRPr lang="en-US" sz="1400" b="1" dirty="0">
              <a:solidFill>
                <a:schemeClr val="tx1"/>
              </a:solidFill>
            </a:endParaRPr>
          </a:p>
        </p:txBody>
      </p:sp>
      <p:sp>
        <p:nvSpPr>
          <p:cNvPr id="8" name="TextBox 7">
            <a:extLst>
              <a:ext uri="{FF2B5EF4-FFF2-40B4-BE49-F238E27FC236}">
                <a16:creationId xmlns:a16="http://schemas.microsoft.com/office/drawing/2014/main" id="{13D48A2E-53A8-47CC-A358-BEB826112FB4}"/>
              </a:ext>
            </a:extLst>
          </p:cNvPr>
          <p:cNvSpPr txBox="1"/>
          <p:nvPr/>
        </p:nvSpPr>
        <p:spPr>
          <a:xfrm>
            <a:off x="2328573" y="284393"/>
            <a:ext cx="5644900" cy="584775"/>
          </a:xfrm>
          <a:prstGeom prst="rect">
            <a:avLst/>
          </a:prstGeom>
          <a:noFill/>
          <a:ln>
            <a:noFill/>
          </a:ln>
        </p:spPr>
        <p:txBody>
          <a:bodyPr wrap="square" rtlCol="0">
            <a:spAutoFit/>
          </a:bodyPr>
          <a:lstStyle/>
          <a:p>
            <a:r>
              <a:rPr lang="en-US" sz="3200" b="1" dirty="0">
                <a:solidFill>
                  <a:srgbClr val="00B050"/>
                </a:solidFill>
              </a:rPr>
              <a:t>Dual Enrollment 2021/2022</a:t>
            </a:r>
          </a:p>
        </p:txBody>
      </p:sp>
      <p:sp>
        <p:nvSpPr>
          <p:cNvPr id="9" name="TextBox 8">
            <a:extLst>
              <a:ext uri="{FF2B5EF4-FFF2-40B4-BE49-F238E27FC236}">
                <a16:creationId xmlns:a16="http://schemas.microsoft.com/office/drawing/2014/main" id="{5E20BB5B-BC7A-4586-99B0-AA3B46159247}"/>
              </a:ext>
            </a:extLst>
          </p:cNvPr>
          <p:cNvSpPr txBox="1"/>
          <p:nvPr/>
        </p:nvSpPr>
        <p:spPr>
          <a:xfrm>
            <a:off x="3788131" y="4542282"/>
            <a:ext cx="2725783" cy="2031325"/>
          </a:xfrm>
          <a:prstGeom prst="rect">
            <a:avLst/>
          </a:prstGeom>
          <a:solidFill>
            <a:srgbClr val="FFFF00"/>
          </a:solidFill>
          <a:ln w="19050">
            <a:solidFill>
              <a:schemeClr val="tx1"/>
            </a:solidFill>
          </a:ln>
        </p:spPr>
        <p:txBody>
          <a:bodyPr wrap="square" rtlCol="0">
            <a:spAutoFit/>
          </a:bodyPr>
          <a:lstStyle/>
          <a:p>
            <a:r>
              <a:rPr lang="en-US" dirty="0"/>
              <a:t>Please keep in mind that all courses recommended may not be available at the time of registration, or if available, may not fit your PHS schedule!!</a:t>
            </a:r>
          </a:p>
        </p:txBody>
      </p:sp>
    </p:spTree>
    <p:extLst>
      <p:ext uri="{BB962C8B-B14F-4D97-AF65-F5344CB8AC3E}">
        <p14:creationId xmlns:p14="http://schemas.microsoft.com/office/powerpoint/2010/main" val="2618696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72233" y="284393"/>
            <a:ext cx="4357580"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5355312"/>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Dual Enrollment Points of Interest </a:t>
            </a: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Communications become between the Dual Enrolled student and the participating college via personal email and college email.</a:t>
            </a:r>
          </a:p>
          <a:p>
            <a:r>
              <a:rPr lang="en-US" dirty="0">
                <a:latin typeface="Calibri" panose="020F0502020204030204" pitchFamily="34" charset="0"/>
                <a:cs typeface="Calibri" panose="020F0502020204030204" pitchFamily="34" charset="0"/>
              </a:rPr>
              <a:t> </a:t>
            </a:r>
          </a:p>
          <a:p>
            <a:pPr marL="1200150" lvl="2" indent="-285750">
              <a:buFont typeface="Wingdings" panose="05000000000000000000" pitchFamily="2" charset="2"/>
              <a:buChar char="v"/>
            </a:pPr>
            <a:r>
              <a:rPr lang="en-US" dirty="0">
                <a:latin typeface="Calibri" panose="020F0502020204030204" pitchFamily="34" charset="0"/>
                <a:cs typeface="Calibri" panose="020F0502020204030204" pitchFamily="34" charset="0"/>
              </a:rPr>
              <a:t>Monitoring the communication platforms are critical to the success of the dual enrolled student.</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PHS will provide support and guidance, but the participating college’s policies and procedures apply.</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 must follow the college calendar, which differs from the Pickens County Schools calendar. </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The Dual Enrollment dual-credit program is not available for coursework exempted or given credit by examination, testing, training, or prior experience.</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Students must make annual progress towards graduation and completion of their Individual Graduation Plan to participate in the Dual Enrollment dual-credit program.</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24</a:t>
            </a:fld>
            <a:endParaRPr lang="en-US" sz="1400" b="1" dirty="0">
              <a:solidFill>
                <a:schemeClr val="tx1"/>
              </a:solidFill>
            </a:endParaRPr>
          </a:p>
        </p:txBody>
      </p:sp>
    </p:spTree>
    <p:extLst>
      <p:ext uri="{BB962C8B-B14F-4D97-AF65-F5344CB8AC3E}">
        <p14:creationId xmlns:p14="http://schemas.microsoft.com/office/powerpoint/2010/main" val="3158284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80941" y="349128"/>
            <a:ext cx="4340163"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5355312"/>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Dual Enrollment Points of Interest </a:t>
            </a:r>
          </a:p>
          <a:p>
            <a:endParaRPr lang="en-US" dirty="0"/>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Eligible post- secondary institutions have the authority to implement institutional policies of admission acceptance and course offerings for dual enrollment student participation.</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A student may enroll at two or more Eligible Postsecondary Institutions during a single term. An Eligible Dual Enrollment student cannot receive Dual Enrollment funding for hours which </a:t>
            </a:r>
            <a:r>
              <a:rPr lang="en-US" dirty="0">
                <a:solidFill>
                  <a:srgbClr val="FF0000"/>
                </a:solidFill>
                <a:latin typeface="Calibri" panose="020F0502020204030204" pitchFamily="34" charset="0"/>
                <a:cs typeface="Calibri" panose="020F0502020204030204" pitchFamily="34" charset="0"/>
              </a:rPr>
              <a:t>exceed the 15 semester or 12 quarter hours per term limit, regardless of the number of Eligible Postsecondary Institutions in which the student is Enrolled.</a:t>
            </a:r>
          </a:p>
          <a:p>
            <a:endParaRPr lang="en-US"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Eligible post-secondary institutions must provide </a:t>
            </a:r>
            <a:r>
              <a:rPr lang="en-US" b="1" dirty="0">
                <a:solidFill>
                  <a:srgbClr val="FF0000"/>
                </a:solidFill>
                <a:latin typeface="Calibri" panose="020F0502020204030204" pitchFamily="34" charset="0"/>
                <a:cs typeface="Calibri" panose="020F0502020204030204" pitchFamily="34" charset="0"/>
              </a:rPr>
              <a:t>(LOAN) </a:t>
            </a:r>
            <a:r>
              <a:rPr lang="en-US" dirty="0">
                <a:solidFill>
                  <a:srgbClr val="000000"/>
                </a:solidFill>
                <a:latin typeface="Calibri" panose="020F0502020204030204" pitchFamily="34" charset="0"/>
                <a:cs typeface="Calibri" panose="020F0502020204030204" pitchFamily="34" charset="0"/>
              </a:rPr>
              <a:t>textbooks required for the courses taken through the Dual Enrollment Program at no cost to the student. </a:t>
            </a:r>
          </a:p>
          <a:p>
            <a:pPr marL="1200150" lvl="2" indent="-285750">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Includes access code if course is delivered online.</a:t>
            </a:r>
          </a:p>
          <a:p>
            <a:pPr marL="1200150" lvl="2" indent="-285750">
              <a:buFont typeface="Arial" panose="020B0604020202020204" pitchFamily="34" charset="0"/>
              <a:buChar char="•"/>
            </a:pPr>
            <a:endParaRPr lang="en-US"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The eligible post-secondary institution is permitted to charge a dual enrolled student a fine for a lost or damaged book which was loaned to the student. </a:t>
            </a:r>
          </a:p>
          <a:p>
            <a:pPr marL="285750" indent="-285750">
              <a:buFont typeface="Arial" panose="020B0604020202020204" pitchFamily="34" charset="0"/>
              <a:buChar char="•"/>
            </a:pPr>
            <a:endParaRPr lang="en-US">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a:latin typeface="Calibri" panose="020F0502020204030204" pitchFamily="34" charset="0"/>
                <a:cs typeface="Calibri" panose="020F0502020204030204" pitchFamily="34" charset="0"/>
              </a:rPr>
              <a:t>Eligible </a:t>
            </a:r>
            <a:r>
              <a:rPr lang="en-US" dirty="0">
                <a:latin typeface="Calibri" panose="020F0502020204030204" pitchFamily="34" charset="0"/>
                <a:cs typeface="Calibri" panose="020F0502020204030204" pitchFamily="34" charset="0"/>
              </a:rPr>
              <a:t>students may participate in high school competitive and other extracurricular events.</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25</a:t>
            </a:fld>
            <a:endParaRPr lang="en-US" sz="1400" b="1" dirty="0">
              <a:solidFill>
                <a:schemeClr val="tx1"/>
              </a:solidFill>
            </a:endParaRPr>
          </a:p>
        </p:txBody>
      </p:sp>
    </p:spTree>
    <p:extLst>
      <p:ext uri="{BB962C8B-B14F-4D97-AF65-F5344CB8AC3E}">
        <p14:creationId xmlns:p14="http://schemas.microsoft.com/office/powerpoint/2010/main" val="782775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67878" y="284393"/>
            <a:ext cx="4366289"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4801314"/>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Dual Enrollment Points of Interest </a:t>
            </a:r>
          </a:p>
          <a:p>
            <a:endParaRPr lang="en-US" dirty="0"/>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Students must have approval by their PHS counselor to make changes to their college schedule…</a:t>
            </a:r>
            <a:r>
              <a:rPr lang="en-US" b="1" i="1" dirty="0">
                <a:latin typeface="Calibri" panose="020F0502020204030204" pitchFamily="34" charset="0"/>
                <a:cs typeface="Calibri" panose="020F0502020204030204" pitchFamily="34" charset="0"/>
              </a:rPr>
              <a:t>no exceptions</a:t>
            </a:r>
            <a:r>
              <a:rPr lang="en-US"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This includes drops/adds or withdrawals.</a:t>
            </a:r>
          </a:p>
          <a:p>
            <a:pPr lvl="2"/>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Student’s college grades </a:t>
            </a:r>
            <a:r>
              <a:rPr lang="en-US" sz="2000" b="1" dirty="0">
                <a:solidFill>
                  <a:srgbClr val="FF0000"/>
                </a:solidFill>
                <a:latin typeface="Calibri" panose="020F0502020204030204" pitchFamily="34" charset="0"/>
                <a:cs typeface="Calibri" panose="020F0502020204030204" pitchFamily="34" charset="0"/>
              </a:rPr>
              <a:t>cannot be seen by PHS </a:t>
            </a:r>
            <a:r>
              <a:rPr lang="en-US" sz="2000" dirty="0">
                <a:latin typeface="Calibri" panose="020F0502020204030204" pitchFamily="34" charset="0"/>
                <a:cs typeface="Calibri" panose="020F0502020204030204" pitchFamily="34" charset="0"/>
              </a:rPr>
              <a:t>until a report is submitted from the college at mid term. This can be too late to intervene in most cases, forcing a student to withdraw from the course and, hopefully be placed in an elective such as PE to prevent the loss of a credit. If the course is needed for graduation, this could result in a student failing to complete their requirements needed to graduate PHS.</a:t>
            </a:r>
          </a:p>
          <a:p>
            <a:pPr marL="1200150" lvl="2"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For this reason, it is </a:t>
            </a:r>
            <a:r>
              <a:rPr lang="en-US" sz="2000" b="1" dirty="0">
                <a:solidFill>
                  <a:srgbClr val="FF0000"/>
                </a:solidFill>
                <a:latin typeface="Calibri" panose="020F0502020204030204" pitchFamily="34" charset="0"/>
                <a:cs typeface="Calibri" panose="020F0502020204030204" pitchFamily="34" charset="0"/>
              </a:rPr>
              <a:t>extremely important </a:t>
            </a:r>
            <a:r>
              <a:rPr lang="en-US" sz="2000" dirty="0">
                <a:latin typeface="Calibri" panose="020F0502020204030204" pitchFamily="34" charset="0"/>
                <a:cs typeface="Calibri" panose="020F0502020204030204" pitchFamily="34" charset="0"/>
              </a:rPr>
              <a:t>for parents/ guardians to monitor their student’s academic progress frequently.</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26</a:t>
            </a:fld>
            <a:endParaRPr lang="en-US" sz="1400" b="1" dirty="0">
              <a:solidFill>
                <a:schemeClr val="tx1"/>
              </a:solidFill>
            </a:endParaRPr>
          </a:p>
        </p:txBody>
      </p:sp>
    </p:spTree>
    <p:extLst>
      <p:ext uri="{BB962C8B-B14F-4D97-AF65-F5344CB8AC3E}">
        <p14:creationId xmlns:p14="http://schemas.microsoft.com/office/powerpoint/2010/main" val="1601219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414741" cy="4555093"/>
          </a:xfrm>
          <a:prstGeom prst="rect">
            <a:avLst/>
          </a:prstGeom>
          <a:noFill/>
        </p:spPr>
        <p:txBody>
          <a:bodyPr wrap="square" rtlCol="0">
            <a:spAutoFit/>
          </a:bodyPr>
          <a:lstStyle/>
          <a:p>
            <a:pPr algn="ctr"/>
            <a:r>
              <a:rPr lang="en-US" b="1" i="1" dirty="0">
                <a:latin typeface="Calibri" panose="020F0502020204030204" pitchFamily="34" charset="0"/>
                <a:ea typeface="Calibri" panose="020F0502020204030204" pitchFamily="34" charset="0"/>
                <a:cs typeface="Times New Roman" panose="02020603050405020304" pitchFamily="18" charset="0"/>
              </a:rPr>
              <a:t>Notes from Chattahoochee Technical College </a:t>
            </a:r>
            <a:endParaRPr lang="en-US" b="1" i="1" u="sng"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cs typeface="Calibri" panose="020F0502020204030204" pitchFamily="34" charset="0"/>
              </a:rPr>
              <a:t>     </a:t>
            </a:r>
          </a:p>
          <a:p>
            <a:r>
              <a:rPr lang="en-US" sz="1100" dirty="0">
                <a:latin typeface="Calibri" panose="020F0502020204030204" pitchFamily="34" charset="0"/>
                <a:cs typeface="Calibri" panose="020F0502020204030204" pitchFamily="34" charset="0"/>
              </a:rPr>
              <a:t> </a:t>
            </a:r>
          </a:p>
          <a:p>
            <a:pPr algn="ctr"/>
            <a:r>
              <a:rPr lang="en-US" sz="1600" b="1" u="sng" dirty="0">
                <a:latin typeface="Calibri" panose="020F0502020204030204" pitchFamily="34" charset="0"/>
                <a:cs typeface="Calibri" panose="020F0502020204030204" pitchFamily="34" charset="0"/>
              </a:rPr>
              <a:t>Dual Enrollment Deadlines: </a:t>
            </a:r>
          </a:p>
          <a:p>
            <a:endParaRPr lang="en-US" b="1" dirty="0"/>
          </a:p>
          <a:p>
            <a:pPr fontAlgn="base"/>
            <a:r>
              <a:rPr lang="en-US" b="1" u="sng" dirty="0"/>
              <a:t>Spring 2022 (Spring Semester classes January – May 2022)</a:t>
            </a:r>
            <a:endParaRPr lang="en-US" dirty="0"/>
          </a:p>
          <a:p>
            <a:pPr fontAlgn="base"/>
            <a:r>
              <a:rPr lang="en-US" strike="sngStrike" dirty="0"/>
              <a:t>November 1, 2021 (Monday) DE Online College Admission Application deadline</a:t>
            </a:r>
          </a:p>
          <a:p>
            <a:pPr fontAlgn="base"/>
            <a:r>
              <a:rPr lang="en-US" strike="sngStrike" dirty="0"/>
              <a:t>November 15, 2021 (Monday) DE document deadline</a:t>
            </a:r>
          </a:p>
          <a:p>
            <a:pPr fontAlgn="base"/>
            <a:endParaRPr lang="en-US" dirty="0"/>
          </a:p>
          <a:p>
            <a:pPr fontAlgn="base"/>
            <a:r>
              <a:rPr lang="en-US" b="1" u="sng" dirty="0"/>
              <a:t>Summer 2022 (Summer classes June-July 2022)</a:t>
            </a:r>
            <a:endParaRPr lang="en-US" dirty="0"/>
          </a:p>
          <a:p>
            <a:pPr fontAlgn="base"/>
            <a:r>
              <a:rPr lang="en-US" strike="sngStrike" dirty="0"/>
              <a:t>March 1, 2022 (Tuesday) DE Online College Admission Application deadline</a:t>
            </a:r>
          </a:p>
          <a:p>
            <a:pPr fontAlgn="base"/>
            <a:r>
              <a:rPr lang="en-US" strike="sngStrike" dirty="0"/>
              <a:t>March 15, 2022 (Tuesday) DE document deadline</a:t>
            </a:r>
          </a:p>
          <a:p>
            <a:pPr fontAlgn="base"/>
            <a:endParaRPr lang="en-US" dirty="0"/>
          </a:p>
          <a:p>
            <a:pPr fontAlgn="base"/>
            <a:r>
              <a:rPr lang="en-US" b="1" u="sng" dirty="0"/>
              <a:t>Fall 2022 (Fall Semester classes August – December 2022)</a:t>
            </a:r>
            <a:endParaRPr lang="en-US" dirty="0"/>
          </a:p>
          <a:p>
            <a:pPr fontAlgn="base"/>
            <a:r>
              <a:rPr lang="en-US" dirty="0"/>
              <a:t>May 1, 2022 (Sunday) DE Online College Admission Application deadline</a:t>
            </a:r>
          </a:p>
          <a:p>
            <a:pPr fontAlgn="base"/>
            <a:r>
              <a:rPr lang="en-US" dirty="0"/>
              <a:t>May 15, 2022 (Sunday) DE document deadline</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27</a:t>
            </a:fld>
            <a:endParaRPr lang="en-US" sz="1400" b="1" dirty="0">
              <a:solidFill>
                <a:schemeClr val="tx1"/>
              </a:solidFill>
            </a:endParaRPr>
          </a:p>
        </p:txBody>
      </p:sp>
      <p:sp>
        <p:nvSpPr>
          <p:cNvPr id="9" name="TextBox 8">
            <a:extLst>
              <a:ext uri="{FF2B5EF4-FFF2-40B4-BE49-F238E27FC236}">
                <a16:creationId xmlns:a16="http://schemas.microsoft.com/office/drawing/2014/main" id="{069B50F2-3451-439A-9394-E67B5501161E}"/>
              </a:ext>
            </a:extLst>
          </p:cNvPr>
          <p:cNvSpPr txBox="1"/>
          <p:nvPr/>
        </p:nvSpPr>
        <p:spPr>
          <a:xfrm>
            <a:off x="2328573" y="284393"/>
            <a:ext cx="5644900" cy="584775"/>
          </a:xfrm>
          <a:prstGeom prst="rect">
            <a:avLst/>
          </a:prstGeom>
          <a:noFill/>
          <a:ln>
            <a:noFill/>
          </a:ln>
        </p:spPr>
        <p:txBody>
          <a:bodyPr wrap="square" rtlCol="0">
            <a:spAutoFit/>
          </a:bodyPr>
          <a:lstStyle/>
          <a:p>
            <a:r>
              <a:rPr lang="en-US" sz="3200" b="1" dirty="0">
                <a:solidFill>
                  <a:srgbClr val="00B050"/>
                </a:solidFill>
              </a:rPr>
              <a:t>Dual Enrollment 2021/2022</a:t>
            </a:r>
          </a:p>
        </p:txBody>
      </p:sp>
      <p:pic>
        <p:nvPicPr>
          <p:cNvPr id="10" name="Picture 2" descr="Chattahoochee Technical College - Home | Facebook">
            <a:extLst>
              <a:ext uri="{FF2B5EF4-FFF2-40B4-BE49-F238E27FC236}">
                <a16:creationId xmlns:a16="http://schemas.microsoft.com/office/drawing/2014/main" id="{D6A8ADCC-E0CE-4FA8-955C-92065D257A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0114" y="374927"/>
            <a:ext cx="1869864" cy="1869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059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67878" y="284393"/>
            <a:ext cx="4366289"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2308324"/>
          </a:xfrm>
          <a:prstGeom prst="rect">
            <a:avLst/>
          </a:prstGeom>
          <a:noFill/>
        </p:spPr>
        <p:txBody>
          <a:bodyPr wrap="square" rtlCol="0">
            <a:spAutoFit/>
          </a:bodyPr>
          <a:lstStyle/>
          <a:p>
            <a:pPr marL="285750" indent="-285750" algn="ctr">
              <a:buFont typeface="Wingdings" panose="05000000000000000000" pitchFamily="2" charset="2"/>
              <a:buChar char="v"/>
            </a:pPr>
            <a:r>
              <a:rPr lang="en-US" b="1" i="1" dirty="0">
                <a:latin typeface="Calibri" panose="020F0502020204030204" pitchFamily="34" charset="0"/>
                <a:cs typeface="Calibri" panose="020F0502020204030204" pitchFamily="34" charset="0"/>
              </a:rPr>
              <a:t>If any of the PHS Dual Enrollment partner colleges need a copy of your </a:t>
            </a:r>
            <a:r>
              <a:rPr lang="en-US" b="1" i="1" dirty="0">
                <a:highlight>
                  <a:srgbClr val="00FF00"/>
                </a:highlight>
                <a:latin typeface="Calibri" panose="020F0502020204030204" pitchFamily="34" charset="0"/>
                <a:cs typeface="Calibri" panose="020F0502020204030204" pitchFamily="34" charset="0"/>
              </a:rPr>
              <a:t>transcript</a:t>
            </a:r>
            <a:r>
              <a:rPr lang="en-US" b="1" i="1" dirty="0">
                <a:latin typeface="Calibri" panose="020F0502020204030204" pitchFamily="34" charset="0"/>
                <a:cs typeface="Calibri" panose="020F0502020204030204" pitchFamily="34" charset="0"/>
              </a:rPr>
              <a:t>, follow the directions below. </a:t>
            </a:r>
          </a:p>
          <a:p>
            <a:pPr algn="ctr"/>
            <a:endParaRPr lang="en-US" b="1" i="1" dirty="0">
              <a:latin typeface="Calibri" panose="020F0502020204030204" pitchFamily="34" charset="0"/>
              <a:cs typeface="Calibri" panose="020F0502020204030204" pitchFamily="34" charset="0"/>
            </a:endParaRPr>
          </a:p>
          <a:p>
            <a:pPr lvl="1" algn="ctr" defTabSz="914400" eaLnBrk="0" fontAlgn="base" hangingPunct="0">
              <a:spcBef>
                <a:spcPct val="0"/>
              </a:spcBef>
              <a:spcAft>
                <a:spcPct val="0"/>
              </a:spcAft>
            </a:pPr>
            <a:r>
              <a:rPr lang="en-US" altLang="en-US" dirty="0">
                <a:solidFill>
                  <a:srgbClr val="343A40"/>
                </a:solidFill>
                <a:latin typeface="Calibri" panose="020F0502020204030204" pitchFamily="34" charset="0"/>
                <a:cs typeface="Calibri" panose="020F0502020204030204" pitchFamily="34" charset="0"/>
              </a:rPr>
              <a:t>Need a copy of your transcript?  Then please send your transcript request to</a:t>
            </a:r>
            <a:endParaRPr lang="en-US" altLang="en-US" sz="800" b="1" dirty="0">
              <a:solidFill>
                <a:srgbClr val="343A40"/>
              </a:solidFill>
              <a:latin typeface="Calibri" panose="020F0502020204030204" pitchFamily="34" charset="0"/>
              <a:ea typeface="-apple-system"/>
              <a:cs typeface="Calibri" panose="020F0502020204030204" pitchFamily="34" charset="0"/>
            </a:endParaRPr>
          </a:p>
          <a:p>
            <a:pPr lvl="0" algn="ctr" defTabSz="914400" eaLnBrk="0" fontAlgn="base" hangingPunct="0">
              <a:spcBef>
                <a:spcPct val="0"/>
              </a:spcBef>
              <a:spcAft>
                <a:spcPct val="0"/>
              </a:spcAft>
            </a:pPr>
            <a:r>
              <a:rPr lang="en-US" altLang="en-US" b="1" dirty="0">
                <a:solidFill>
                  <a:srgbClr val="4582EC"/>
                </a:solidFill>
                <a:latin typeface="Calibri" panose="020F0502020204030204" pitchFamily="34" charset="0"/>
                <a:ea typeface="-apple-system"/>
                <a:cs typeface="Calibri" panose="020F0502020204030204" pitchFamily="34" charset="0"/>
                <a:hlinkClick r:id="rId3"/>
              </a:rPr>
              <a:t>phstranscripts@pickenscountyschools.org</a:t>
            </a:r>
            <a:endParaRPr lang="en-US" altLang="en-US" b="1" dirty="0">
              <a:solidFill>
                <a:srgbClr val="343A40"/>
              </a:solidFill>
              <a:latin typeface="Calibri" panose="020F0502020204030204" pitchFamily="34" charset="0"/>
              <a:ea typeface="-apple-system"/>
              <a:cs typeface="Calibri" panose="020F0502020204030204" pitchFamily="34" charset="0"/>
            </a:endParaRPr>
          </a:p>
          <a:p>
            <a:pPr lvl="0" algn="ctr" defTabSz="914400" eaLnBrk="0" fontAlgn="base" hangingPunct="0">
              <a:spcBef>
                <a:spcPct val="0"/>
              </a:spcBef>
              <a:spcAft>
                <a:spcPct val="0"/>
              </a:spcAft>
            </a:pPr>
            <a:r>
              <a:rPr lang="en-US" altLang="en-US" dirty="0">
                <a:solidFill>
                  <a:srgbClr val="343A40"/>
                </a:solidFill>
                <a:latin typeface="Calibri" panose="020F0502020204030204" pitchFamily="34" charset="0"/>
                <a:cs typeface="Calibri" panose="020F0502020204030204" pitchFamily="34" charset="0"/>
              </a:rPr>
              <a:t>	and include your name (when you attended PHS if you are not currently enrolled), 	DOB, last 4 digits of your SSN, and where you need the transcript to be sent to.</a:t>
            </a:r>
          </a:p>
          <a:p>
            <a:pPr lvl="0" defTabSz="914400" eaLnBrk="0" fontAlgn="base" hangingPunct="0">
              <a:spcBef>
                <a:spcPct val="0"/>
              </a:spcBef>
              <a:spcAft>
                <a:spcPct val="0"/>
              </a:spcAft>
            </a:pPr>
            <a:r>
              <a:rPr lang="en-US" altLang="en-US" dirty="0">
                <a:latin typeface="Calibri" panose="020F0502020204030204" pitchFamily="34" charset="0"/>
                <a:cs typeface="Calibri" panose="020F0502020204030204" pitchFamily="34" charset="0"/>
              </a:rPr>
              <a:t>___________________________________________________________________________</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28</a:t>
            </a:fld>
            <a:endParaRPr lang="en-US" sz="1400" b="1" dirty="0">
              <a:solidFill>
                <a:schemeClr val="tx1"/>
              </a:solidFill>
            </a:endParaRPr>
          </a:p>
        </p:txBody>
      </p:sp>
      <p:sp>
        <p:nvSpPr>
          <p:cNvPr id="8" name="TextBox 7">
            <a:extLst>
              <a:ext uri="{FF2B5EF4-FFF2-40B4-BE49-F238E27FC236}">
                <a16:creationId xmlns:a16="http://schemas.microsoft.com/office/drawing/2014/main" id="{D6AE2AB1-89B2-4E27-8B78-00F9C42AD39A}"/>
              </a:ext>
            </a:extLst>
          </p:cNvPr>
          <p:cNvSpPr txBox="1"/>
          <p:nvPr/>
        </p:nvSpPr>
        <p:spPr>
          <a:xfrm>
            <a:off x="755372" y="3469277"/>
            <a:ext cx="8791300" cy="3139321"/>
          </a:xfrm>
          <a:prstGeom prst="rect">
            <a:avLst/>
          </a:prstGeom>
          <a:noFill/>
        </p:spPr>
        <p:txBody>
          <a:bodyPr wrap="square" rtlCol="0">
            <a:spAutoFit/>
          </a:bodyPr>
          <a:lstStyle/>
          <a:p>
            <a:pPr marL="285750" indent="-285750" algn="ctr">
              <a:buFont typeface="Wingdings" panose="05000000000000000000" pitchFamily="2" charset="2"/>
              <a:buChar char="v"/>
            </a:pPr>
            <a:r>
              <a:rPr lang="en-US" b="1" i="1" dirty="0">
                <a:latin typeface="Calibri" panose="020F0502020204030204" pitchFamily="34" charset="0"/>
                <a:cs typeface="Calibri" panose="020F0502020204030204" pitchFamily="34" charset="0"/>
              </a:rPr>
              <a:t>If any of the PHS Dual Enrollment partner colleges need a copy of your </a:t>
            </a:r>
            <a:r>
              <a:rPr lang="en-US" b="1" i="1" dirty="0">
                <a:highlight>
                  <a:srgbClr val="FF00FF"/>
                </a:highlight>
                <a:latin typeface="Calibri" panose="020F0502020204030204" pitchFamily="34" charset="0"/>
                <a:cs typeface="Calibri" panose="020F0502020204030204" pitchFamily="34" charset="0"/>
              </a:rPr>
              <a:t>HOPE GPA</a:t>
            </a:r>
            <a:r>
              <a:rPr lang="en-US" b="1" i="1" dirty="0">
                <a:latin typeface="Calibri" panose="020F0502020204030204" pitchFamily="34" charset="0"/>
                <a:cs typeface="Calibri" panose="020F0502020204030204" pitchFamily="34" charset="0"/>
              </a:rPr>
              <a:t>, follow the directions below. </a:t>
            </a:r>
          </a:p>
          <a:p>
            <a:endParaRPr lang="en-US" dirty="0"/>
          </a:p>
          <a:p>
            <a:pPr marL="285750" indent="-285750">
              <a:buFont typeface="Arial" panose="020B0604020202020204" pitchFamily="34" charset="0"/>
              <a:buChar char="•"/>
            </a:pPr>
            <a:r>
              <a:rPr lang="en-US" dirty="0"/>
              <a:t> </a:t>
            </a:r>
            <a:r>
              <a:rPr lang="en-US" dirty="0">
                <a:latin typeface="Calibri" panose="020F0502020204030204" pitchFamily="34" charset="0"/>
                <a:cs typeface="Calibri" panose="020F0502020204030204" pitchFamily="34" charset="0"/>
              </a:rPr>
              <a:t>You must have a GAfutures account to locate your HOPE GPA. If you do not have a GAfutures account, please create one by following the directions in the document titled </a:t>
            </a:r>
            <a:r>
              <a:rPr lang="en-US" b="1" dirty="0">
                <a:latin typeface="Calibri" panose="020F0502020204030204" pitchFamily="34" charset="0"/>
                <a:cs typeface="Calibri" panose="020F0502020204030204" pitchFamily="34" charset="0"/>
              </a:rPr>
              <a:t>“How to Create a GAfutures Account.” </a:t>
            </a:r>
          </a:p>
          <a:p>
            <a:endParaRPr lang="en-US"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Once an account has been created, follow the directions on the </a:t>
            </a:r>
            <a:r>
              <a:rPr lang="en-US" b="1" dirty="0">
                <a:latin typeface="Calibri" panose="020F0502020204030204" pitchFamily="34" charset="0"/>
                <a:cs typeface="Calibri" panose="020F0502020204030204" pitchFamily="34" charset="0"/>
              </a:rPr>
              <a:t>“How to Locate your HOPE GPA.” </a:t>
            </a:r>
          </a:p>
          <a:p>
            <a:pPr marL="285750" indent="-285750">
              <a:buFont typeface="Arial" panose="020B0604020202020204" pitchFamily="34" charset="0"/>
              <a:buChar char="•"/>
            </a:pPr>
            <a:endParaRPr lang="en-US" b="1" dirty="0">
              <a:latin typeface="Calibri" panose="020F0502020204030204" pitchFamily="34" charset="0"/>
              <a:cs typeface="Calibri" panose="020F0502020204030204" pitchFamily="34" charset="0"/>
            </a:endParaRPr>
          </a:p>
          <a:p>
            <a:pPr algn="ctr"/>
            <a:r>
              <a:rPr lang="en-US" dirty="0">
                <a:latin typeface="Calibri" panose="020F0502020204030204" pitchFamily="34" charset="0"/>
                <a:cs typeface="Calibri" panose="020F0502020204030204" pitchFamily="34" charset="0"/>
              </a:rPr>
              <a:t>Both documents are located at (PHS website</a:t>
            </a:r>
            <a:r>
              <a:rPr lang="en-US" b="1" dirty="0">
                <a:latin typeface="Calibri" panose="020F0502020204030204" pitchFamily="34" charset="0"/>
                <a:cs typeface="Calibri" panose="020F0502020204030204" pitchFamily="34" charset="0"/>
              </a:rPr>
              <a:t>-&gt;</a:t>
            </a:r>
            <a:r>
              <a:rPr lang="en-US" dirty="0">
                <a:latin typeface="Calibri" panose="020F0502020204030204" pitchFamily="34" charset="0"/>
                <a:cs typeface="Calibri" panose="020F0502020204030204" pitchFamily="34" charset="0"/>
              </a:rPr>
              <a:t> Staff</a:t>
            </a:r>
            <a:r>
              <a:rPr lang="en-US" b="1" dirty="0">
                <a:latin typeface="Calibri" panose="020F0502020204030204" pitchFamily="34" charset="0"/>
                <a:cs typeface="Calibri" panose="020F0502020204030204" pitchFamily="34" charset="0"/>
              </a:rPr>
              <a:t>-&gt;</a:t>
            </a:r>
            <a:r>
              <a:rPr lang="en-US" dirty="0">
                <a:latin typeface="Calibri" panose="020F0502020204030204" pitchFamily="34" charset="0"/>
                <a:cs typeface="Calibri" panose="020F0502020204030204" pitchFamily="34" charset="0"/>
              </a:rPr>
              <a:t> College and Career Coach).</a:t>
            </a:r>
          </a:p>
        </p:txBody>
      </p:sp>
    </p:spTree>
    <p:extLst>
      <p:ext uri="{BB962C8B-B14F-4D97-AF65-F5344CB8AC3E}">
        <p14:creationId xmlns:p14="http://schemas.microsoft.com/office/powerpoint/2010/main" val="56827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88962" y="284393"/>
            <a:ext cx="4324121"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2862322"/>
          </a:xfrm>
          <a:prstGeom prst="rect">
            <a:avLst/>
          </a:prstGeom>
          <a:noFill/>
        </p:spPr>
        <p:txBody>
          <a:bodyPr wrap="square" rtlCol="0">
            <a:spAutoFit/>
          </a:bodyPr>
          <a:lstStyle/>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If you have any questions, please contact Daniel Bell at the information below:</a:t>
            </a:r>
          </a:p>
          <a:p>
            <a:endParaRPr lang="en-US" b="1" dirty="0">
              <a:latin typeface="Arial" panose="020B0604020202020204" pitchFamily="34" charset="0"/>
              <a:cs typeface="Arial" panose="020B0604020202020204" pitchFamily="34" charset="0"/>
            </a:endParaRPr>
          </a:p>
          <a:p>
            <a:pPr algn="ctr"/>
            <a:r>
              <a:rPr lang="en-US" b="1" dirty="0">
                <a:latin typeface="Arial" panose="020B0604020202020204" pitchFamily="34" charset="0"/>
                <a:cs typeface="Arial" panose="020B0604020202020204" pitchFamily="34" charset="0"/>
              </a:rPr>
              <a:t>Daniel Bell</a:t>
            </a:r>
            <a:endParaRPr lang="en-US" dirty="0">
              <a:latin typeface="Arial" panose="020B0604020202020204" pitchFamily="34" charset="0"/>
              <a:cs typeface="Arial" panose="020B0604020202020204" pitchFamily="34" charset="0"/>
            </a:endParaRPr>
          </a:p>
          <a:p>
            <a:pPr algn="ctr"/>
            <a:r>
              <a:rPr lang="en-US" b="1" dirty="0">
                <a:latin typeface="Arial" panose="020B0604020202020204" pitchFamily="34" charset="0"/>
                <a:cs typeface="Arial" panose="020B0604020202020204" pitchFamily="34" charset="0"/>
                <a:hlinkClick r:id="rId3"/>
              </a:rPr>
              <a:t>danielbell@pickenscountyschools.org</a:t>
            </a:r>
            <a:br>
              <a:rPr lang="en-US" b="1"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Pickens County Schools College and Career Coach</a:t>
            </a:r>
          </a:p>
          <a:p>
            <a:pPr algn="ctr"/>
            <a:r>
              <a:rPr lang="en-US" dirty="0">
                <a:latin typeface="Arial" panose="020B0604020202020204" pitchFamily="34" charset="0"/>
                <a:cs typeface="Arial" panose="020B0604020202020204" pitchFamily="34" charset="0"/>
              </a:rPr>
              <a:t>(706)-253-1800 ext. 304</a:t>
            </a:r>
          </a:p>
          <a:p>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29</a:t>
            </a:fld>
            <a:endParaRPr lang="en-US" sz="1400" b="1" dirty="0">
              <a:solidFill>
                <a:schemeClr val="tx1"/>
              </a:solidFill>
            </a:endParaRPr>
          </a:p>
        </p:txBody>
      </p:sp>
    </p:spTree>
    <p:extLst>
      <p:ext uri="{BB962C8B-B14F-4D97-AF65-F5344CB8AC3E}">
        <p14:creationId xmlns:p14="http://schemas.microsoft.com/office/powerpoint/2010/main" val="1646286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77923" y="284393"/>
            <a:ext cx="4346199"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5493812"/>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Students can obtain skill trade training while completing high school graduation requirements. There are many jobs in high demand that do not require four years of college. Learning a skilled trade from a technical college can be a highly rewarding and well-paid option. </a:t>
            </a:r>
          </a:p>
          <a:p>
            <a:pPr algn="ctr"/>
            <a:r>
              <a:rPr lang="en-US" b="1" dirty="0">
                <a:latin typeface="Calibri" panose="020F0502020204030204" pitchFamily="34" charset="0"/>
                <a:cs typeface="Calibri" panose="020F0502020204030204" pitchFamily="34" charset="0"/>
              </a:rPr>
              <a:t>Why Skilled Trades?</a:t>
            </a:r>
          </a:p>
          <a:p>
            <a:r>
              <a:rPr lang="en-US" dirty="0">
                <a:latin typeface="Calibri" panose="020F0502020204030204" pitchFamily="34" charset="0"/>
                <a:cs typeface="Calibri" panose="020F0502020204030204" pitchFamily="34" charset="0"/>
              </a:rPr>
              <a:t>Career tradesmen and craftsmen - welders, brick masons, plumbers, electricians and carpenters - are in critical need now more than ever. This is a big opportunity for dedicated men and women to learn a skilled trade and benefit from the positives of these high demand occupations.</a:t>
            </a:r>
          </a:p>
          <a:p>
            <a:pPr algn="ctr"/>
            <a:r>
              <a:rPr lang="en-US" b="1" dirty="0">
                <a:latin typeface="Calibri" panose="020F0502020204030204" pitchFamily="34" charset="0"/>
                <a:cs typeface="Calibri" panose="020F0502020204030204" pitchFamily="34" charset="0"/>
              </a:rPr>
              <a:t>The Situation</a:t>
            </a:r>
          </a:p>
          <a:p>
            <a:r>
              <a:rPr lang="en-US" dirty="0">
                <a:latin typeface="Calibri" panose="020F0502020204030204" pitchFamily="34" charset="0"/>
                <a:cs typeface="Calibri" panose="020F0502020204030204" pitchFamily="34" charset="0"/>
              </a:rPr>
              <a:t>Industries across the nation and right here in Georgia are facing a growing shortage of tradesmen such as pipefitters, steel workers, boilermakers, electricians and carpenters. But when you learn a skilled trade, the industry's big problem can become your big break. The skills of craft tradesmen are in high demand and these industries have the potential to take you farther (and pay you more) than the corporate ladder ever could.</a:t>
            </a:r>
          </a:p>
          <a:p>
            <a:r>
              <a:rPr lang="en-US" sz="900" dirty="0">
                <a:latin typeface="Calibri" panose="020F0502020204030204" pitchFamily="34" charset="0"/>
                <a:cs typeface="Calibri" panose="020F0502020204030204" pitchFamily="34" charset="0"/>
              </a:rPr>
              <a:t>.</a:t>
            </a:r>
          </a:p>
          <a:p>
            <a:pPr algn="ctr"/>
            <a:r>
              <a:rPr lang="en-US" b="1" dirty="0">
                <a:latin typeface="Calibri" panose="020F0502020204030204" pitchFamily="34" charset="0"/>
                <a:cs typeface="Calibri" panose="020F0502020204030204" pitchFamily="34" charset="0"/>
              </a:rPr>
              <a:t>Job Security</a:t>
            </a:r>
          </a:p>
          <a:p>
            <a:r>
              <a:rPr lang="en-US" dirty="0">
                <a:latin typeface="Calibri" panose="020F0502020204030204" pitchFamily="34" charset="0"/>
                <a:cs typeface="Calibri" panose="020F0502020204030204" pitchFamily="34" charset="0"/>
              </a:rPr>
              <a:t>For every four people retiring from the trades, only one is stepping up to take their place. But the needs these people attended to, like indoor plumbing, air conditioning and smooth roads, will still require attention now and in the future.</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3</a:t>
            </a:fld>
            <a:endParaRPr lang="en-US" sz="1400" b="1" dirty="0">
              <a:solidFill>
                <a:schemeClr val="tx1"/>
              </a:solidFill>
            </a:endParaRPr>
          </a:p>
        </p:txBody>
      </p:sp>
    </p:spTree>
    <p:extLst>
      <p:ext uri="{BB962C8B-B14F-4D97-AF65-F5344CB8AC3E}">
        <p14:creationId xmlns:p14="http://schemas.microsoft.com/office/powerpoint/2010/main" val="12684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86977" y="284393"/>
            <a:ext cx="4328092"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4801314"/>
          </a:xfrm>
          <a:prstGeom prst="rect">
            <a:avLst/>
          </a:prstGeom>
          <a:noFill/>
        </p:spPr>
        <p:txBody>
          <a:bodyPr wrap="square" rtlCol="0">
            <a:spAutoFit/>
          </a:bodyPr>
          <a:lstStyle/>
          <a:p>
            <a:pPr algn="ctr"/>
            <a:r>
              <a:rPr lang="en-US" b="1" dirty="0">
                <a:latin typeface="Calibri" panose="020F0502020204030204" pitchFamily="34" charset="0"/>
                <a:cs typeface="Calibri" panose="020F0502020204030204" pitchFamily="34" charset="0"/>
              </a:rPr>
              <a:t>The Salary</a:t>
            </a:r>
          </a:p>
          <a:p>
            <a:r>
              <a:rPr lang="en-US" dirty="0">
                <a:latin typeface="Calibri" panose="020F0502020204030204" pitchFamily="34" charset="0"/>
                <a:cs typeface="Calibri" panose="020F0502020204030204" pitchFamily="34" charset="0"/>
              </a:rPr>
              <a:t>Learning a skilled trade gives you the opportunity to build a strong career with great potential - all without sinking into student debt. You do the math: Georgia students who earn a traditional four-year degree graduate with an average of $23,768 in student loan debt; an amount that can take years to pay off. There's nothing wrong with four-year degrees, but there is something wrong with acting like they're the only path to success. Skilled tradesmen can earn higher starting salaries than the average college graduate. With multiple opportunities for fast-track advancement and lots of specialties to choose from, the earning potential for a career in the skilled trades is virtually unlimited.</a:t>
            </a:r>
          </a:p>
          <a:p>
            <a:endParaRPr lang="en-US" dirty="0">
              <a:latin typeface="Calibri" panose="020F0502020204030204" pitchFamily="34" charset="0"/>
              <a:cs typeface="Calibri" panose="020F0502020204030204" pitchFamily="34" charset="0"/>
            </a:endParaRPr>
          </a:p>
          <a:p>
            <a:pPr algn="ctr"/>
            <a:r>
              <a:rPr lang="en-US" b="1" dirty="0">
                <a:latin typeface="Calibri" panose="020F0502020204030204" pitchFamily="34" charset="0"/>
                <a:cs typeface="Calibri" panose="020F0502020204030204" pitchFamily="34" charset="0"/>
              </a:rPr>
              <a:t>The Skills</a:t>
            </a:r>
          </a:p>
          <a:p>
            <a:r>
              <a:rPr lang="en-US" dirty="0">
                <a:latin typeface="Calibri" panose="020F0502020204030204" pitchFamily="34" charset="0"/>
                <a:cs typeface="Calibri" panose="020F0502020204030204" pitchFamily="34" charset="0"/>
              </a:rPr>
              <a:t>From pipefitters and boilermakers to electricians and brick masons, every tradesman's career is built on the same foundation: solid skills learned through pre-apprenticeships, apprenticeships or technical college. Choose from apprenticeship programs and technical colleges, as well as opportunities offered by the </a:t>
            </a:r>
            <a:r>
              <a:rPr lang="en-US" dirty="0">
                <a:latin typeface="Calibri" panose="020F0502020204030204" pitchFamily="34" charset="0"/>
                <a:cs typeface="Calibri" panose="020F0502020204030204" pitchFamily="34" charset="0"/>
                <a:hlinkClick r:id="rId3" tooltip="Construction Education Foundation of Georgia"/>
              </a:rPr>
              <a:t>Construction Education Foundation of Georgia.</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4</a:t>
            </a:fld>
            <a:endParaRPr lang="en-US" sz="1400" b="1" dirty="0">
              <a:solidFill>
                <a:schemeClr val="tx1"/>
              </a:solidFill>
            </a:endParaRPr>
          </a:p>
        </p:txBody>
      </p:sp>
    </p:spTree>
    <p:extLst>
      <p:ext uri="{BB962C8B-B14F-4D97-AF65-F5344CB8AC3E}">
        <p14:creationId xmlns:p14="http://schemas.microsoft.com/office/powerpoint/2010/main" val="2582025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3246553" y="266975"/>
            <a:ext cx="4348872"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1073466" y="1387379"/>
            <a:ext cx="8791300" cy="3139321"/>
          </a:xfrm>
          <a:prstGeom prst="rect">
            <a:avLst/>
          </a:prstGeom>
          <a:noFill/>
        </p:spPr>
        <p:txBody>
          <a:bodyPr wrap="square" rtlCol="0">
            <a:spAutoFit/>
          </a:bodyPr>
          <a:lstStyle/>
          <a:p>
            <a:pPr algn="ctr"/>
            <a:r>
              <a:rPr lang="en-US" b="1" i="1" dirty="0">
                <a:solidFill>
                  <a:srgbClr val="0070C0"/>
                </a:solidFill>
                <a:latin typeface="Calibri" panose="020F0502020204030204" pitchFamily="34" charset="0"/>
                <a:cs typeface="Calibri" panose="020F0502020204030204" pitchFamily="34" charset="0"/>
              </a:rPr>
              <a:t>Dual Enrollment “Option A Technical Skills”</a:t>
            </a:r>
          </a:p>
          <a:p>
            <a:pPr algn="ctr"/>
            <a:endParaRPr lang="en-US" b="1"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Option A Technical students will complete the Pickens High required 28 credits to graduate, as well as the required End of Course Assessments. </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Dual Enrollment technical courses must be approved Career, Technical and Agricultural Education (CTAE) courses at a participating TCSG institution only. </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Class times must be compatible with PHS block schedule times.</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1</a:t>
            </a:r>
            <a:r>
              <a:rPr lang="en-US" baseline="30000" dirty="0">
                <a:latin typeface="Calibri" panose="020F0502020204030204" pitchFamily="34" charset="0"/>
                <a:cs typeface="Calibri" panose="020F0502020204030204" pitchFamily="34" charset="0"/>
              </a:rPr>
              <a:t>st</a:t>
            </a:r>
            <a:r>
              <a:rPr lang="en-US" dirty="0">
                <a:latin typeface="Calibri" panose="020F0502020204030204" pitchFamily="34" charset="0"/>
                <a:cs typeface="Calibri" panose="020F0502020204030204" pitchFamily="34" charset="0"/>
              </a:rPr>
              <a:t> Block Bus Transportation can possibly apply.</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5</a:t>
            </a:fld>
            <a:endParaRPr lang="en-US" sz="1400" b="1" dirty="0">
              <a:solidFill>
                <a:schemeClr val="tx1"/>
              </a:solidFill>
            </a:endParaRPr>
          </a:p>
        </p:txBody>
      </p:sp>
      <p:graphicFrame>
        <p:nvGraphicFramePr>
          <p:cNvPr id="8" name="Table 7">
            <a:extLst>
              <a:ext uri="{FF2B5EF4-FFF2-40B4-BE49-F238E27FC236}">
                <a16:creationId xmlns:a16="http://schemas.microsoft.com/office/drawing/2014/main" id="{88A45B87-0640-430C-8F36-B99DC80B5E9C}"/>
              </a:ext>
            </a:extLst>
          </p:cNvPr>
          <p:cNvGraphicFramePr>
            <a:graphicFrameLocks noGrp="1"/>
          </p:cNvGraphicFramePr>
          <p:nvPr>
            <p:extLst>
              <p:ext uri="{D42A27DB-BD31-4B8C-83A1-F6EECF244321}">
                <p14:modId xmlns:p14="http://schemas.microsoft.com/office/powerpoint/2010/main" val="116439652"/>
              </p:ext>
            </p:extLst>
          </p:nvPr>
        </p:nvGraphicFramePr>
        <p:xfrm>
          <a:off x="2435193" y="4697657"/>
          <a:ext cx="5971592" cy="1341120"/>
        </p:xfrm>
        <a:graphic>
          <a:graphicData uri="http://schemas.openxmlformats.org/drawingml/2006/table">
            <a:tbl>
              <a:tblPr firstRow="1" bandRow="1">
                <a:tableStyleId>{5C22544A-7EE6-4342-B048-85BDC9FD1C3A}</a:tableStyleId>
              </a:tblPr>
              <a:tblGrid>
                <a:gridCol w="2964767">
                  <a:extLst>
                    <a:ext uri="{9D8B030D-6E8A-4147-A177-3AD203B41FA5}">
                      <a16:colId xmlns:a16="http://schemas.microsoft.com/office/drawing/2014/main" val="2890332699"/>
                    </a:ext>
                  </a:extLst>
                </a:gridCol>
                <a:gridCol w="3006825">
                  <a:extLst>
                    <a:ext uri="{9D8B030D-6E8A-4147-A177-3AD203B41FA5}">
                      <a16:colId xmlns:a16="http://schemas.microsoft.com/office/drawing/2014/main" val="1351322365"/>
                    </a:ext>
                  </a:extLst>
                </a:gridCol>
              </a:tblGrid>
              <a:tr h="273555">
                <a:tc gridSpan="2">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u="sng" dirty="0">
                          <a:solidFill>
                            <a:srgbClr val="0070C0"/>
                          </a:solidFill>
                          <a:latin typeface="Calibri" panose="020F0502020204030204" pitchFamily="34" charset="0"/>
                          <a:cs typeface="Calibri" panose="020F0502020204030204" pitchFamily="34" charset="0"/>
                        </a:rPr>
                        <a:t>Program options include: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b="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4173997"/>
                  </a:ext>
                </a:extLst>
              </a:tr>
              <a:tr h="273555">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Calibri" panose="020F0502020204030204" pitchFamily="34" charset="0"/>
                          <a:cs typeface="Calibri" panose="020F0502020204030204" pitchFamily="34" charset="0"/>
                        </a:rPr>
                        <a:t>Air Conditioning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Calibri" panose="020F0502020204030204" pitchFamily="34" charset="0"/>
                          <a:cs typeface="Calibri" panose="020F0502020204030204" pitchFamily="34" charset="0"/>
                        </a:rPr>
                        <a:t>Automotive Technology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1303198"/>
                  </a:ext>
                </a:extLst>
              </a:tr>
              <a:tr h="273555">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latin typeface="Calibri" panose="020F0502020204030204" pitchFamily="34" charset="0"/>
                          <a:cs typeface="Calibri" panose="020F0502020204030204" pitchFamily="34" charset="0"/>
                        </a:rPr>
                        <a:t>Auto Collision Repair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latin typeface="Calibri" panose="020F0502020204030204" pitchFamily="34" charset="0"/>
                          <a:cs typeface="Calibri" panose="020F0502020204030204" pitchFamily="34" charset="0"/>
                        </a:rPr>
                        <a:t>Carpentry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0920340"/>
                  </a:ext>
                </a:extLst>
              </a:tr>
              <a:tr h="273555">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Criminal Justice (</a:t>
                      </a:r>
                      <a:r>
                        <a:rPr lang="en-US" sz="1600" b="1" i="1" dirty="0">
                          <a:latin typeface="Calibri" panose="020F0502020204030204" pitchFamily="34" charset="0"/>
                          <a:cs typeface="Calibri" panose="020F0502020204030204" pitchFamily="34" charset="0"/>
                        </a:rPr>
                        <a:t>fully </a:t>
                      </a:r>
                      <a:r>
                        <a:rPr lang="en-US" sz="1600" b="1" dirty="0">
                          <a:latin typeface="Calibri" panose="020F0502020204030204" pitchFamily="34" charset="0"/>
                          <a:cs typeface="Calibri" panose="020F0502020204030204" pitchFamily="34" charset="0"/>
                        </a:rPr>
                        <a:t>online)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latin typeface="Calibri" panose="020F0502020204030204" pitchFamily="34" charset="0"/>
                          <a:cs typeface="Calibri" panose="020F0502020204030204" pitchFamily="34" charset="0"/>
                        </a:rPr>
                        <a:t>Welding,             </a:t>
                      </a:r>
                      <a:r>
                        <a:rPr lang="en-US" sz="1600" b="1" i="1" dirty="0">
                          <a:latin typeface="Calibri" panose="020F0502020204030204" pitchFamily="34" charset="0"/>
                          <a:cs typeface="Calibri" panose="020F0502020204030204" pitchFamily="34" charset="0"/>
                        </a:rPr>
                        <a:t>plus others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9809024"/>
                  </a:ext>
                </a:extLst>
              </a:tr>
            </a:tbl>
          </a:graphicData>
        </a:graphic>
      </p:graphicFrame>
    </p:spTree>
    <p:extLst>
      <p:ext uri="{BB962C8B-B14F-4D97-AF65-F5344CB8AC3E}">
        <p14:creationId xmlns:p14="http://schemas.microsoft.com/office/powerpoint/2010/main" val="3582648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3426781" y="284393"/>
            <a:ext cx="4383706"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6</a:t>
            </a:fld>
            <a:endParaRPr lang="en-US" sz="1400" b="1" dirty="0">
              <a:solidFill>
                <a:schemeClr val="tx1"/>
              </a:solidFill>
            </a:endParaRPr>
          </a:p>
        </p:txBody>
      </p:sp>
      <p:graphicFrame>
        <p:nvGraphicFramePr>
          <p:cNvPr id="3" name="Table 2">
            <a:extLst>
              <a:ext uri="{FF2B5EF4-FFF2-40B4-BE49-F238E27FC236}">
                <a16:creationId xmlns:a16="http://schemas.microsoft.com/office/drawing/2014/main" id="{986B1485-2DDD-49E7-84CF-C4EAE5A70006}"/>
              </a:ext>
            </a:extLst>
          </p:cNvPr>
          <p:cNvGraphicFramePr>
            <a:graphicFrameLocks noGrp="1"/>
          </p:cNvGraphicFramePr>
          <p:nvPr>
            <p:extLst>
              <p:ext uri="{D42A27DB-BD31-4B8C-83A1-F6EECF244321}">
                <p14:modId xmlns:p14="http://schemas.microsoft.com/office/powerpoint/2010/main" val="4149472502"/>
              </p:ext>
            </p:extLst>
          </p:nvPr>
        </p:nvGraphicFramePr>
        <p:xfrm>
          <a:off x="575684" y="1153561"/>
          <a:ext cx="10085900" cy="5507575"/>
        </p:xfrm>
        <a:graphic>
          <a:graphicData uri="http://schemas.openxmlformats.org/drawingml/2006/table">
            <a:tbl>
              <a:tblPr firstRow="1" bandRow="1">
                <a:tableStyleId>{5C22544A-7EE6-4342-B048-85BDC9FD1C3A}</a:tableStyleId>
              </a:tblPr>
              <a:tblGrid>
                <a:gridCol w="2301740">
                  <a:extLst>
                    <a:ext uri="{9D8B030D-6E8A-4147-A177-3AD203B41FA5}">
                      <a16:colId xmlns:a16="http://schemas.microsoft.com/office/drawing/2014/main" val="3954807076"/>
                    </a:ext>
                  </a:extLst>
                </a:gridCol>
                <a:gridCol w="2969703">
                  <a:extLst>
                    <a:ext uri="{9D8B030D-6E8A-4147-A177-3AD203B41FA5}">
                      <a16:colId xmlns:a16="http://schemas.microsoft.com/office/drawing/2014/main" val="1479194618"/>
                    </a:ext>
                  </a:extLst>
                </a:gridCol>
                <a:gridCol w="2642532">
                  <a:extLst>
                    <a:ext uri="{9D8B030D-6E8A-4147-A177-3AD203B41FA5}">
                      <a16:colId xmlns:a16="http://schemas.microsoft.com/office/drawing/2014/main" val="2115611297"/>
                    </a:ext>
                  </a:extLst>
                </a:gridCol>
                <a:gridCol w="2171925">
                  <a:extLst>
                    <a:ext uri="{9D8B030D-6E8A-4147-A177-3AD203B41FA5}">
                      <a16:colId xmlns:a16="http://schemas.microsoft.com/office/drawing/2014/main" val="254484233"/>
                    </a:ext>
                  </a:extLst>
                </a:gridCol>
              </a:tblGrid>
              <a:tr h="353737">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Conventional Graduation Requirements</a:t>
                      </a:r>
                      <a:endParaRPr lang="en-US" sz="1800" dirty="0">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0992359"/>
                  </a:ext>
                </a:extLst>
              </a:tr>
              <a:tr h="707473">
                <a:tc grid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Every student at Pickens High School, excluding those in special programs, is required to accumulate </a:t>
                      </a:r>
                      <a:r>
                        <a:rPr lang="en-US" sz="1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28 credits</a:t>
                      </a:r>
                      <a:r>
                        <a:rPr lang="en-US" sz="1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including required and elective classes, in order to be eligible for graduation.  The required credits for transfer students will be determined at the time of enrollment.</a:t>
                      </a:r>
                      <a:endParaRPr lang="en-US" sz="1400" dirty="0">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2180274"/>
                  </a:ext>
                </a:extLst>
              </a:tr>
              <a:tr h="50112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English</a:t>
                      </a:r>
                      <a:r>
                        <a:rPr lang="en-US" sz="14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 - 4 Credits Required Including: </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Math</a:t>
                      </a:r>
                      <a:r>
                        <a:rPr lang="en-US" sz="14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 - 4 Credits Required Including: </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Science</a:t>
                      </a:r>
                      <a:r>
                        <a:rPr lang="en-US" sz="14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 - 4 Credits Required Including: </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Social Studies </a:t>
                      </a:r>
                      <a:r>
                        <a:rPr lang="en-US" sz="14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- 4 Credits Required Including: </a:t>
                      </a:r>
                      <a:endParaRPr lang="en-US" sz="1400" dirty="0">
                        <a:latin typeface="Calibri" panose="020F0502020204030204" pitchFamily="34" charset="0"/>
                        <a:ea typeface="Times New Roman" panose="02020603050405020304"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884013908"/>
                  </a:ext>
                </a:extLst>
              </a:tr>
              <a:tr h="5961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9</a:t>
                      </a:r>
                      <a:r>
                        <a:rPr lang="en-US" sz="1400" baseline="30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Grade Literature and Composition</a:t>
                      </a:r>
                      <a:endParaRPr lang="en-US" sz="14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Algebra I </a:t>
                      </a:r>
                      <a:r>
                        <a:rPr lang="en-US"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(EOC)</a:t>
                      </a:r>
                      <a:endParaRPr lang="en-US" sz="14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Physical Science or Physics</a:t>
                      </a:r>
                      <a:endPar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American Government/Civics</a:t>
                      </a:r>
                      <a:endParaRPr lang="en-US" sz="1400" dirty="0">
                        <a:latin typeface="Calibri" panose="020F0502020204030204" pitchFamily="34" charset="0"/>
                        <a:ea typeface="Times New Roman" panose="02020603050405020304"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33837389"/>
                  </a:ext>
                </a:extLst>
              </a:tr>
              <a:tr h="50112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of World Literature and Composition</a:t>
                      </a:r>
                      <a:endPar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Geometry</a:t>
                      </a:r>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Biology </a:t>
                      </a:r>
                      <a:r>
                        <a:rPr lang="en-US"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(EOC)</a:t>
                      </a:r>
                      <a:endParaRPr lang="en-US" sz="14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World History</a:t>
                      </a:r>
                      <a:endParaRPr lang="en-US" sz="1400" dirty="0">
                        <a:latin typeface="Calibri" panose="020F0502020204030204" pitchFamily="34" charset="0"/>
                        <a:ea typeface="Times New Roman" panose="02020603050405020304" pitchFamily="18" charset="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5875946"/>
                  </a:ext>
                </a:extLst>
              </a:tr>
              <a:tr h="50112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American Literature and Composition </a:t>
                      </a:r>
                      <a:r>
                        <a:rPr lang="en-US"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(EOC)</a:t>
                      </a:r>
                      <a:endParaRPr lang="en-US" sz="14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Algebra II</a:t>
                      </a:r>
                      <a:endPar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Environmental Science or AP, Chemistry or AP, or Earth Systems</a:t>
                      </a:r>
                      <a:endPar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US History </a:t>
                      </a:r>
                      <a:r>
                        <a:rPr lang="en-US"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(EOC)</a:t>
                      </a:r>
                    </a:p>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9610612"/>
                  </a:ext>
                </a:extLst>
              </a:tr>
              <a:tr h="74100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British Literature, or Approved 4</a:t>
                      </a:r>
                      <a:r>
                        <a:rPr lang="en-US" sz="1400" baseline="30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English Course</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Dual Enrollment ENGLISH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Additional Math Credit</a:t>
                      </a:r>
                      <a:endPar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fontAlgn="base">
                        <a:lnSpc>
                          <a:spcPct val="107000"/>
                        </a:lnSpc>
                        <a:spcBef>
                          <a:spcPts val="0"/>
                        </a:spcBef>
                        <a:spcAft>
                          <a:spcPts val="0"/>
                        </a:spcAft>
                        <a:buSzPts val="1000"/>
                        <a:buFont typeface="Symbol" panose="05050102010706020507" pitchFamily="18" charset="2"/>
                        <a:buNone/>
                        <a:tabLst>
                          <a:tab pos="457200" algn="l"/>
                        </a:tabLst>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Additional Science Credit, Option- Certain approved CTAE Courses</a:t>
                      </a:r>
                      <a:endPar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 </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Economics</a:t>
                      </a:r>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775530"/>
                  </a:ext>
                </a:extLst>
              </a:tr>
              <a:tr h="363926">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i="0"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PE</a:t>
                      </a:r>
                      <a:r>
                        <a:rPr lang="en-US" sz="1400" b="0" i="0"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 </a:t>
                      </a:r>
                      <a:r>
                        <a:rPr lang="en-US" sz="1400" b="0" i="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Credit</a:t>
                      </a:r>
                      <a:r>
                        <a:rPr lang="en-US" sz="1400" b="0" i="0" u="none"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1400" b="0" i="0" dirty="0">
                        <a:solidFill>
                          <a:srgbClr val="000000"/>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r>
                        <a:rPr lang="en-US" sz="1800" b="1" dirty="0">
                          <a:latin typeface="Calibri" panose="020F0502020204030204" pitchFamily="34" charset="0"/>
                          <a:cs typeface="Calibri" panose="020F0502020204030204" pitchFamily="34" charset="0"/>
                        </a:rPr>
                        <a:t>+</a:t>
                      </a:r>
                      <a:r>
                        <a:rPr lang="en-US" sz="1400" dirty="0">
                          <a:latin typeface="Calibri" panose="020F0502020204030204" pitchFamily="34" charset="0"/>
                          <a:cs typeface="Calibri" panose="020F0502020204030204" pitchFamily="34" charset="0"/>
                        </a:rPr>
                        <a:t> </a:t>
                      </a:r>
                      <a:r>
                        <a:rPr lang="en-US" sz="1400" i="1" dirty="0">
                          <a:latin typeface="Calibri" panose="020F0502020204030204" pitchFamily="34" charset="0"/>
                          <a:cs typeface="Calibri" panose="020F0502020204030204" pitchFamily="34" charset="0"/>
                        </a:rPr>
                        <a:t>At least 3 units required from: Foreign Language and/or a Tech Career Prep class and/or Fine Arts </a:t>
                      </a:r>
                    </a:p>
                    <a:p>
                      <a:r>
                        <a:rPr lang="en-US" sz="1800" b="1" dirty="0">
                          <a:latin typeface="Calibri" panose="020F0502020204030204" pitchFamily="34" charset="0"/>
                          <a:cs typeface="Calibri" panose="020F0502020204030204" pitchFamily="34" charset="0"/>
                        </a:rPr>
                        <a:t>+</a:t>
                      </a:r>
                      <a:r>
                        <a:rPr lang="en-US" sz="1400" dirty="0">
                          <a:latin typeface="Calibri" panose="020F0502020204030204" pitchFamily="34" charset="0"/>
                          <a:cs typeface="Calibri" panose="020F0502020204030204" pitchFamily="34" charset="0"/>
                        </a:rPr>
                        <a:t> </a:t>
                      </a:r>
                      <a:r>
                        <a:rPr lang="en-US" sz="1400" i="1" dirty="0">
                          <a:latin typeface="Calibri" panose="020F0502020204030204" pitchFamily="34" charset="0"/>
                          <a:cs typeface="Calibri" panose="020F0502020204030204" pitchFamily="34" charset="0"/>
                        </a:rPr>
                        <a:t>8 electives from any area.</a:t>
                      </a:r>
                    </a:p>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rowSpan="2" gridSpan="2">
                  <a:txBody>
                    <a:bodyPr/>
                    <a:lstStyle/>
                    <a:p>
                      <a:pPr marL="0" marR="0" lvl="0" indent="0" algn="l" defTabSz="457200" rtl="0" eaLnBrk="1" fontAlgn="base" latinLnBrk="0" hangingPunct="1">
                        <a:lnSpc>
                          <a:spcPct val="107000"/>
                        </a:lnSpc>
                        <a:spcBef>
                          <a:spcPts val="0"/>
                        </a:spcBef>
                        <a:spcAft>
                          <a:spcPts val="0"/>
                        </a:spcAft>
                        <a:buClrTx/>
                        <a:buSzPts val="1000"/>
                        <a:buFont typeface="Symbol" panose="05050102010706020507" pitchFamily="18" charset="2"/>
                        <a:buNone/>
                        <a:tabLst>
                          <a:tab pos="457200" algn="l"/>
                        </a:tabLst>
                        <a:defRPr/>
                      </a:pPr>
                      <a:r>
                        <a:rPr lang="en-US" sz="1300" dirty="0">
                          <a:solidFill>
                            <a:schemeClr val="tx1"/>
                          </a:solidFill>
                          <a:latin typeface="Calibri" panose="020F0502020204030204" pitchFamily="34" charset="0"/>
                          <a:cs typeface="Calibri" panose="020F0502020204030204" pitchFamily="34" charset="0"/>
                        </a:rPr>
                        <a:t>Foreign (Modern) language is </a:t>
                      </a:r>
                      <a:r>
                        <a:rPr lang="en-US" sz="1300" b="1" i="1" u="sng" dirty="0">
                          <a:solidFill>
                            <a:srgbClr val="FF0000"/>
                          </a:solidFill>
                          <a:latin typeface="Calibri" panose="020F0502020204030204" pitchFamily="34" charset="0"/>
                          <a:cs typeface="Calibri" panose="020F0502020204030204" pitchFamily="34" charset="0"/>
                        </a:rPr>
                        <a:t>NOT</a:t>
                      </a:r>
                      <a:r>
                        <a:rPr lang="en-US" sz="1300" b="1" i="1" u="none" dirty="0">
                          <a:solidFill>
                            <a:schemeClr val="tx1"/>
                          </a:solidFill>
                          <a:latin typeface="Calibri" panose="020F0502020204030204" pitchFamily="34" charset="0"/>
                          <a:cs typeface="Calibri" panose="020F0502020204030204" pitchFamily="34" charset="0"/>
                        </a:rPr>
                        <a:t> </a:t>
                      </a:r>
                      <a:r>
                        <a:rPr lang="en-US" sz="1300" dirty="0">
                          <a:solidFill>
                            <a:schemeClr val="tx1"/>
                          </a:solidFill>
                          <a:latin typeface="Calibri" panose="020F0502020204030204" pitchFamily="34" charset="0"/>
                          <a:cs typeface="Calibri" panose="020F0502020204030204" pitchFamily="34" charset="0"/>
                        </a:rPr>
                        <a:t>required to graduate, however, students planning to enter or transfer into a University System of Georgia institution </a:t>
                      </a:r>
                      <a:r>
                        <a:rPr lang="en-US" sz="1300" b="1" dirty="0">
                          <a:solidFill>
                            <a:schemeClr val="tx1"/>
                          </a:solidFill>
                          <a:latin typeface="Calibri" panose="020F0502020204030204" pitchFamily="34" charset="0"/>
                          <a:cs typeface="Calibri" panose="020F0502020204030204" pitchFamily="34" charset="0"/>
                        </a:rPr>
                        <a:t>must </a:t>
                      </a:r>
                      <a:r>
                        <a:rPr lang="en-US" sz="1300" dirty="0">
                          <a:solidFill>
                            <a:schemeClr val="tx1"/>
                          </a:solidFill>
                          <a:latin typeface="Calibri" panose="020F0502020204030204" pitchFamily="34" charset="0"/>
                          <a:cs typeface="Calibri" panose="020F0502020204030204" pitchFamily="34" charset="0"/>
                        </a:rPr>
                        <a:t>take two units of the same foreign language.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2" hMerge="1">
                  <a:txBody>
                    <a:bodyPr/>
                    <a:lstStyle/>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1886553"/>
                  </a:ext>
                </a:extLst>
              </a:tr>
              <a:tr h="50112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½ Credit-</a:t>
                      </a:r>
                      <a:r>
                        <a:rPr lang="en-US" sz="1400" b="1" i="1" u="none"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4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Health, +  </a:t>
                      </a:r>
                      <a:r>
                        <a:rPr lang="en-US" sz="1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½ Credit- </a:t>
                      </a:r>
                      <a:r>
                        <a:rPr lang="en-US" sz="14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Personal Fitness </a:t>
                      </a:r>
                      <a:endParaRPr lang="en-US" sz="1400" b="0" i="0" dirty="0">
                        <a:solidFill>
                          <a:srgbClr val="000000"/>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marR="0" lvl="0" indent="0" fontAlgn="base">
                        <a:lnSpc>
                          <a:spcPct val="107000"/>
                        </a:lnSpc>
                        <a:spcBef>
                          <a:spcPts val="0"/>
                        </a:spcBef>
                        <a:spcAft>
                          <a:spcPts val="0"/>
                        </a:spcAft>
                        <a:buSzPts val="1000"/>
                        <a:buFont typeface="Symbol" panose="05050102010706020507" pitchFamily="18" charset="2"/>
                        <a:buNone/>
                        <a:tabLst>
                          <a:tab pos="457200" algn="l"/>
                        </a:tabLst>
                      </a:pPr>
                      <a:endPar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US" sz="14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286649"/>
                  </a:ext>
                </a:extLst>
              </a:tr>
            </a:tbl>
          </a:graphicData>
        </a:graphic>
      </p:graphicFrame>
    </p:spTree>
    <p:extLst>
      <p:ext uri="{BB962C8B-B14F-4D97-AF65-F5344CB8AC3E}">
        <p14:creationId xmlns:p14="http://schemas.microsoft.com/office/powerpoint/2010/main" val="1988342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2977131" y="284393"/>
            <a:ext cx="4347783"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53560"/>
            <a:ext cx="8791300" cy="3416320"/>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What are </a:t>
            </a:r>
            <a:r>
              <a:rPr lang="en-US" b="1" i="1" dirty="0">
                <a:solidFill>
                  <a:srgbClr val="0070C0"/>
                </a:solidFill>
                <a:latin typeface="Calibri" panose="020F0502020204030204" pitchFamily="34" charset="0"/>
                <a:cs typeface="Calibri" panose="020F0502020204030204" pitchFamily="34" charset="0"/>
              </a:rPr>
              <a:t>Dual Enrollment “Option A Technical Skills” </a:t>
            </a:r>
            <a:r>
              <a:rPr lang="en-US" b="1" i="1" dirty="0">
                <a:solidFill>
                  <a:srgbClr val="FF0000"/>
                </a:solidFill>
                <a:latin typeface="Calibri" panose="020F0502020204030204" pitchFamily="34" charset="0"/>
                <a:cs typeface="Calibri" panose="020F0502020204030204" pitchFamily="34" charset="0"/>
              </a:rPr>
              <a:t>approved</a:t>
            </a:r>
            <a:r>
              <a:rPr lang="en-US" b="1" i="1" dirty="0">
                <a:latin typeface="Calibri" panose="020F0502020204030204" pitchFamily="34" charset="0"/>
                <a:cs typeface="Calibri" panose="020F0502020204030204" pitchFamily="34" charset="0"/>
              </a:rPr>
              <a:t> courses?</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Career, Technical and Agricultural Education (CTAE) courses at eligible participating postsecondary institutions. </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The course list can be located in the Dual Enrollment Course Directory on the Gafutures.org website.  </a:t>
            </a:r>
          </a:p>
          <a:p>
            <a:r>
              <a:rPr lang="en-US" dirty="0">
                <a:latin typeface="Calibri" panose="020F0502020204030204" pitchFamily="34" charset="0"/>
                <a:cs typeface="Calibri" panose="020F0502020204030204" pitchFamily="34" charset="0"/>
              </a:rPr>
              <a:t> 	</a:t>
            </a:r>
            <a:r>
              <a:rPr lang="en-US"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https://www.gafutures.org/checs/dualenrollment/DECourseDirectory</a:t>
            </a:r>
            <a:r>
              <a:rPr lang="en-US" dirty="0">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Students will only be able to register for Dual Enrollment classes that have been </a:t>
            </a:r>
            <a:r>
              <a:rPr lang="en-US" b="1" i="1" dirty="0">
                <a:solidFill>
                  <a:srgbClr val="FF0000"/>
                </a:solidFill>
                <a:latin typeface="Calibri" panose="020F0502020204030204" pitchFamily="34" charset="0"/>
                <a:cs typeface="Calibri" panose="020F0502020204030204" pitchFamily="34" charset="0"/>
              </a:rPr>
              <a:t>approved</a:t>
            </a:r>
            <a:r>
              <a:rPr lang="en-US" dirty="0">
                <a:latin typeface="Calibri" panose="020F0502020204030204" pitchFamily="34" charset="0"/>
                <a:cs typeface="Calibri" panose="020F0502020204030204" pitchFamily="34" charset="0"/>
              </a:rPr>
              <a:t> by their counselor, based on student’s Individual Graduation Plan (IGP).</a:t>
            </a:r>
            <a:endParaRPr lang="en-US" b="1" i="1"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7</a:t>
            </a:fld>
            <a:endParaRPr lang="en-US" sz="1400" b="1" dirty="0">
              <a:solidFill>
                <a:schemeClr val="tx1"/>
              </a:solidFill>
            </a:endParaRPr>
          </a:p>
        </p:txBody>
      </p:sp>
    </p:spTree>
    <p:extLst>
      <p:ext uri="{BB962C8B-B14F-4D97-AF65-F5344CB8AC3E}">
        <p14:creationId xmlns:p14="http://schemas.microsoft.com/office/powerpoint/2010/main" val="1977714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69EF84A-E438-411B-BA43-752C6A06962E}"/>
              </a:ext>
            </a:extLst>
          </p:cNvPr>
          <p:cNvSpPr txBox="1"/>
          <p:nvPr/>
        </p:nvSpPr>
        <p:spPr>
          <a:xfrm>
            <a:off x="755373" y="1166759"/>
            <a:ext cx="8791300" cy="4247317"/>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What </a:t>
            </a:r>
            <a:r>
              <a:rPr lang="en-US" b="1" i="1" dirty="0">
                <a:solidFill>
                  <a:srgbClr val="0070C0"/>
                </a:solidFill>
                <a:latin typeface="Calibri" panose="020F0502020204030204" pitchFamily="34" charset="0"/>
                <a:cs typeface="Calibri" panose="020F0502020204030204" pitchFamily="34" charset="0"/>
              </a:rPr>
              <a:t>Dual Enrollment “Option A Technical Skills” </a:t>
            </a:r>
            <a:r>
              <a:rPr lang="en-US" b="1" i="1" dirty="0">
                <a:latin typeface="Calibri" panose="020F0502020204030204" pitchFamily="34" charset="0"/>
                <a:cs typeface="Calibri" panose="020F0502020204030204" pitchFamily="34" charset="0"/>
              </a:rPr>
              <a:t>courses are available?</a:t>
            </a:r>
          </a:p>
          <a:p>
            <a:endParaRPr lang="en-US" dirty="0">
              <a:latin typeface="Calibri" panose="020F0502020204030204" pitchFamily="34" charset="0"/>
              <a:cs typeface="Calibri" panose="020F0502020204030204" pitchFamily="34" charset="0"/>
            </a:endParaRPr>
          </a:p>
          <a:p>
            <a:pPr algn="ctr"/>
            <a:r>
              <a:rPr lang="en-US" dirty="0">
                <a:latin typeface="Calibri" panose="020F0502020204030204" pitchFamily="34" charset="0"/>
                <a:cs typeface="Calibri" panose="020F0502020204030204" pitchFamily="34" charset="0"/>
              </a:rPr>
              <a:t>Certified Nursing Assistant (CNA)</a:t>
            </a:r>
          </a:p>
          <a:p>
            <a:pPr algn="ctr"/>
            <a:r>
              <a:rPr lang="en-US" b="1" i="1" dirty="0">
                <a:latin typeface="Calibri" panose="020F0502020204030204" pitchFamily="34" charset="0"/>
                <a:cs typeface="Calibri" panose="020F0502020204030204" pitchFamily="34" charset="0"/>
              </a:rPr>
              <a:t>Consider this option if you plan to go into Healthcare.</a:t>
            </a:r>
          </a:p>
          <a:p>
            <a:pPr algn="ctr"/>
            <a:endParaRPr lang="en-US" b="1"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To participate in the Certified Nursing Assistant program, students must be in the 11</a:t>
            </a:r>
            <a:r>
              <a:rPr lang="en-US" sz="1600" baseline="30000" dirty="0">
                <a:latin typeface="Calibri" panose="020F0502020204030204" pitchFamily="34" charset="0"/>
                <a:cs typeface="Calibri" panose="020F0502020204030204" pitchFamily="34" charset="0"/>
              </a:rPr>
              <a:t>th</a:t>
            </a:r>
            <a:r>
              <a:rPr lang="en-US" sz="1600" dirty="0">
                <a:latin typeface="Calibri" panose="020F0502020204030204" pitchFamily="34" charset="0"/>
                <a:cs typeface="Calibri" panose="020F0502020204030204" pitchFamily="34" charset="0"/>
              </a:rPr>
              <a:t> grade and have completed the following PHS Health Science classes:</a:t>
            </a:r>
          </a:p>
          <a:p>
            <a:pPr marL="742950" lvl="1" indent="-285750">
              <a:buFont typeface="Wingdings" panose="05000000000000000000" pitchFamily="2" charset="2"/>
              <a:buChar char="Ø"/>
            </a:pPr>
            <a:r>
              <a:rPr lang="en-US" sz="1600" dirty="0">
                <a:latin typeface="Calibri" panose="020F0502020204030204" pitchFamily="34" charset="0"/>
                <a:cs typeface="Calibri" panose="020F0502020204030204" pitchFamily="34" charset="0"/>
              </a:rPr>
              <a:t>Intro to Healthcare</a:t>
            </a:r>
          </a:p>
          <a:p>
            <a:pPr marL="742950" lvl="1" indent="-285750">
              <a:buFont typeface="Wingdings" panose="05000000000000000000" pitchFamily="2" charset="2"/>
              <a:buChar char="Ø"/>
            </a:pPr>
            <a:r>
              <a:rPr lang="en-US" sz="1600" dirty="0">
                <a:latin typeface="Calibri" panose="020F0502020204030204" pitchFamily="34" charset="0"/>
                <a:cs typeface="Calibri" panose="020F0502020204030204" pitchFamily="34" charset="0"/>
              </a:rPr>
              <a:t>Essentials of Healthcare </a:t>
            </a:r>
          </a:p>
          <a:p>
            <a:pPr marL="742950" lvl="1" indent="-285750">
              <a:buFont typeface="Wingdings" panose="05000000000000000000" pitchFamily="2" charset="2"/>
              <a:buChar char="Ø"/>
            </a:pPr>
            <a:endParaRPr lang="en-U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The TCC for the DE students include:</a:t>
            </a:r>
          </a:p>
          <a:p>
            <a:pPr marL="742950" lvl="1" indent="-285750">
              <a:buFont typeface="Wingdings" panose="05000000000000000000" pitchFamily="2" charset="2"/>
              <a:buChar char="Ø"/>
            </a:pPr>
            <a:r>
              <a:rPr lang="en-US" sz="1600" dirty="0">
                <a:latin typeface="Calibri" panose="020F0502020204030204" pitchFamily="34" charset="0"/>
                <a:cs typeface="Calibri" panose="020F0502020204030204" pitchFamily="34" charset="0"/>
              </a:rPr>
              <a:t>ALHS 1090 (Medical Terminology). 2-Credit Hours </a:t>
            </a:r>
            <a:r>
              <a:rPr lang="en-US" sz="1600" dirty="0">
                <a:latin typeface="Calibri" panose="020F0502020204030204" pitchFamily="34" charset="0"/>
                <a:cs typeface="Calibri" panose="020F0502020204030204" pitchFamily="34" charset="0"/>
                <a:sym typeface="Wingdings" panose="05000000000000000000" pitchFamily="2" charset="2"/>
              </a:rPr>
              <a:t></a:t>
            </a:r>
            <a:r>
              <a:rPr lang="en-US" sz="1600" dirty="0">
                <a:latin typeface="Calibri" panose="020F0502020204030204" pitchFamily="34" charset="0"/>
                <a:cs typeface="Calibri" panose="020F0502020204030204" pitchFamily="34" charset="0"/>
              </a:rPr>
              <a:t>offered in classroom or online.</a:t>
            </a:r>
          </a:p>
          <a:p>
            <a:pPr marL="742950" lvl="1" indent="-285750">
              <a:buFont typeface="Wingdings" panose="05000000000000000000" pitchFamily="2" charset="2"/>
              <a:buChar char="Ø"/>
            </a:pPr>
            <a:r>
              <a:rPr lang="en-US" sz="1600" strike="sngStrike" dirty="0">
                <a:latin typeface="Calibri" panose="020F0502020204030204" pitchFamily="34" charset="0"/>
                <a:cs typeface="Calibri" panose="020F0502020204030204" pitchFamily="34" charset="0"/>
              </a:rPr>
              <a:t>NAST 1100 (Nurse Aide Fundamentals)</a:t>
            </a:r>
          </a:p>
          <a:p>
            <a:pPr marL="742950" lvl="1" indent="-285750">
              <a:buFont typeface="Wingdings" panose="05000000000000000000" pitchFamily="2" charset="2"/>
              <a:buChar char="Ø"/>
            </a:pPr>
            <a:r>
              <a:rPr lang="en-US" sz="1600" dirty="0">
                <a:latin typeface="Calibri" panose="020F0502020204030204" pitchFamily="34" charset="0"/>
                <a:cs typeface="Calibri" panose="020F0502020204030204" pitchFamily="34" charset="0"/>
              </a:rPr>
              <a:t>NAST 2100 ( Nurse Aide Accelerated) 7-Credit Hours  </a:t>
            </a:r>
            <a:r>
              <a:rPr lang="en-US" sz="1600" dirty="0">
                <a:latin typeface="Calibri" panose="020F0502020204030204" pitchFamily="34" charset="0"/>
                <a:cs typeface="Calibri" panose="020F0502020204030204" pitchFamily="34" charset="0"/>
                <a:sym typeface="Wingdings" panose="05000000000000000000" pitchFamily="2" charset="2"/>
              </a:rPr>
              <a:t> offered in classroom.</a:t>
            </a:r>
            <a:endParaRPr lang="en-US" sz="1600"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Student pursuing CNA courses remains on a conventional graduation plan</a:t>
            </a:r>
            <a:r>
              <a:rPr lang="en-US" dirty="0">
                <a:latin typeface="Calibri" panose="020F0502020204030204" pitchFamily="34" charset="0"/>
                <a:cs typeface="Calibri" panose="020F0502020204030204" pitchFamily="34" charset="0"/>
              </a:rPr>
              <a:t>.</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8</a:t>
            </a:fld>
            <a:endParaRPr lang="en-US" sz="1400" b="1" dirty="0">
              <a:solidFill>
                <a:schemeClr val="tx1"/>
              </a:solidFill>
            </a:endParaRPr>
          </a:p>
        </p:txBody>
      </p:sp>
      <p:sp>
        <p:nvSpPr>
          <p:cNvPr id="6" name="TextBox 5">
            <a:extLst>
              <a:ext uri="{FF2B5EF4-FFF2-40B4-BE49-F238E27FC236}">
                <a16:creationId xmlns:a16="http://schemas.microsoft.com/office/drawing/2014/main" id="{E95CDCC2-66FA-4655-9C65-B67A7C637503}"/>
              </a:ext>
            </a:extLst>
          </p:cNvPr>
          <p:cNvSpPr txBox="1"/>
          <p:nvPr/>
        </p:nvSpPr>
        <p:spPr>
          <a:xfrm>
            <a:off x="2819754" y="6076158"/>
            <a:ext cx="4662536" cy="584775"/>
          </a:xfrm>
          <a:prstGeom prst="rect">
            <a:avLst/>
          </a:prstGeom>
          <a:noFill/>
        </p:spPr>
        <p:txBody>
          <a:bodyPr wrap="square" rtlCol="0">
            <a:spAutoFit/>
          </a:bodyPr>
          <a:lstStyle/>
          <a:p>
            <a:r>
              <a:rPr lang="en-US" sz="1600" b="1" i="1" dirty="0">
                <a:latin typeface="Arial" panose="020B0604020202020204" pitchFamily="34" charset="0"/>
                <a:cs typeface="Arial" panose="020B0604020202020204" pitchFamily="34" charset="0"/>
              </a:rPr>
              <a:t>*Student must be 16 years of age to take the state certification test.</a:t>
            </a:r>
          </a:p>
        </p:txBody>
      </p:sp>
      <p:sp>
        <p:nvSpPr>
          <p:cNvPr id="8" name="TextBox 7">
            <a:extLst>
              <a:ext uri="{FF2B5EF4-FFF2-40B4-BE49-F238E27FC236}">
                <a16:creationId xmlns:a16="http://schemas.microsoft.com/office/drawing/2014/main" id="{AF63F71B-A397-41AA-B0FF-7DC06DFBB099}"/>
              </a:ext>
            </a:extLst>
          </p:cNvPr>
          <p:cNvSpPr txBox="1"/>
          <p:nvPr/>
        </p:nvSpPr>
        <p:spPr>
          <a:xfrm>
            <a:off x="2328573" y="284393"/>
            <a:ext cx="5644900" cy="584775"/>
          </a:xfrm>
          <a:prstGeom prst="rect">
            <a:avLst/>
          </a:prstGeom>
          <a:noFill/>
          <a:ln>
            <a:noFill/>
          </a:ln>
        </p:spPr>
        <p:txBody>
          <a:bodyPr wrap="square" rtlCol="0">
            <a:spAutoFit/>
          </a:bodyPr>
          <a:lstStyle/>
          <a:p>
            <a:r>
              <a:rPr lang="en-US" sz="3200" b="1" dirty="0">
                <a:solidFill>
                  <a:srgbClr val="0070C0"/>
                </a:solidFill>
              </a:rPr>
              <a:t>Dual Enrollment 2021/2022</a:t>
            </a:r>
          </a:p>
        </p:txBody>
      </p:sp>
    </p:spTree>
    <p:extLst>
      <p:ext uri="{BB962C8B-B14F-4D97-AF65-F5344CB8AC3E}">
        <p14:creationId xmlns:p14="http://schemas.microsoft.com/office/powerpoint/2010/main" val="2084977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kens Dragons - Home | Facebook">
            <a:extLst>
              <a:ext uri="{FF2B5EF4-FFF2-40B4-BE49-F238E27FC236}">
                <a16:creationId xmlns:a16="http://schemas.microsoft.com/office/drawing/2014/main" id="{D6C794E3-17B3-40EE-95C2-C67280D5F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1698" y="5607698"/>
            <a:ext cx="1250302" cy="12503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85AFE46-89C7-4B60-92C4-554301241CFD}"/>
              </a:ext>
            </a:extLst>
          </p:cNvPr>
          <p:cNvSpPr/>
          <p:nvPr/>
        </p:nvSpPr>
        <p:spPr>
          <a:xfrm>
            <a:off x="0" y="0"/>
            <a:ext cx="12191999" cy="6858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3E05548-8EAB-4842-94A6-CBFA80158D09}"/>
              </a:ext>
            </a:extLst>
          </p:cNvPr>
          <p:cNvSpPr txBox="1"/>
          <p:nvPr/>
        </p:nvSpPr>
        <p:spPr>
          <a:xfrm>
            <a:off x="3237844" y="319227"/>
            <a:ext cx="4366289" cy="584775"/>
          </a:xfrm>
          <a:prstGeom prst="rect">
            <a:avLst/>
          </a:prstGeom>
          <a:noFill/>
          <a:ln>
            <a:noFill/>
          </a:ln>
        </p:spPr>
        <p:txBody>
          <a:bodyPr wrap="square" rtlCol="0">
            <a:spAutoFit/>
          </a:bodyPr>
          <a:lstStyle/>
          <a:p>
            <a:r>
              <a:rPr lang="en-US" sz="3200" b="1" dirty="0">
                <a:solidFill>
                  <a:srgbClr val="0070C0"/>
                </a:solidFill>
              </a:rPr>
              <a:t>Dual Enrollment 2022</a:t>
            </a:r>
          </a:p>
        </p:txBody>
      </p:sp>
      <p:sp>
        <p:nvSpPr>
          <p:cNvPr id="5" name="TextBox 4">
            <a:extLst>
              <a:ext uri="{FF2B5EF4-FFF2-40B4-BE49-F238E27FC236}">
                <a16:creationId xmlns:a16="http://schemas.microsoft.com/office/drawing/2014/main" id="{B69EF84A-E438-411B-BA43-752C6A06962E}"/>
              </a:ext>
            </a:extLst>
          </p:cNvPr>
          <p:cNvSpPr txBox="1"/>
          <p:nvPr/>
        </p:nvSpPr>
        <p:spPr>
          <a:xfrm>
            <a:off x="1025339" y="1355294"/>
            <a:ext cx="8791300" cy="2308324"/>
          </a:xfrm>
          <a:prstGeom prst="rect">
            <a:avLst/>
          </a:prstGeom>
          <a:noFill/>
        </p:spPr>
        <p:txBody>
          <a:bodyPr wrap="square" rtlCol="0">
            <a:spAutoFit/>
          </a:bodyPr>
          <a:lstStyle/>
          <a:p>
            <a:pPr algn="ctr"/>
            <a:r>
              <a:rPr lang="en-US" b="1" i="1" dirty="0">
                <a:latin typeface="Calibri" panose="020F0502020204030204" pitchFamily="34" charset="0"/>
                <a:cs typeface="Calibri" panose="020F0502020204030204" pitchFamily="34" charset="0"/>
              </a:rPr>
              <a:t>Who is </a:t>
            </a:r>
            <a:r>
              <a:rPr lang="en-US" b="1" i="1" dirty="0">
                <a:solidFill>
                  <a:srgbClr val="FF0000"/>
                </a:solidFill>
                <a:latin typeface="Calibri" panose="020F0502020204030204" pitchFamily="34" charset="0"/>
                <a:cs typeface="Calibri" panose="020F0502020204030204" pitchFamily="34" charset="0"/>
              </a:rPr>
              <a:t>eligible</a:t>
            </a:r>
            <a:r>
              <a:rPr lang="en-US" b="1" i="1" dirty="0">
                <a:latin typeface="Calibri" panose="020F0502020204030204" pitchFamily="34" charset="0"/>
                <a:cs typeface="Calibri" panose="020F0502020204030204" pitchFamily="34" charset="0"/>
              </a:rPr>
              <a:t> to participate in the </a:t>
            </a:r>
            <a:r>
              <a:rPr lang="en-US" b="1" i="1" dirty="0">
                <a:solidFill>
                  <a:srgbClr val="0070C0"/>
                </a:solidFill>
                <a:latin typeface="Calibri" panose="020F0502020204030204" pitchFamily="34" charset="0"/>
                <a:cs typeface="Calibri" panose="020F0502020204030204" pitchFamily="34" charset="0"/>
              </a:rPr>
              <a:t>Dual Enrollment “Option A Technical Skills” </a:t>
            </a:r>
            <a:r>
              <a:rPr lang="en-US" b="1" i="1" dirty="0">
                <a:latin typeface="Calibri" panose="020F0502020204030204" pitchFamily="34" charset="0"/>
                <a:cs typeface="Calibri" panose="020F0502020204030204" pitchFamily="34" charset="0"/>
              </a:rPr>
              <a:t>Program?</a:t>
            </a:r>
          </a:p>
          <a:p>
            <a:pPr algn="ctr"/>
            <a:endParaRPr lang="en-US" b="1"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9th Graders: 9th graders are </a:t>
            </a:r>
            <a:r>
              <a:rPr lang="en-US" b="1" i="1" u="sng" dirty="0">
                <a:solidFill>
                  <a:srgbClr val="FF0000"/>
                </a:solidFill>
                <a:latin typeface="Calibri" panose="020F0502020204030204" pitchFamily="34" charset="0"/>
                <a:cs typeface="Calibri" panose="020F0502020204030204" pitchFamily="34" charset="0"/>
              </a:rPr>
              <a:t>not</a:t>
            </a:r>
            <a:r>
              <a:rPr lang="en-US" dirty="0">
                <a:latin typeface="Calibri" panose="020F0502020204030204" pitchFamily="34" charset="0"/>
                <a:cs typeface="Calibri" panose="020F0502020204030204" pitchFamily="34" charset="0"/>
              </a:rPr>
              <a:t> eligible to participate in the Dual Enrollment funding Program. </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10</a:t>
            </a:r>
            <a:r>
              <a:rPr lang="en-US" baseline="30000" dirty="0">
                <a:latin typeface="Calibri" panose="020F0502020204030204" pitchFamily="34" charset="0"/>
                <a:cs typeface="Calibri" panose="020F0502020204030204" pitchFamily="34" charset="0"/>
              </a:rPr>
              <a:t>th</a:t>
            </a:r>
            <a:r>
              <a:rPr lang="en-US" dirty="0">
                <a:latin typeface="Calibri" panose="020F0502020204030204" pitchFamily="34" charset="0"/>
                <a:cs typeface="Calibri" panose="020F0502020204030204" pitchFamily="34" charset="0"/>
              </a:rPr>
              <a:t>, 11</a:t>
            </a:r>
            <a:r>
              <a:rPr lang="en-US" baseline="30000" dirty="0">
                <a:latin typeface="Calibri" panose="020F0502020204030204" pitchFamily="34" charset="0"/>
                <a:cs typeface="Calibri" panose="020F0502020204030204" pitchFamily="34" charset="0"/>
              </a:rPr>
              <a:t>th</a:t>
            </a:r>
            <a:r>
              <a:rPr lang="en-US" dirty="0">
                <a:latin typeface="Calibri" panose="020F0502020204030204" pitchFamily="34" charset="0"/>
                <a:cs typeface="Calibri" panose="020F0502020204030204" pitchFamily="34" charset="0"/>
              </a:rPr>
              <a:t>, &amp; 12th Graders: Eligible students may enroll in any approved Career, Technical and Agricultural Education (CTAE) courses listed on the Course Directory at a participating TCSG institution. </a:t>
            </a:r>
          </a:p>
        </p:txBody>
      </p:sp>
      <p:sp>
        <p:nvSpPr>
          <p:cNvPr id="2" name="Slide Number Placeholder 1">
            <a:extLst>
              <a:ext uri="{FF2B5EF4-FFF2-40B4-BE49-F238E27FC236}">
                <a16:creationId xmlns:a16="http://schemas.microsoft.com/office/drawing/2014/main" id="{610FCA4B-C8D4-4F93-8EED-3BB54CBAE5E4}"/>
              </a:ext>
            </a:extLst>
          </p:cNvPr>
          <p:cNvSpPr>
            <a:spLocks noGrp="1"/>
          </p:cNvSpPr>
          <p:nvPr>
            <p:ph type="sldNum" sz="quarter" idx="12"/>
          </p:nvPr>
        </p:nvSpPr>
        <p:spPr>
          <a:xfrm>
            <a:off x="-1" y="6492875"/>
            <a:ext cx="683339" cy="365125"/>
          </a:xfrm>
        </p:spPr>
        <p:txBody>
          <a:bodyPr/>
          <a:lstStyle/>
          <a:p>
            <a:pPr algn="l"/>
            <a:fld id="{ED8F0782-9CA0-45CD-86E7-A893C8F4C53E}" type="slidenum">
              <a:rPr lang="en-US" sz="1400" b="1" smtClean="0">
                <a:solidFill>
                  <a:schemeClr val="tx1"/>
                </a:solidFill>
              </a:rPr>
              <a:pPr algn="l"/>
              <a:t>9</a:t>
            </a:fld>
            <a:endParaRPr lang="en-US" sz="1400" b="1" dirty="0">
              <a:solidFill>
                <a:schemeClr val="tx1"/>
              </a:solidFill>
            </a:endParaRPr>
          </a:p>
        </p:txBody>
      </p:sp>
    </p:spTree>
    <p:extLst>
      <p:ext uri="{BB962C8B-B14F-4D97-AF65-F5344CB8AC3E}">
        <p14:creationId xmlns:p14="http://schemas.microsoft.com/office/powerpoint/2010/main" val="11822697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8772</TotalTime>
  <Words>3830</Words>
  <Application>Microsoft Office PowerPoint</Application>
  <PresentationFormat>Widescreen</PresentationFormat>
  <Paragraphs>367</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-apple-system</vt:lpstr>
      <vt:lpstr>Arial</vt:lpstr>
      <vt:lpstr>Calibri</vt:lpstr>
      <vt:lpstr>Symbol</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Bell</dc:creator>
  <cp:lastModifiedBy>Daniel Bell</cp:lastModifiedBy>
  <cp:revision>261</cp:revision>
  <dcterms:created xsi:type="dcterms:W3CDTF">2020-08-24T18:30:46Z</dcterms:created>
  <dcterms:modified xsi:type="dcterms:W3CDTF">2022-03-24T18:25:20Z</dcterms:modified>
</cp:coreProperties>
</file>