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40"/>
  </p:notesMasterIdLst>
  <p:sldIdLst>
    <p:sldId id="256" r:id="rId2"/>
    <p:sldId id="257" r:id="rId3"/>
    <p:sldId id="258" r:id="rId4"/>
    <p:sldId id="290" r:id="rId5"/>
    <p:sldId id="291" r:id="rId6"/>
    <p:sldId id="259" r:id="rId7"/>
    <p:sldId id="260" r:id="rId8"/>
    <p:sldId id="292" r:id="rId9"/>
    <p:sldId id="261" r:id="rId10"/>
    <p:sldId id="262" r:id="rId11"/>
    <p:sldId id="263" r:id="rId12"/>
    <p:sldId id="264" r:id="rId13"/>
    <p:sldId id="265" r:id="rId14"/>
    <p:sldId id="266" r:id="rId15"/>
    <p:sldId id="267" r:id="rId16"/>
    <p:sldId id="268" r:id="rId17"/>
    <p:sldId id="294"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95" r:id="rId33"/>
    <p:sldId id="283" r:id="rId34"/>
    <p:sldId id="284" r:id="rId35"/>
    <p:sldId id="285" r:id="rId36"/>
    <p:sldId id="287" r:id="rId37"/>
    <p:sldId id="288" r:id="rId38"/>
    <p:sldId id="289" r:id="rId39"/>
  </p:sldIdLst>
  <p:sldSz cx="9144000" cy="6858000" type="screen4x3"/>
  <p:notesSz cx="7004050" cy="9223375"/>
  <p:embeddedFontLst>
    <p:embeddedFont>
      <p:font typeface="Arial Narrow" panose="020B0606020202030204"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Century Gothic" panose="020B0502020202020204" pitchFamily="34" charset="0"/>
      <p:regular r:id="rId49"/>
      <p:bold r:id="rId50"/>
      <p:italic r:id="rId51"/>
      <p:boldItalic r:id="rId52"/>
    </p:embeddedFont>
    <p:embeddedFont>
      <p:font typeface="Corben" panose="020B0604020202020204" charset="0"/>
      <p:bold r:id="rId53"/>
    </p:embeddedFont>
    <p:embeddedFont>
      <p:font typeface="Georgia" panose="02040502050405020303" pitchFamily="18" charset="0"/>
      <p:regular r:id="rId54"/>
      <p:bold r:id="rId55"/>
      <p:italic r:id="rId56"/>
      <p:boldItalic r:id="rId57"/>
    </p:embeddedFont>
    <p:embeddedFont>
      <p:font typeface="Wingdings 3" panose="05040102010807070707" pitchFamily="18" charset="2"/>
      <p:regular r:id="rId5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glbLr3qlqGxsT4Dj+NdYTLogRvO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C8FFEE2-7319-4B14-9591-BE79E73CA039}">
  <a:tblStyle styleId="{CC8FFEE2-7319-4B14-9591-BE79E73CA039}" styleName="Table_0">
    <a:wholeTbl>
      <a:tcTxStyle b="off" i="off">
        <a:font>
          <a:latin typeface="Century Gothic"/>
          <a:ea typeface="Century Gothic"/>
          <a:cs typeface="Century Gothic"/>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1F7E7"/>
          </a:solidFill>
        </a:fill>
      </a:tcStyle>
    </a:wholeTbl>
    <a:band1H>
      <a:tcTxStyle/>
      <a:tcStyle>
        <a:tcBdr/>
        <a:fill>
          <a:solidFill>
            <a:srgbClr val="E2EFCC"/>
          </a:solidFill>
        </a:fill>
      </a:tcStyle>
    </a:band1H>
    <a:band2H>
      <a:tcTxStyle/>
      <a:tcStyle>
        <a:tcBdr/>
      </a:tcStyle>
    </a:band2H>
    <a:band1V>
      <a:tcTxStyle/>
      <a:tcStyle>
        <a:tcBdr/>
        <a:fill>
          <a:solidFill>
            <a:srgbClr val="E2EFCC"/>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1"/>
              </a:solidFill>
              <a:prstDash val="solid"/>
              <a:round/>
              <a:headEnd type="none" w="sm" len="sm"/>
              <a:tailEnd type="none" w="sm" len="sm"/>
            </a:ln>
          </a:top>
        </a:tcBdr>
        <a:fill>
          <a:solidFill>
            <a:srgbClr val="F1F7E7"/>
          </a:solidFill>
        </a:fill>
      </a:tcStyle>
    </a:lastRow>
    <a:seCell>
      <a:tcTxStyle/>
      <a:tcStyle>
        <a:tcBdr/>
      </a:tcStyle>
    </a:seCell>
    <a:swCell>
      <a:tcTxStyle/>
      <a:tcStyle>
        <a:tcBdr/>
      </a:tcStyle>
    </a:swCell>
    <a:firstRow>
      <a:tcTxStyle b="on" i="off"/>
      <a:tcStyle>
        <a:tcBdr/>
        <a:fill>
          <a:solidFill>
            <a:srgbClr val="F1F7E7"/>
          </a:solidFill>
        </a:fill>
      </a:tcStyle>
    </a:firstRow>
    <a:neCell>
      <a:tcTxStyle/>
      <a:tcStyle>
        <a:tcBdr/>
      </a:tcStyle>
    </a:neCell>
    <a:nwCell>
      <a:tcTxStyle/>
      <a:tcStyle>
        <a:tcBdr/>
      </a:tcStyle>
    </a:nwCell>
  </a:tblStyle>
  <a:tblStyle styleId="{A44F50FF-01AA-4876-8902-18788ABEB6A4}" styleName="Table_1">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1F7E7"/>
          </a:solidFill>
        </a:fill>
      </a:tcStyle>
    </a:wholeTbl>
    <a:band1H>
      <a:tcTxStyle/>
      <a:tcStyle>
        <a:tcBdr/>
        <a:fill>
          <a:solidFill>
            <a:srgbClr val="E2EFCC"/>
          </a:solidFill>
        </a:fill>
      </a:tcStyle>
    </a:band1H>
    <a:band2H>
      <a:tcTxStyle/>
      <a:tcStyle>
        <a:tcBdr/>
      </a:tcStyle>
    </a:band2H>
    <a:band1V>
      <a:tcTxStyle/>
      <a:tcStyle>
        <a:tcBdr/>
        <a:fill>
          <a:solidFill>
            <a:srgbClr val="E2EFCC"/>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076F4C8B-57D1-4484-9304-FEBACEEAD521}"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1388" y="-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5088" cy="461169"/>
          </a:xfrm>
          <a:prstGeom prst="rect">
            <a:avLst/>
          </a:prstGeom>
          <a:noFill/>
          <a:ln>
            <a:noFill/>
          </a:ln>
        </p:spPr>
        <p:txBody>
          <a:bodyPr spcFirstLastPara="1" wrap="square" lIns="92700" tIns="46350" rIns="92700" bIns="4635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67341" y="0"/>
            <a:ext cx="3035088" cy="461169"/>
          </a:xfrm>
          <a:prstGeom prst="rect">
            <a:avLst/>
          </a:prstGeom>
          <a:noFill/>
          <a:ln>
            <a:noFill/>
          </a:ln>
        </p:spPr>
        <p:txBody>
          <a:bodyPr spcFirstLastPara="1" wrap="square" lIns="92700" tIns="46350" rIns="92700" bIns="4635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0405" y="4381103"/>
            <a:ext cx="5603240" cy="4150519"/>
          </a:xfrm>
          <a:prstGeom prst="rect">
            <a:avLst/>
          </a:prstGeom>
          <a:noFill/>
          <a:ln>
            <a:noFill/>
          </a:ln>
        </p:spPr>
        <p:txBody>
          <a:bodyPr spcFirstLastPara="1" wrap="square" lIns="92700" tIns="46350" rIns="92700" bIns="4635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60605"/>
            <a:ext cx="3035088" cy="461169"/>
          </a:xfrm>
          <a:prstGeom prst="rect">
            <a:avLst/>
          </a:prstGeom>
          <a:noFill/>
          <a:ln>
            <a:noFill/>
          </a:ln>
        </p:spPr>
        <p:txBody>
          <a:bodyPr spcFirstLastPara="1" wrap="square" lIns="92700" tIns="46350" rIns="92700" bIns="4635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67341" y="8760605"/>
            <a:ext cx="3035088" cy="461169"/>
          </a:xfrm>
          <a:prstGeom prst="rect">
            <a:avLst/>
          </a:prstGeom>
          <a:noFill/>
          <a:ln>
            <a:noFill/>
          </a:ln>
        </p:spPr>
        <p:txBody>
          <a:bodyPr spcFirstLastPara="1" wrap="square" lIns="92700" tIns="46350" rIns="92700" bIns="463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notes"/>
          <p:cNvSpPr txBox="1">
            <a:spLocks noGrp="1"/>
          </p:cNvSpPr>
          <p:nvPr>
            <p:ph type="body" idx="1"/>
          </p:nvPr>
        </p:nvSpPr>
        <p:spPr>
          <a:xfrm>
            <a:off x="700405" y="4381103"/>
            <a:ext cx="5603240" cy="4150519"/>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149" name="Google Shape;149;p1: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7:notes"/>
          <p:cNvSpPr txBox="1">
            <a:spLocks noGrp="1"/>
          </p:cNvSpPr>
          <p:nvPr>
            <p:ph type="body" idx="1"/>
          </p:nvPr>
        </p:nvSpPr>
        <p:spPr>
          <a:xfrm>
            <a:off x="700405" y="4381103"/>
            <a:ext cx="5603240" cy="4150519"/>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273" name="Google Shape;273;p7: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8:notes"/>
          <p:cNvSpPr txBox="1">
            <a:spLocks noGrp="1"/>
          </p:cNvSpPr>
          <p:nvPr>
            <p:ph type="body" idx="1"/>
          </p:nvPr>
        </p:nvSpPr>
        <p:spPr>
          <a:xfrm>
            <a:off x="700405" y="4381103"/>
            <a:ext cx="5603240" cy="4150519"/>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301" name="Google Shape;301;p8: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0:notes"/>
          <p:cNvSpPr txBox="1">
            <a:spLocks noGrp="1"/>
          </p:cNvSpPr>
          <p:nvPr>
            <p:ph type="body" idx="1"/>
          </p:nvPr>
        </p:nvSpPr>
        <p:spPr>
          <a:xfrm>
            <a:off x="700405" y="4381103"/>
            <a:ext cx="5603240" cy="4150519"/>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321" name="Google Shape;321;p20: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0:notes"/>
          <p:cNvSpPr txBox="1">
            <a:spLocks noGrp="1"/>
          </p:cNvSpPr>
          <p:nvPr>
            <p:ph type="body" idx="1"/>
          </p:nvPr>
        </p:nvSpPr>
        <p:spPr>
          <a:xfrm>
            <a:off x="700405" y="4381103"/>
            <a:ext cx="5603240" cy="4150519"/>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327" name="Google Shape;327;p10: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1:notes"/>
          <p:cNvSpPr txBox="1">
            <a:spLocks noGrp="1"/>
          </p:cNvSpPr>
          <p:nvPr>
            <p:ph type="body" idx="1"/>
          </p:nvPr>
        </p:nvSpPr>
        <p:spPr>
          <a:xfrm>
            <a:off x="700405" y="4381103"/>
            <a:ext cx="5603240" cy="4150519"/>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333" name="Google Shape;333;p11: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9a43af773d_0_13: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9a43af773d_0_13:notes"/>
          <p:cNvSpPr txBox="1">
            <a:spLocks noGrp="1"/>
          </p:cNvSpPr>
          <p:nvPr>
            <p:ph type="body" idx="1"/>
          </p:nvPr>
        </p:nvSpPr>
        <p:spPr>
          <a:xfrm>
            <a:off x="700405" y="4381103"/>
            <a:ext cx="5603100" cy="4150500"/>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340" name="Google Shape;340;g9a43af773d_0_13:notes"/>
          <p:cNvSpPr txBox="1">
            <a:spLocks noGrp="1"/>
          </p:cNvSpPr>
          <p:nvPr>
            <p:ph type="sldNum" idx="12"/>
          </p:nvPr>
        </p:nvSpPr>
        <p:spPr>
          <a:xfrm>
            <a:off x="3967341" y="8760605"/>
            <a:ext cx="3035100" cy="461100"/>
          </a:xfrm>
          <a:prstGeom prst="rect">
            <a:avLst/>
          </a:prstGeom>
        </p:spPr>
        <p:txBody>
          <a:bodyPr spcFirstLastPara="1" wrap="square" lIns="92700" tIns="46350" rIns="92700" bIns="463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9a43af773d_0_47: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9a43af773d_0_47:notes"/>
          <p:cNvSpPr txBox="1">
            <a:spLocks noGrp="1"/>
          </p:cNvSpPr>
          <p:nvPr>
            <p:ph type="body" idx="1"/>
          </p:nvPr>
        </p:nvSpPr>
        <p:spPr>
          <a:xfrm>
            <a:off x="700405" y="4381103"/>
            <a:ext cx="5603100" cy="4150500"/>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347" name="Google Shape;347;g9a43af773d_0_47:notes"/>
          <p:cNvSpPr txBox="1">
            <a:spLocks noGrp="1"/>
          </p:cNvSpPr>
          <p:nvPr>
            <p:ph type="sldNum" idx="12"/>
          </p:nvPr>
        </p:nvSpPr>
        <p:spPr>
          <a:xfrm>
            <a:off x="3967341" y="8760605"/>
            <a:ext cx="3035100" cy="461100"/>
          </a:xfrm>
          <a:prstGeom prst="rect">
            <a:avLst/>
          </a:prstGeom>
        </p:spPr>
        <p:txBody>
          <a:bodyPr spcFirstLastPara="1" wrap="square" lIns="92700" tIns="46350" rIns="92700" bIns="463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9a43af773d_0_53: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9a43af773d_0_53:notes"/>
          <p:cNvSpPr txBox="1">
            <a:spLocks noGrp="1"/>
          </p:cNvSpPr>
          <p:nvPr>
            <p:ph type="body" idx="1"/>
          </p:nvPr>
        </p:nvSpPr>
        <p:spPr>
          <a:xfrm>
            <a:off x="700405" y="4381103"/>
            <a:ext cx="5603100" cy="4150500"/>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354" name="Google Shape;354;g9a43af773d_0_53:notes"/>
          <p:cNvSpPr txBox="1">
            <a:spLocks noGrp="1"/>
          </p:cNvSpPr>
          <p:nvPr>
            <p:ph type="sldNum" idx="12"/>
          </p:nvPr>
        </p:nvSpPr>
        <p:spPr>
          <a:xfrm>
            <a:off x="3967341" y="8760605"/>
            <a:ext cx="3035100" cy="461100"/>
          </a:xfrm>
          <a:prstGeom prst="rect">
            <a:avLst/>
          </a:prstGeom>
        </p:spPr>
        <p:txBody>
          <a:bodyPr spcFirstLastPara="1" wrap="square" lIns="92700" tIns="46350" rIns="92700" bIns="463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9af23150a6_2_1: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9af23150a6_2_1:notes"/>
          <p:cNvSpPr txBox="1">
            <a:spLocks noGrp="1"/>
          </p:cNvSpPr>
          <p:nvPr>
            <p:ph type="body" idx="1"/>
          </p:nvPr>
        </p:nvSpPr>
        <p:spPr>
          <a:xfrm>
            <a:off x="700405" y="4381103"/>
            <a:ext cx="5603100" cy="4150500"/>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361" name="Google Shape;361;g9af23150a6_2_1:notes"/>
          <p:cNvSpPr txBox="1">
            <a:spLocks noGrp="1"/>
          </p:cNvSpPr>
          <p:nvPr>
            <p:ph type="sldNum" idx="12"/>
          </p:nvPr>
        </p:nvSpPr>
        <p:spPr>
          <a:xfrm>
            <a:off x="3967341" y="8760605"/>
            <a:ext cx="3035100" cy="461100"/>
          </a:xfrm>
          <a:prstGeom prst="rect">
            <a:avLst/>
          </a:prstGeom>
        </p:spPr>
        <p:txBody>
          <a:bodyPr spcFirstLastPara="1" wrap="square" lIns="92700" tIns="46350" rIns="92700" bIns="463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9af23150a6_2_7: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9af23150a6_2_7:notes"/>
          <p:cNvSpPr txBox="1">
            <a:spLocks noGrp="1"/>
          </p:cNvSpPr>
          <p:nvPr>
            <p:ph type="body" idx="1"/>
          </p:nvPr>
        </p:nvSpPr>
        <p:spPr>
          <a:xfrm>
            <a:off x="700405" y="4381103"/>
            <a:ext cx="5603100" cy="4150500"/>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368" name="Google Shape;368;g9af23150a6_2_7:notes"/>
          <p:cNvSpPr txBox="1">
            <a:spLocks noGrp="1"/>
          </p:cNvSpPr>
          <p:nvPr>
            <p:ph type="sldNum" idx="12"/>
          </p:nvPr>
        </p:nvSpPr>
        <p:spPr>
          <a:xfrm>
            <a:off x="3967341" y="8760605"/>
            <a:ext cx="3035100" cy="461100"/>
          </a:xfrm>
          <a:prstGeom prst="rect">
            <a:avLst/>
          </a:prstGeom>
        </p:spPr>
        <p:txBody>
          <a:bodyPr spcFirstLastPara="1" wrap="square" lIns="92700" tIns="46350" rIns="92700" bIns="463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2:notes"/>
          <p:cNvSpPr txBox="1">
            <a:spLocks noGrp="1"/>
          </p:cNvSpPr>
          <p:nvPr>
            <p:ph type="body" idx="1"/>
          </p:nvPr>
        </p:nvSpPr>
        <p:spPr>
          <a:xfrm>
            <a:off x="700405" y="4381103"/>
            <a:ext cx="5603240" cy="4150519"/>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155" name="Google Shape;155;p2: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9a43af773d_0_59: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9a43af773d_0_59:notes"/>
          <p:cNvSpPr txBox="1">
            <a:spLocks noGrp="1"/>
          </p:cNvSpPr>
          <p:nvPr>
            <p:ph type="body" idx="1"/>
          </p:nvPr>
        </p:nvSpPr>
        <p:spPr>
          <a:xfrm>
            <a:off x="700405" y="4381103"/>
            <a:ext cx="5603100" cy="4150500"/>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375" name="Google Shape;375;g9a43af773d_0_59:notes"/>
          <p:cNvSpPr txBox="1">
            <a:spLocks noGrp="1"/>
          </p:cNvSpPr>
          <p:nvPr>
            <p:ph type="sldNum" idx="12"/>
          </p:nvPr>
        </p:nvSpPr>
        <p:spPr>
          <a:xfrm>
            <a:off x="3967341" y="8760605"/>
            <a:ext cx="3035100" cy="461100"/>
          </a:xfrm>
          <a:prstGeom prst="rect">
            <a:avLst/>
          </a:prstGeom>
        </p:spPr>
        <p:txBody>
          <a:bodyPr spcFirstLastPara="1" wrap="square" lIns="92700" tIns="46350" rIns="92700" bIns="463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9a43af773d_0_65: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9a43af773d_0_65:notes"/>
          <p:cNvSpPr txBox="1">
            <a:spLocks noGrp="1"/>
          </p:cNvSpPr>
          <p:nvPr>
            <p:ph type="body" idx="1"/>
          </p:nvPr>
        </p:nvSpPr>
        <p:spPr>
          <a:xfrm>
            <a:off x="700405" y="4381103"/>
            <a:ext cx="5603100" cy="4150500"/>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382" name="Google Shape;382;g9a43af773d_0_65:notes"/>
          <p:cNvSpPr txBox="1">
            <a:spLocks noGrp="1"/>
          </p:cNvSpPr>
          <p:nvPr>
            <p:ph type="sldNum" idx="12"/>
          </p:nvPr>
        </p:nvSpPr>
        <p:spPr>
          <a:xfrm>
            <a:off x="3967341" y="8760605"/>
            <a:ext cx="3035100" cy="461100"/>
          </a:xfrm>
          <a:prstGeom prst="rect">
            <a:avLst/>
          </a:prstGeom>
        </p:spPr>
        <p:txBody>
          <a:bodyPr spcFirstLastPara="1" wrap="square" lIns="92700" tIns="46350" rIns="92700" bIns="463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7:notes"/>
          <p:cNvSpPr txBox="1">
            <a:spLocks noGrp="1"/>
          </p:cNvSpPr>
          <p:nvPr>
            <p:ph type="body" idx="1"/>
          </p:nvPr>
        </p:nvSpPr>
        <p:spPr>
          <a:xfrm>
            <a:off x="700405" y="4381103"/>
            <a:ext cx="5603240" cy="4150519"/>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388" name="Google Shape;388;p17: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8:notes"/>
          <p:cNvSpPr txBox="1">
            <a:spLocks noGrp="1"/>
          </p:cNvSpPr>
          <p:nvPr>
            <p:ph type="body" idx="1"/>
          </p:nvPr>
        </p:nvSpPr>
        <p:spPr>
          <a:xfrm>
            <a:off x="700405" y="4381103"/>
            <a:ext cx="5603240" cy="4150519"/>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395" name="Google Shape;395;p18: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9a43af773d_0_0: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9a43af773d_0_0:notes"/>
          <p:cNvSpPr txBox="1">
            <a:spLocks noGrp="1"/>
          </p:cNvSpPr>
          <p:nvPr>
            <p:ph type="body" idx="1"/>
          </p:nvPr>
        </p:nvSpPr>
        <p:spPr>
          <a:xfrm>
            <a:off x="700405" y="4381103"/>
            <a:ext cx="5603100" cy="4150500"/>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402" name="Google Shape;402;g9a43af773d_0_0:notes"/>
          <p:cNvSpPr txBox="1">
            <a:spLocks noGrp="1"/>
          </p:cNvSpPr>
          <p:nvPr>
            <p:ph type="sldNum" idx="12"/>
          </p:nvPr>
        </p:nvSpPr>
        <p:spPr>
          <a:xfrm>
            <a:off x="3967341" y="8760605"/>
            <a:ext cx="3035100" cy="461100"/>
          </a:xfrm>
          <a:prstGeom prst="rect">
            <a:avLst/>
          </a:prstGeom>
        </p:spPr>
        <p:txBody>
          <a:bodyPr spcFirstLastPara="1" wrap="square" lIns="92700" tIns="46350" rIns="92700" bIns="463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920144dab_0_0: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920144dab_0_0:notes"/>
          <p:cNvSpPr txBox="1">
            <a:spLocks noGrp="1"/>
          </p:cNvSpPr>
          <p:nvPr>
            <p:ph type="body" idx="1"/>
          </p:nvPr>
        </p:nvSpPr>
        <p:spPr>
          <a:xfrm>
            <a:off x="700405" y="4381103"/>
            <a:ext cx="5603100" cy="4150500"/>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409" name="Google Shape;409;g9920144dab_0_0:notes"/>
          <p:cNvSpPr txBox="1">
            <a:spLocks noGrp="1"/>
          </p:cNvSpPr>
          <p:nvPr>
            <p:ph type="sldNum" idx="12"/>
          </p:nvPr>
        </p:nvSpPr>
        <p:spPr>
          <a:xfrm>
            <a:off x="3967341" y="8760605"/>
            <a:ext cx="3035100" cy="461100"/>
          </a:xfrm>
          <a:prstGeom prst="rect">
            <a:avLst/>
          </a:prstGeom>
        </p:spPr>
        <p:txBody>
          <a:bodyPr spcFirstLastPara="1" wrap="square" lIns="92700" tIns="46350" rIns="92700" bIns="463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3:notes"/>
          <p:cNvSpPr txBox="1">
            <a:spLocks noGrp="1"/>
          </p:cNvSpPr>
          <p:nvPr>
            <p:ph type="body" idx="1"/>
          </p:nvPr>
        </p:nvSpPr>
        <p:spPr>
          <a:xfrm>
            <a:off x="700405" y="4381103"/>
            <a:ext cx="5603240" cy="4150519"/>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415" name="Google Shape;415;p13: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2:notes"/>
          <p:cNvSpPr txBox="1">
            <a:spLocks noGrp="1"/>
          </p:cNvSpPr>
          <p:nvPr>
            <p:ph type="body" idx="1"/>
          </p:nvPr>
        </p:nvSpPr>
        <p:spPr>
          <a:xfrm>
            <a:off x="700405" y="4381103"/>
            <a:ext cx="5603240" cy="4150519"/>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421" name="Google Shape;421;p12: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4:notes"/>
          <p:cNvSpPr txBox="1">
            <a:spLocks noGrp="1"/>
          </p:cNvSpPr>
          <p:nvPr>
            <p:ph type="body" idx="1"/>
          </p:nvPr>
        </p:nvSpPr>
        <p:spPr>
          <a:xfrm>
            <a:off x="700405" y="4381103"/>
            <a:ext cx="5603240" cy="4150519"/>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427" name="Google Shape;427;p14: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5:notes"/>
          <p:cNvSpPr txBox="1">
            <a:spLocks noGrp="1"/>
          </p:cNvSpPr>
          <p:nvPr>
            <p:ph type="body" idx="1"/>
          </p:nvPr>
        </p:nvSpPr>
        <p:spPr>
          <a:xfrm>
            <a:off x="700405" y="4381103"/>
            <a:ext cx="5603240" cy="4150519"/>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434" name="Google Shape;434;p15: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3:notes"/>
          <p:cNvSpPr txBox="1">
            <a:spLocks noGrp="1"/>
          </p:cNvSpPr>
          <p:nvPr>
            <p:ph type="body" idx="1"/>
          </p:nvPr>
        </p:nvSpPr>
        <p:spPr>
          <a:xfrm>
            <a:off x="700405" y="4381103"/>
            <a:ext cx="5603240" cy="4150519"/>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161" name="Google Shape;161;p3: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6:notes"/>
          <p:cNvSpPr txBox="1">
            <a:spLocks noGrp="1"/>
          </p:cNvSpPr>
          <p:nvPr>
            <p:ph type="body" idx="1"/>
          </p:nvPr>
        </p:nvSpPr>
        <p:spPr>
          <a:xfrm>
            <a:off x="700405" y="4381103"/>
            <a:ext cx="5603240" cy="4150519"/>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441" name="Google Shape;441;p16: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9a43af773d_0_22: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9a43af773d_0_22:notes"/>
          <p:cNvSpPr txBox="1">
            <a:spLocks noGrp="1"/>
          </p:cNvSpPr>
          <p:nvPr>
            <p:ph type="body" idx="1"/>
          </p:nvPr>
        </p:nvSpPr>
        <p:spPr>
          <a:xfrm>
            <a:off x="700405" y="4381103"/>
            <a:ext cx="5603100" cy="4150500"/>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455" name="Google Shape;455;g9a43af773d_0_22:notes"/>
          <p:cNvSpPr txBox="1">
            <a:spLocks noGrp="1"/>
          </p:cNvSpPr>
          <p:nvPr>
            <p:ph type="sldNum" idx="12"/>
          </p:nvPr>
        </p:nvSpPr>
        <p:spPr>
          <a:xfrm>
            <a:off x="3967341" y="8760605"/>
            <a:ext cx="3035100" cy="461100"/>
          </a:xfrm>
          <a:prstGeom prst="rect">
            <a:avLst/>
          </a:prstGeom>
        </p:spPr>
        <p:txBody>
          <a:bodyPr spcFirstLastPara="1" wrap="square" lIns="92700" tIns="46350" rIns="92700" bIns="463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9a43af773d_0_41: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9a43af773d_0_41:notes"/>
          <p:cNvSpPr txBox="1">
            <a:spLocks noGrp="1"/>
          </p:cNvSpPr>
          <p:nvPr>
            <p:ph type="body" idx="1"/>
          </p:nvPr>
        </p:nvSpPr>
        <p:spPr>
          <a:xfrm>
            <a:off x="700405" y="4381103"/>
            <a:ext cx="5603100" cy="4150500"/>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462" name="Google Shape;462;g9a43af773d_0_41:notes"/>
          <p:cNvSpPr txBox="1">
            <a:spLocks noGrp="1"/>
          </p:cNvSpPr>
          <p:nvPr>
            <p:ph type="sldNum" idx="12"/>
          </p:nvPr>
        </p:nvSpPr>
        <p:spPr>
          <a:xfrm>
            <a:off x="3967341" y="8760605"/>
            <a:ext cx="3035100" cy="461100"/>
          </a:xfrm>
          <a:prstGeom prst="rect">
            <a:avLst/>
          </a:prstGeom>
        </p:spPr>
        <p:txBody>
          <a:bodyPr spcFirstLastPara="1" wrap="square" lIns="92700" tIns="46350" rIns="92700" bIns="463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2:notes"/>
          <p:cNvSpPr txBox="1">
            <a:spLocks noGrp="1"/>
          </p:cNvSpPr>
          <p:nvPr>
            <p:ph type="body" idx="1"/>
          </p:nvPr>
        </p:nvSpPr>
        <p:spPr>
          <a:xfrm>
            <a:off x="700405" y="4381103"/>
            <a:ext cx="5603240" cy="4150519"/>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468" name="Google Shape;468;p22: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9969594735_0_1: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9969594735_0_1:notes"/>
          <p:cNvSpPr txBox="1">
            <a:spLocks noGrp="1"/>
          </p:cNvSpPr>
          <p:nvPr>
            <p:ph type="body" idx="1"/>
          </p:nvPr>
        </p:nvSpPr>
        <p:spPr>
          <a:xfrm>
            <a:off x="700405" y="4381103"/>
            <a:ext cx="5603100" cy="4150500"/>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168" name="Google Shape;168;g9969594735_0_1:notes"/>
          <p:cNvSpPr txBox="1">
            <a:spLocks noGrp="1"/>
          </p:cNvSpPr>
          <p:nvPr>
            <p:ph type="sldNum" idx="12"/>
          </p:nvPr>
        </p:nvSpPr>
        <p:spPr>
          <a:xfrm>
            <a:off x="3967341" y="8760605"/>
            <a:ext cx="3035100" cy="461100"/>
          </a:xfrm>
          <a:prstGeom prst="rect">
            <a:avLst/>
          </a:prstGeom>
        </p:spPr>
        <p:txBody>
          <a:bodyPr spcFirstLastPara="1" wrap="square" lIns="92700" tIns="46350" rIns="92700" bIns="463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9920144dab_1_0: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9920144dab_1_0:notes"/>
          <p:cNvSpPr txBox="1">
            <a:spLocks noGrp="1"/>
          </p:cNvSpPr>
          <p:nvPr>
            <p:ph type="body" idx="1"/>
          </p:nvPr>
        </p:nvSpPr>
        <p:spPr>
          <a:xfrm>
            <a:off x="700405" y="4381103"/>
            <a:ext cx="5603100" cy="4150500"/>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176" name="Google Shape;176;g9920144dab_1_0:notes"/>
          <p:cNvSpPr txBox="1">
            <a:spLocks noGrp="1"/>
          </p:cNvSpPr>
          <p:nvPr>
            <p:ph type="sldNum" idx="12"/>
          </p:nvPr>
        </p:nvSpPr>
        <p:spPr>
          <a:xfrm>
            <a:off x="3967341" y="8760605"/>
            <a:ext cx="3035100" cy="461100"/>
          </a:xfrm>
          <a:prstGeom prst="rect">
            <a:avLst/>
          </a:prstGeom>
        </p:spPr>
        <p:txBody>
          <a:bodyPr spcFirstLastPara="1" wrap="square" lIns="92700" tIns="46350" rIns="92700" bIns="463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notes"/>
          <p:cNvSpPr txBox="1">
            <a:spLocks noGrp="1"/>
          </p:cNvSpPr>
          <p:nvPr>
            <p:ph type="body" idx="1"/>
          </p:nvPr>
        </p:nvSpPr>
        <p:spPr>
          <a:xfrm>
            <a:off x="700405" y="4381103"/>
            <a:ext cx="5603240" cy="4150519"/>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183" name="Google Shape;183;p4: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9:notes"/>
          <p:cNvSpPr txBox="1">
            <a:spLocks noGrp="1"/>
          </p:cNvSpPr>
          <p:nvPr>
            <p:ph type="body" idx="1"/>
          </p:nvPr>
        </p:nvSpPr>
        <p:spPr>
          <a:xfrm>
            <a:off x="700405" y="4381103"/>
            <a:ext cx="5603240" cy="4150519"/>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192" name="Google Shape;192;p9: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notes"/>
          <p:cNvSpPr txBox="1">
            <a:spLocks noGrp="1"/>
          </p:cNvSpPr>
          <p:nvPr>
            <p:ph type="body" idx="1"/>
          </p:nvPr>
        </p:nvSpPr>
        <p:spPr>
          <a:xfrm>
            <a:off x="700405" y="4381103"/>
            <a:ext cx="5603240" cy="4150519"/>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198" name="Google Shape;198;p5: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6:notes"/>
          <p:cNvSpPr txBox="1">
            <a:spLocks noGrp="1"/>
          </p:cNvSpPr>
          <p:nvPr>
            <p:ph type="body" idx="1"/>
          </p:nvPr>
        </p:nvSpPr>
        <p:spPr>
          <a:xfrm>
            <a:off x="700405" y="4381103"/>
            <a:ext cx="5603240" cy="4150519"/>
          </a:xfrm>
          <a:prstGeom prst="rect">
            <a:avLst/>
          </a:prstGeom>
        </p:spPr>
        <p:txBody>
          <a:bodyPr spcFirstLastPara="1" wrap="square" lIns="92700" tIns="46350" rIns="92700" bIns="46350" anchor="t" anchorCtr="0">
            <a:noAutofit/>
          </a:bodyPr>
          <a:lstStyle/>
          <a:p>
            <a:pPr marL="0" lvl="0" indent="0" algn="l" rtl="0">
              <a:spcBef>
                <a:spcPts val="0"/>
              </a:spcBef>
              <a:spcAft>
                <a:spcPts val="0"/>
              </a:spcAft>
              <a:buNone/>
            </a:pPr>
            <a:endParaRPr/>
          </a:p>
        </p:txBody>
      </p:sp>
      <p:sp>
        <p:nvSpPr>
          <p:cNvPr id="222" name="Google Shape;222;p6:notes"/>
          <p:cNvSpPr>
            <a:spLocks noGrp="1" noRot="1" noChangeAspect="1"/>
          </p:cNvSpPr>
          <p:nvPr>
            <p:ph type="sldImg" idx="2"/>
          </p:nvPr>
        </p:nvSpPr>
        <p:spPr>
          <a:xfrm>
            <a:off x="1195388" y="692150"/>
            <a:ext cx="4613275"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80623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4753021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2503624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27446969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81706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9641354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8975782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44346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16481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6924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85967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30580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52369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12166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36663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62089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8307134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6462290"/>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gafutures.org/"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coalitionforcollegeaccess.org/" TargetMode="External"/><Relationship Id="rId5" Type="http://schemas.openxmlformats.org/officeDocument/2006/relationships/hyperlink" Target="https://www.commonapp.org/" TargetMode="Externa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hyperlink" Target="mailto:phstranscripts@pickenscountyschools.org" TargetMode="External"/><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hyperlink" Target="http://www.collegeboard.org/" TargetMode="External"/><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www.act.org/" TargetMode="Externa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www.sat.org/" TargetMode="External"/><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hyperlink" Target="https://pickenshigh.pickens.k12.ga.us/" TargetMode="External"/><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hyperlink" Target="https://web3.ncaa.org/ecwr3/"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hyperlink" Target="http://www.gacollege411.org/" TargetMode="External"/><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hyperlink" Target="http://www.ar.mil/" TargetMode="External"/><Relationship Id="rId3" Type="http://schemas.openxmlformats.org/officeDocument/2006/relationships/audio" Target="../media/media9.m4a"/><Relationship Id="rId7" Type="http://schemas.openxmlformats.org/officeDocument/2006/relationships/hyperlink" Target="http://www.navy.mil/" TargetMode="External"/><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hyperlink" Target="http://www.army.mil/" TargetMode="External"/><Relationship Id="rId11" Type="http://schemas.openxmlformats.org/officeDocument/2006/relationships/image" Target="../media/image2.png"/><Relationship Id="rId5" Type="http://schemas.openxmlformats.org/officeDocument/2006/relationships/notesSlide" Target="../notesSlides/notesSlide6.xml"/><Relationship Id="rId10" Type="http://schemas.openxmlformats.org/officeDocument/2006/relationships/hyperlink" Target="http://www.uscg.mil/" TargetMode="External"/><Relationship Id="rId4" Type="http://schemas.openxmlformats.org/officeDocument/2006/relationships/slideLayout" Target="../slideLayouts/slideLayout5.xml"/><Relationship Id="rId9" Type="http://schemas.openxmlformats.org/officeDocument/2006/relationships/hyperlink" Target="http://www.marines.mi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
          <p:cNvSpPr txBox="1">
            <a:spLocks noGrp="1"/>
          </p:cNvSpPr>
          <p:nvPr>
            <p:ph type="ctrTitle"/>
          </p:nvPr>
        </p:nvSpPr>
        <p:spPr>
          <a:xfrm>
            <a:off x="866442" y="1447801"/>
            <a:ext cx="6797674" cy="3329581"/>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7200"/>
              <a:buFont typeface="Century Gothic"/>
              <a:buNone/>
            </a:pPr>
            <a:r>
              <a:rPr lang="en-US" b="1" dirty="0"/>
              <a:t>Postsecondary Planning</a:t>
            </a:r>
            <a:endParaRPr b="1" dirty="0"/>
          </a:p>
        </p:txBody>
      </p:sp>
      <p:sp>
        <p:nvSpPr>
          <p:cNvPr id="152" name="Google Shape;152;p1"/>
          <p:cNvSpPr txBox="1">
            <a:spLocks noGrp="1"/>
          </p:cNvSpPr>
          <p:nvPr>
            <p:ph type="subTitle" idx="1"/>
          </p:nvPr>
        </p:nvSpPr>
        <p:spPr>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600"/>
              <a:buNone/>
            </a:pPr>
            <a:r>
              <a:rPr lang="en-US" b="1" dirty="0"/>
              <a:t>PICKENS HIGH SCHOOL</a:t>
            </a:r>
            <a:endParaRPr b="1" dirty="0"/>
          </a:p>
          <a:p>
            <a:pPr marL="0" lvl="0" indent="0" algn="l" rtl="0">
              <a:spcBef>
                <a:spcPts val="1000"/>
              </a:spcBef>
              <a:spcAft>
                <a:spcPts val="0"/>
              </a:spcAft>
              <a:buSzPts val="1600"/>
              <a:buNone/>
            </a:pPr>
            <a:r>
              <a:rPr lang="en-US" b="1" dirty="0"/>
              <a:t> Senior presentation</a:t>
            </a:r>
            <a:endParaRPr b="1" dirty="0"/>
          </a:p>
        </p:txBody>
      </p:sp>
      <p:pic>
        <p:nvPicPr>
          <p:cNvPr id="4" name="Recorded Sound">
            <a:hlinkClick r:id="" action="ppaction://media"/>
            <a:extLst>
              <a:ext uri="{FF2B5EF4-FFF2-40B4-BE49-F238E27FC236}">
                <a16:creationId xmlns:a16="http://schemas.microsoft.com/office/drawing/2014/main" id="{BDEAEE58-A223-4C18-887C-1AA9B689DB5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758630" y="5458637"/>
            <a:ext cx="1037856" cy="1037856"/>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295" objId="3"/>
        <p14:stopEvt time="20095" objId="3"/>
        <p14:playEvt time="22411" objId="3"/>
        <p14:stopEvt time="24107"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9"/>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2"/>
              </a:buClr>
              <a:buSzPts val="2800"/>
              <a:buFont typeface="Century Gothic"/>
              <a:buNone/>
            </a:pPr>
            <a:r>
              <a:rPr lang="en-US" sz="2800"/>
              <a:t>What College is Right for YOU?</a:t>
            </a:r>
            <a:endParaRPr/>
          </a:p>
        </p:txBody>
      </p:sp>
      <p:graphicFrame>
        <p:nvGraphicFramePr>
          <p:cNvPr id="195" name="Google Shape;195;p9"/>
          <p:cNvGraphicFramePr/>
          <p:nvPr/>
        </p:nvGraphicFramePr>
        <p:xfrm>
          <a:off x="685800" y="1845360"/>
          <a:ext cx="8001000" cy="3522050"/>
        </p:xfrm>
        <a:graphic>
          <a:graphicData uri="http://schemas.openxmlformats.org/drawingml/2006/table">
            <a:tbl>
              <a:tblPr firstRow="1" bandRow="1">
                <a:noFill/>
                <a:tableStyleId>{CC8FFEE2-7319-4B14-9591-BE79E73CA039}</a:tableStyleId>
              </a:tblPr>
              <a:tblGrid>
                <a:gridCol w="2667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393350">
                <a:tc>
                  <a:txBody>
                    <a:bodyPr/>
                    <a:lstStyle/>
                    <a:p>
                      <a:pPr marL="0" marR="0" lvl="0" indent="0" algn="ctr" rtl="0">
                        <a:spcBef>
                          <a:spcPts val="0"/>
                        </a:spcBef>
                        <a:spcAft>
                          <a:spcPts val="0"/>
                        </a:spcAft>
                        <a:buNone/>
                      </a:pPr>
                      <a:r>
                        <a:rPr lang="en-US" sz="1800" u="none" strike="noStrike" cap="none"/>
                        <a:t>Technical College</a:t>
                      </a:r>
                      <a:endParaRPr/>
                    </a:p>
                  </a:txBody>
                  <a:tcPr marL="91450" marR="91450" marT="45725" marB="45725"/>
                </a:tc>
                <a:tc>
                  <a:txBody>
                    <a:bodyPr/>
                    <a:lstStyle/>
                    <a:p>
                      <a:pPr marL="0" marR="0" lvl="0" indent="0" algn="ctr" rtl="0">
                        <a:spcBef>
                          <a:spcPts val="0"/>
                        </a:spcBef>
                        <a:spcAft>
                          <a:spcPts val="0"/>
                        </a:spcAft>
                        <a:buNone/>
                      </a:pPr>
                      <a:r>
                        <a:rPr lang="en-US" sz="1800" u="none" strike="noStrike" cap="none"/>
                        <a:t>2-year College</a:t>
                      </a:r>
                      <a:endParaRPr sz="1800" u="none" strike="noStrike" cap="none"/>
                    </a:p>
                  </a:txBody>
                  <a:tcPr marL="91450" marR="91450" marT="45725" marB="45725"/>
                </a:tc>
                <a:tc>
                  <a:txBody>
                    <a:bodyPr/>
                    <a:lstStyle/>
                    <a:p>
                      <a:pPr marL="0" marR="0" lvl="0" indent="0" algn="ctr" rtl="0">
                        <a:spcBef>
                          <a:spcPts val="0"/>
                        </a:spcBef>
                        <a:spcAft>
                          <a:spcPts val="0"/>
                        </a:spcAft>
                        <a:buNone/>
                      </a:pPr>
                      <a:r>
                        <a:rPr lang="en-US" sz="1800" u="none" strike="noStrike" cap="none"/>
                        <a:t>4-Year College/University</a:t>
                      </a:r>
                      <a:endParaRPr/>
                    </a:p>
                  </a:txBody>
                  <a:tcPr marL="91450" marR="91450" marT="45725" marB="45725"/>
                </a:tc>
                <a:extLst>
                  <a:ext uri="{0D108BD9-81ED-4DB2-BD59-A6C34878D82A}">
                    <a16:rowId xmlns:a16="http://schemas.microsoft.com/office/drawing/2014/main" val="10000"/>
                  </a:ext>
                </a:extLst>
              </a:tr>
              <a:tr h="1418900">
                <a:tc>
                  <a:txBody>
                    <a:bodyPr/>
                    <a:lstStyle/>
                    <a:p>
                      <a:pPr marL="0" marR="0" lvl="0" indent="0" algn="l" rtl="0">
                        <a:spcBef>
                          <a:spcPts val="0"/>
                        </a:spcBef>
                        <a:spcAft>
                          <a:spcPts val="0"/>
                        </a:spcAft>
                        <a:buNone/>
                      </a:pPr>
                      <a:r>
                        <a:rPr lang="en-US" sz="1200" b="1" u="none" strike="noStrike" cap="none"/>
                        <a:t>Certificates (1 year)</a:t>
                      </a:r>
                      <a:endParaRPr/>
                    </a:p>
                    <a:p>
                      <a:pPr marL="0" marR="0" lvl="0" indent="0" algn="l" rtl="0">
                        <a:spcBef>
                          <a:spcPts val="0"/>
                        </a:spcBef>
                        <a:spcAft>
                          <a:spcPts val="0"/>
                        </a:spcAft>
                        <a:buNone/>
                      </a:pPr>
                      <a:endParaRPr sz="1200" b="1"/>
                    </a:p>
                    <a:p>
                      <a:pPr marL="0" marR="0" lvl="0" indent="0" algn="l" rtl="0">
                        <a:spcBef>
                          <a:spcPts val="0"/>
                        </a:spcBef>
                        <a:spcAft>
                          <a:spcPts val="0"/>
                        </a:spcAft>
                        <a:buNone/>
                      </a:pPr>
                      <a:r>
                        <a:rPr lang="en-US" sz="1200" b="1"/>
                        <a:t>Diplomas (1-2 years)</a:t>
                      </a:r>
                      <a:endParaRPr/>
                    </a:p>
                    <a:p>
                      <a:pPr marL="0" marR="0" lvl="0" indent="0" algn="l" rtl="0">
                        <a:spcBef>
                          <a:spcPts val="0"/>
                        </a:spcBef>
                        <a:spcAft>
                          <a:spcPts val="0"/>
                        </a:spcAft>
                        <a:buNone/>
                      </a:pPr>
                      <a:endParaRPr sz="1200" b="1"/>
                    </a:p>
                    <a:p>
                      <a:pPr marL="0" marR="0" lvl="0" indent="0" algn="l" rtl="0">
                        <a:spcBef>
                          <a:spcPts val="0"/>
                        </a:spcBef>
                        <a:spcAft>
                          <a:spcPts val="0"/>
                        </a:spcAft>
                        <a:buNone/>
                      </a:pPr>
                      <a:r>
                        <a:rPr lang="en-US" sz="1200" b="1"/>
                        <a:t>Associates Degree (2 years)</a:t>
                      </a:r>
                      <a:endParaRPr/>
                    </a:p>
                  </a:txBody>
                  <a:tcPr marL="91450" marR="91450" marT="45725" marB="45725" anchor="ctr"/>
                </a:tc>
                <a:tc>
                  <a:txBody>
                    <a:bodyPr/>
                    <a:lstStyle/>
                    <a:p>
                      <a:pPr marL="0" marR="0" lvl="0" indent="0" algn="l" rtl="0">
                        <a:spcBef>
                          <a:spcPts val="0"/>
                        </a:spcBef>
                        <a:spcAft>
                          <a:spcPts val="0"/>
                        </a:spcAft>
                        <a:buNone/>
                      </a:pPr>
                      <a:endParaRPr sz="1200" b="1"/>
                    </a:p>
                    <a:p>
                      <a:pPr marL="0" marR="0" lvl="0" indent="0" algn="l" rtl="0">
                        <a:spcBef>
                          <a:spcPts val="0"/>
                        </a:spcBef>
                        <a:spcAft>
                          <a:spcPts val="0"/>
                        </a:spcAft>
                        <a:buNone/>
                      </a:pPr>
                      <a:r>
                        <a:rPr lang="en-US" sz="1200" b="1"/>
                        <a:t>Associates Degree</a:t>
                      </a:r>
                      <a:endParaRPr/>
                    </a:p>
                    <a:p>
                      <a:pPr marL="0" marR="0" lvl="0" indent="0" algn="l" rtl="0">
                        <a:spcBef>
                          <a:spcPts val="0"/>
                        </a:spcBef>
                        <a:spcAft>
                          <a:spcPts val="0"/>
                        </a:spcAft>
                        <a:buNone/>
                      </a:pPr>
                      <a:endParaRPr sz="1200" b="1"/>
                    </a:p>
                    <a:p>
                      <a:pPr marL="0" marR="0" lvl="0" indent="0" algn="l" rtl="0">
                        <a:spcBef>
                          <a:spcPts val="0"/>
                        </a:spcBef>
                        <a:spcAft>
                          <a:spcPts val="0"/>
                        </a:spcAft>
                        <a:buNone/>
                      </a:pPr>
                      <a:r>
                        <a:rPr lang="en-US" sz="1200" b="1"/>
                        <a:t>Many students then transfer to a 4 year college</a:t>
                      </a:r>
                      <a:endParaRPr/>
                    </a:p>
                    <a:p>
                      <a:pPr marL="0" marR="0" lvl="0" indent="0" algn="l" rtl="0">
                        <a:spcBef>
                          <a:spcPts val="0"/>
                        </a:spcBef>
                        <a:spcAft>
                          <a:spcPts val="0"/>
                        </a:spcAft>
                        <a:buNone/>
                      </a:pPr>
                      <a:endParaRPr sz="1200"/>
                    </a:p>
                  </a:txBody>
                  <a:tcPr marL="91450" marR="91450" marT="45725" marB="45725" anchor="ctr"/>
                </a:tc>
                <a:tc>
                  <a:txBody>
                    <a:bodyPr/>
                    <a:lstStyle/>
                    <a:p>
                      <a:pPr marL="0" marR="0" lvl="0" indent="0" algn="l" rtl="0">
                        <a:spcBef>
                          <a:spcPts val="0"/>
                        </a:spcBef>
                        <a:spcAft>
                          <a:spcPts val="0"/>
                        </a:spcAft>
                        <a:buNone/>
                      </a:pPr>
                      <a:endParaRPr sz="1200" b="1"/>
                    </a:p>
                    <a:p>
                      <a:pPr marL="0" marR="0" lvl="0" indent="0" algn="l" rtl="0">
                        <a:spcBef>
                          <a:spcPts val="0"/>
                        </a:spcBef>
                        <a:spcAft>
                          <a:spcPts val="0"/>
                        </a:spcAft>
                        <a:buNone/>
                      </a:pPr>
                      <a:endParaRPr sz="1200" b="1"/>
                    </a:p>
                    <a:p>
                      <a:pPr marL="0" marR="0" lvl="0" indent="0" algn="l" rtl="0">
                        <a:spcBef>
                          <a:spcPts val="0"/>
                        </a:spcBef>
                        <a:spcAft>
                          <a:spcPts val="0"/>
                        </a:spcAft>
                        <a:buNone/>
                      </a:pPr>
                      <a:endParaRPr sz="1200" b="1"/>
                    </a:p>
                    <a:p>
                      <a:pPr marL="0" marR="0" lvl="0" indent="0" algn="l" rtl="0">
                        <a:spcBef>
                          <a:spcPts val="0"/>
                        </a:spcBef>
                        <a:spcAft>
                          <a:spcPts val="0"/>
                        </a:spcAft>
                        <a:buNone/>
                      </a:pPr>
                      <a:r>
                        <a:rPr lang="en-US" sz="1200" b="1"/>
                        <a:t>Bachelors Degree (4 years)</a:t>
                      </a:r>
                      <a:endParaRPr/>
                    </a:p>
                    <a:p>
                      <a:pPr marL="0" marR="0" lvl="0" indent="0" algn="l" rtl="0">
                        <a:spcBef>
                          <a:spcPts val="0"/>
                        </a:spcBef>
                        <a:spcAft>
                          <a:spcPts val="0"/>
                        </a:spcAft>
                        <a:buNone/>
                      </a:pPr>
                      <a:r>
                        <a:rPr lang="en-US" sz="1200" b="1"/>
                        <a:t>Masters Degree (2 + years)</a:t>
                      </a:r>
                      <a:endParaRPr/>
                    </a:p>
                    <a:p>
                      <a:pPr marL="0" marR="0" lvl="0" indent="0" algn="l" rtl="0">
                        <a:spcBef>
                          <a:spcPts val="0"/>
                        </a:spcBef>
                        <a:spcAft>
                          <a:spcPts val="0"/>
                        </a:spcAft>
                        <a:buNone/>
                      </a:pPr>
                      <a:r>
                        <a:rPr lang="en-US" sz="1200" b="1"/>
                        <a:t>Doctorate Degree (4 + years)</a:t>
                      </a:r>
                      <a:endParaRPr sz="1200" b="1"/>
                    </a:p>
                  </a:txBody>
                  <a:tcPr marL="91450" marR="91450" marT="45725" marB="45725"/>
                </a:tc>
                <a:extLst>
                  <a:ext uri="{0D108BD9-81ED-4DB2-BD59-A6C34878D82A}">
                    <a16:rowId xmlns:a16="http://schemas.microsoft.com/office/drawing/2014/main" val="10001"/>
                  </a:ext>
                </a:extLst>
              </a:tr>
              <a:tr h="302500">
                <a:tc>
                  <a:txBody>
                    <a:bodyPr/>
                    <a:lstStyle/>
                    <a:p>
                      <a:pPr marL="0" marR="0" lvl="0" indent="0" algn="l" rtl="0">
                        <a:spcBef>
                          <a:spcPts val="0"/>
                        </a:spcBef>
                        <a:spcAft>
                          <a:spcPts val="0"/>
                        </a:spcAft>
                        <a:buNone/>
                      </a:pPr>
                      <a:r>
                        <a:rPr lang="en-US" sz="1200" b="1"/>
                        <a:t>High School Diploma or GED</a:t>
                      </a:r>
                      <a:endParaRPr sz="1200" b="1"/>
                    </a:p>
                  </a:txBody>
                  <a:tcPr marL="91450" marR="91450" marT="45725" marB="45725" anchor="ctr"/>
                </a:tc>
                <a:tc>
                  <a:txBody>
                    <a:bodyPr/>
                    <a:lstStyle/>
                    <a:p>
                      <a:pPr marL="0" marR="0" lvl="0" indent="0" algn="l" rtl="0">
                        <a:spcBef>
                          <a:spcPts val="0"/>
                        </a:spcBef>
                        <a:spcAft>
                          <a:spcPts val="0"/>
                        </a:spcAft>
                        <a:buNone/>
                      </a:pPr>
                      <a:r>
                        <a:rPr lang="en-US" sz="1200" b="1"/>
                        <a:t>2.0 minimum </a:t>
                      </a:r>
                      <a:endParaRPr sz="1200" b="1"/>
                    </a:p>
                  </a:txBody>
                  <a:tcPr marL="91450" marR="91450" marT="45725" marB="45725" anchor="ctr"/>
                </a:tc>
                <a:tc>
                  <a:txBody>
                    <a:bodyPr/>
                    <a:lstStyle/>
                    <a:p>
                      <a:pPr marL="0" marR="0" lvl="0" indent="0" algn="l" rtl="0">
                        <a:spcBef>
                          <a:spcPts val="0"/>
                        </a:spcBef>
                        <a:spcAft>
                          <a:spcPts val="0"/>
                        </a:spcAft>
                        <a:buNone/>
                      </a:pPr>
                      <a:endParaRPr sz="1200" b="1"/>
                    </a:p>
                    <a:p>
                      <a:pPr marL="0" marR="0" lvl="0" indent="0" algn="l" rtl="0">
                        <a:spcBef>
                          <a:spcPts val="0"/>
                        </a:spcBef>
                        <a:spcAft>
                          <a:spcPts val="0"/>
                        </a:spcAft>
                        <a:buNone/>
                      </a:pPr>
                      <a:r>
                        <a:rPr lang="en-US" sz="1200" b="1"/>
                        <a:t>Varies depending on the university</a:t>
                      </a:r>
                      <a:endParaRPr/>
                    </a:p>
                    <a:p>
                      <a:pPr marL="0" marR="0" lvl="0" indent="0" algn="l" rtl="0">
                        <a:spcBef>
                          <a:spcPts val="0"/>
                        </a:spcBef>
                        <a:spcAft>
                          <a:spcPts val="0"/>
                        </a:spcAft>
                        <a:buNone/>
                      </a:pPr>
                      <a:endParaRPr sz="1200" b="1"/>
                    </a:p>
                  </a:txBody>
                  <a:tcPr marL="91450" marR="91450" marT="45725" marB="45725" anchor="ctr"/>
                </a:tc>
                <a:extLst>
                  <a:ext uri="{0D108BD9-81ED-4DB2-BD59-A6C34878D82A}">
                    <a16:rowId xmlns:a16="http://schemas.microsoft.com/office/drawing/2014/main" val="10002"/>
                  </a:ext>
                </a:extLst>
              </a:tr>
              <a:tr h="302500">
                <a:tc>
                  <a:txBody>
                    <a:bodyPr/>
                    <a:lstStyle/>
                    <a:p>
                      <a:pPr marL="0" marR="0" lvl="0" indent="0" algn="l" rtl="0">
                        <a:spcBef>
                          <a:spcPts val="0"/>
                        </a:spcBef>
                        <a:spcAft>
                          <a:spcPts val="0"/>
                        </a:spcAft>
                        <a:buNone/>
                      </a:pPr>
                      <a:r>
                        <a:rPr lang="en-US" sz="1200" b="1"/>
                        <a:t>SAT/ACT or Accuplacer Placement Test</a:t>
                      </a:r>
                      <a:endParaRPr sz="1200" b="1"/>
                    </a:p>
                  </a:txBody>
                  <a:tcPr marL="91450" marR="91450" marT="45725" marB="45725" anchor="ctr"/>
                </a:tc>
                <a:tc>
                  <a:txBody>
                    <a:bodyPr/>
                    <a:lstStyle/>
                    <a:p>
                      <a:pPr marL="0" marR="0" lvl="0" indent="0" algn="l" rtl="0">
                        <a:spcBef>
                          <a:spcPts val="0"/>
                        </a:spcBef>
                        <a:spcAft>
                          <a:spcPts val="0"/>
                        </a:spcAft>
                        <a:buNone/>
                      </a:pPr>
                      <a:r>
                        <a:rPr lang="en-US" sz="1200" b="1"/>
                        <a:t>SAT/ACT Test or Accuplacer Placement Test</a:t>
                      </a:r>
                      <a:endParaRPr sz="1200" b="1"/>
                    </a:p>
                  </a:txBody>
                  <a:tcPr marL="91450" marR="91450" marT="45725" marB="45725" anchor="ctr"/>
                </a:tc>
                <a:tc>
                  <a:txBody>
                    <a:bodyPr/>
                    <a:lstStyle/>
                    <a:p>
                      <a:pPr marL="0" marR="0" lvl="0" indent="0" algn="l" rtl="0">
                        <a:spcBef>
                          <a:spcPts val="0"/>
                        </a:spcBef>
                        <a:spcAft>
                          <a:spcPts val="0"/>
                        </a:spcAft>
                        <a:buNone/>
                      </a:pPr>
                      <a:endParaRPr sz="1200" b="1"/>
                    </a:p>
                    <a:p>
                      <a:pPr marL="0" marR="0" lvl="0" indent="0" algn="l" rtl="0">
                        <a:spcBef>
                          <a:spcPts val="0"/>
                        </a:spcBef>
                        <a:spcAft>
                          <a:spcPts val="0"/>
                        </a:spcAft>
                        <a:buNone/>
                      </a:pPr>
                      <a:r>
                        <a:rPr lang="en-US" sz="1200" b="1"/>
                        <a:t>SAT/ACT </a:t>
                      </a:r>
                      <a:endParaRPr/>
                    </a:p>
                    <a:p>
                      <a:pPr marL="0" marR="0" lvl="0" indent="0" algn="l" rtl="0">
                        <a:spcBef>
                          <a:spcPts val="0"/>
                        </a:spcBef>
                        <a:spcAft>
                          <a:spcPts val="0"/>
                        </a:spcAft>
                        <a:buNone/>
                      </a:pPr>
                      <a:endParaRPr sz="1200" b="1"/>
                    </a:p>
                  </a:txBody>
                  <a:tcPr marL="91450" marR="91450" marT="45725" marB="45725" anchor="ctr"/>
                </a:tc>
                <a:extLst>
                  <a:ext uri="{0D108BD9-81ED-4DB2-BD59-A6C34878D82A}">
                    <a16:rowId xmlns:a16="http://schemas.microsoft.com/office/drawing/2014/main" val="10003"/>
                  </a:ext>
                </a:extLst>
              </a:tr>
            </a:tbl>
          </a:graphicData>
        </a:graphic>
      </p:graphicFrame>
      <p:pic>
        <p:nvPicPr>
          <p:cNvPr id="2" name="7. What college is right for you audio">
            <a:hlinkClick r:id="" action="ppaction://media"/>
            <a:extLst>
              <a:ext uri="{FF2B5EF4-FFF2-40B4-BE49-F238E27FC236}">
                <a16:creationId xmlns:a16="http://schemas.microsoft.com/office/drawing/2014/main" id="{FA458E4D-C235-4834-9AD7-493F09ADBDB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262424" y="5965874"/>
            <a:ext cx="609600" cy="609600"/>
          </a:xfrm>
          <a:prstGeom prst="rect">
            <a:avLst/>
          </a:prstGeom>
          <a:solidFill>
            <a:srgbClr val="92D050"/>
          </a:solid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5" descr="Blue sky Corner.jpg"/>
          <p:cNvPicPr preferRelativeResize="0"/>
          <p:nvPr/>
        </p:nvPicPr>
        <p:blipFill rotWithShape="1">
          <a:blip r:embed="rId5">
            <a:alphaModFix/>
          </a:blip>
          <a:srcRect/>
          <a:stretch/>
        </p:blipFill>
        <p:spPr>
          <a:xfrm>
            <a:off x="0" y="0"/>
            <a:ext cx="9143998" cy="4974126"/>
          </a:xfrm>
          <a:prstGeom prst="rect">
            <a:avLst/>
          </a:prstGeom>
          <a:noFill/>
          <a:ln>
            <a:noFill/>
          </a:ln>
        </p:spPr>
      </p:pic>
      <p:sp>
        <p:nvSpPr>
          <p:cNvPr id="202" name="Google Shape;202;p5"/>
          <p:cNvSpPr/>
          <p:nvPr/>
        </p:nvSpPr>
        <p:spPr>
          <a:xfrm>
            <a:off x="311988" y="319088"/>
            <a:ext cx="8520000" cy="600000"/>
          </a:xfrm>
          <a:prstGeom prst="rect">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4000" b="1" i="0" u="none" strike="noStrike" cap="none">
                <a:solidFill>
                  <a:srgbClr val="000000"/>
                </a:solidFill>
                <a:latin typeface="Century Gothic"/>
                <a:ea typeface="Century Gothic"/>
                <a:cs typeface="Century Gothic"/>
                <a:sym typeface="Century Gothic"/>
              </a:rPr>
              <a:t>FACTORS FOR COLLEGE ADMISSION</a:t>
            </a:r>
            <a:endParaRPr sz="4400" b="0" i="0" u="none" strike="noStrike" cap="none">
              <a:solidFill>
                <a:srgbClr val="000000"/>
              </a:solidFill>
              <a:latin typeface="Calibri"/>
              <a:ea typeface="Calibri"/>
              <a:cs typeface="Calibri"/>
              <a:sym typeface="Calibri"/>
            </a:endParaRPr>
          </a:p>
        </p:txBody>
      </p:sp>
      <p:sp>
        <p:nvSpPr>
          <p:cNvPr id="203" name="Google Shape;203;p5"/>
          <p:cNvSpPr/>
          <p:nvPr/>
        </p:nvSpPr>
        <p:spPr>
          <a:xfrm>
            <a:off x="24047" y="3058666"/>
            <a:ext cx="4593764" cy="3793786"/>
          </a:xfrm>
          <a:custGeom>
            <a:avLst/>
            <a:gdLst/>
            <a:ahLst/>
            <a:cxnLst/>
            <a:rect l="l" t="t" r="r" b="b"/>
            <a:pathLst>
              <a:path w="2612" h="2604" extrusionOk="0">
                <a:moveTo>
                  <a:pt x="0" y="1562"/>
                </a:moveTo>
                <a:lnTo>
                  <a:pt x="0" y="2604"/>
                </a:lnTo>
                <a:lnTo>
                  <a:pt x="1272" y="2604"/>
                </a:lnTo>
                <a:lnTo>
                  <a:pt x="2612" y="0"/>
                </a:lnTo>
                <a:lnTo>
                  <a:pt x="0" y="1562"/>
                </a:lnTo>
                <a:close/>
              </a:path>
            </a:pathLst>
          </a:custGeom>
          <a:solidFill>
            <a:schemeClr val="accent1"/>
          </a:solidFill>
          <a:ln w="19050" cap="rnd"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04" name="Google Shape;204;p5"/>
          <p:cNvSpPr/>
          <p:nvPr/>
        </p:nvSpPr>
        <p:spPr>
          <a:xfrm>
            <a:off x="2266838" y="3154241"/>
            <a:ext cx="4525959" cy="3709612"/>
          </a:xfrm>
          <a:custGeom>
            <a:avLst/>
            <a:gdLst/>
            <a:ahLst/>
            <a:cxnLst/>
            <a:rect l="l" t="t" r="r" b="b"/>
            <a:pathLst>
              <a:path w="2568" h="2602" extrusionOk="0">
                <a:moveTo>
                  <a:pt x="0" y="2602"/>
                </a:moveTo>
                <a:lnTo>
                  <a:pt x="2568" y="2602"/>
                </a:lnTo>
                <a:lnTo>
                  <a:pt x="1338" y="0"/>
                </a:lnTo>
                <a:lnTo>
                  <a:pt x="0" y="2602"/>
                </a:lnTo>
                <a:close/>
              </a:path>
            </a:pathLst>
          </a:custGeom>
          <a:solidFill>
            <a:schemeClr val="accent1"/>
          </a:solidFill>
          <a:ln w="19050" cap="rnd"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05" name="Google Shape;205;p5"/>
          <p:cNvSpPr/>
          <p:nvPr/>
        </p:nvSpPr>
        <p:spPr>
          <a:xfrm>
            <a:off x="4617800" y="3023400"/>
            <a:ext cx="4502153" cy="3829052"/>
          </a:xfrm>
          <a:custGeom>
            <a:avLst/>
            <a:gdLst/>
            <a:ahLst/>
            <a:cxnLst/>
            <a:rect l="l" t="t" r="r" b="b"/>
            <a:pathLst>
              <a:path w="2554" h="2604" extrusionOk="0">
                <a:moveTo>
                  <a:pt x="1230" y="2604"/>
                </a:moveTo>
                <a:lnTo>
                  <a:pt x="1230" y="2604"/>
                </a:lnTo>
                <a:lnTo>
                  <a:pt x="2554" y="2604"/>
                </a:lnTo>
                <a:lnTo>
                  <a:pt x="2554" y="1540"/>
                </a:lnTo>
                <a:lnTo>
                  <a:pt x="0" y="0"/>
                </a:lnTo>
                <a:lnTo>
                  <a:pt x="1230" y="2604"/>
                </a:lnTo>
                <a:close/>
              </a:path>
            </a:pathLst>
          </a:custGeom>
          <a:solidFill>
            <a:schemeClr val="accent1"/>
          </a:solidFill>
          <a:ln w="19050" cap="rnd"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06" name="Google Shape;206;p5"/>
          <p:cNvSpPr txBox="1"/>
          <p:nvPr/>
        </p:nvSpPr>
        <p:spPr>
          <a:xfrm rot="3089004">
            <a:off x="5987631" y="4916822"/>
            <a:ext cx="2167581"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dirty="0">
                <a:solidFill>
                  <a:srgbClr val="E2F4FB"/>
                </a:solidFill>
                <a:latin typeface="Century Gothic"/>
                <a:ea typeface="Century Gothic"/>
                <a:cs typeface="Century Gothic"/>
                <a:sym typeface="Century Gothic"/>
              </a:rPr>
              <a:t>TEST SCORES </a:t>
            </a:r>
            <a:endParaRPr dirty="0"/>
          </a:p>
        </p:txBody>
      </p:sp>
      <p:sp>
        <p:nvSpPr>
          <p:cNvPr id="207" name="Google Shape;207;p5"/>
          <p:cNvSpPr txBox="1"/>
          <p:nvPr/>
        </p:nvSpPr>
        <p:spPr>
          <a:xfrm rot="-2984170" flipH="1">
            <a:off x="55483" y="5218616"/>
            <a:ext cx="3334392" cy="95410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800" b="1" i="0" u="none" strike="noStrike" cap="none" dirty="0">
                <a:solidFill>
                  <a:srgbClr val="E2F4FB"/>
                </a:solidFill>
                <a:latin typeface="Century Gothic"/>
                <a:ea typeface="Century Gothic"/>
                <a:cs typeface="Century Gothic"/>
                <a:sym typeface="Century Gothic"/>
              </a:rPr>
              <a:t>RIGOR/QUALITY OF CLASSES</a:t>
            </a:r>
            <a:endParaRPr dirty="0"/>
          </a:p>
        </p:txBody>
      </p:sp>
      <p:sp>
        <p:nvSpPr>
          <p:cNvPr id="208" name="Google Shape;208;p5"/>
          <p:cNvSpPr txBox="1"/>
          <p:nvPr/>
        </p:nvSpPr>
        <p:spPr>
          <a:xfrm rot="-5400000" flipH="1">
            <a:off x="2977163" y="4702576"/>
            <a:ext cx="2882557" cy="95410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endParaRPr sz="2800" b="1" i="0" u="none" strike="noStrike" cap="none" dirty="0">
              <a:solidFill>
                <a:srgbClr val="E2F4FB"/>
              </a:solidFill>
              <a:latin typeface="Century Gothic"/>
              <a:ea typeface="Century Gothic"/>
              <a:cs typeface="Century Gothic"/>
              <a:sym typeface="Century Gothic"/>
            </a:endParaRPr>
          </a:p>
          <a:p>
            <a:pPr marL="0" marR="0" lvl="0" indent="0" algn="r" rtl="0">
              <a:spcBef>
                <a:spcPts val="0"/>
              </a:spcBef>
              <a:spcAft>
                <a:spcPts val="0"/>
              </a:spcAft>
              <a:buNone/>
            </a:pPr>
            <a:r>
              <a:rPr lang="en-US" sz="2800" b="1" i="0" u="none" strike="noStrike" cap="none" dirty="0">
                <a:solidFill>
                  <a:srgbClr val="E2F4FB"/>
                </a:solidFill>
                <a:latin typeface="Century Gothic"/>
                <a:ea typeface="Century Gothic"/>
                <a:cs typeface="Century Gothic"/>
                <a:sym typeface="Century Gothic"/>
              </a:rPr>
              <a:t>GRADES &amp; GPA</a:t>
            </a:r>
            <a:endParaRPr dirty="0"/>
          </a:p>
        </p:txBody>
      </p:sp>
      <p:grpSp>
        <p:nvGrpSpPr>
          <p:cNvPr id="209" name="Google Shape;209;p5"/>
          <p:cNvGrpSpPr/>
          <p:nvPr/>
        </p:nvGrpSpPr>
        <p:grpSpPr>
          <a:xfrm>
            <a:off x="4358903" y="1523186"/>
            <a:ext cx="630311" cy="1524080"/>
            <a:chOff x="3429000" y="809625"/>
            <a:chExt cx="2417763" cy="5848350"/>
          </a:xfrm>
        </p:grpSpPr>
        <p:grpSp>
          <p:nvGrpSpPr>
            <p:cNvPr id="210" name="Google Shape;210;p5"/>
            <p:cNvGrpSpPr/>
            <p:nvPr/>
          </p:nvGrpSpPr>
          <p:grpSpPr>
            <a:xfrm>
              <a:off x="3429000" y="809625"/>
              <a:ext cx="2417763" cy="5848350"/>
              <a:chOff x="7627938" y="4784725"/>
              <a:chExt cx="3409950" cy="8248650"/>
            </a:xfrm>
          </p:grpSpPr>
          <p:sp>
            <p:nvSpPr>
              <p:cNvPr id="211" name="Google Shape;211;p5"/>
              <p:cNvSpPr/>
              <p:nvPr/>
            </p:nvSpPr>
            <p:spPr>
              <a:xfrm>
                <a:off x="7627938" y="4784725"/>
                <a:ext cx="3409950" cy="8248650"/>
              </a:xfrm>
              <a:custGeom>
                <a:avLst/>
                <a:gdLst/>
                <a:ahLst/>
                <a:cxnLst/>
                <a:rect l="l" t="t" r="r" b="b"/>
                <a:pathLst>
                  <a:path w="2148" h="5196" extrusionOk="0">
                    <a:moveTo>
                      <a:pt x="2136" y="254"/>
                    </a:moveTo>
                    <a:lnTo>
                      <a:pt x="2086" y="166"/>
                    </a:lnTo>
                    <a:lnTo>
                      <a:pt x="2078" y="154"/>
                    </a:lnTo>
                    <a:lnTo>
                      <a:pt x="2068" y="142"/>
                    </a:lnTo>
                    <a:lnTo>
                      <a:pt x="2060" y="136"/>
                    </a:lnTo>
                    <a:lnTo>
                      <a:pt x="2054" y="132"/>
                    </a:lnTo>
                    <a:lnTo>
                      <a:pt x="2026" y="126"/>
                    </a:lnTo>
                    <a:lnTo>
                      <a:pt x="2008" y="122"/>
                    </a:lnTo>
                    <a:lnTo>
                      <a:pt x="1990" y="120"/>
                    </a:lnTo>
                    <a:lnTo>
                      <a:pt x="1976" y="120"/>
                    </a:lnTo>
                    <a:lnTo>
                      <a:pt x="1964" y="124"/>
                    </a:lnTo>
                    <a:lnTo>
                      <a:pt x="1938" y="130"/>
                    </a:lnTo>
                    <a:lnTo>
                      <a:pt x="1914" y="140"/>
                    </a:lnTo>
                    <a:lnTo>
                      <a:pt x="1892" y="148"/>
                    </a:lnTo>
                    <a:lnTo>
                      <a:pt x="1872" y="150"/>
                    </a:lnTo>
                    <a:lnTo>
                      <a:pt x="1868" y="152"/>
                    </a:lnTo>
                    <a:lnTo>
                      <a:pt x="1864" y="156"/>
                    </a:lnTo>
                    <a:lnTo>
                      <a:pt x="1858" y="164"/>
                    </a:lnTo>
                    <a:lnTo>
                      <a:pt x="1854" y="176"/>
                    </a:lnTo>
                    <a:lnTo>
                      <a:pt x="1852" y="184"/>
                    </a:lnTo>
                    <a:lnTo>
                      <a:pt x="1854" y="208"/>
                    </a:lnTo>
                    <a:lnTo>
                      <a:pt x="1856" y="234"/>
                    </a:lnTo>
                    <a:lnTo>
                      <a:pt x="1858" y="252"/>
                    </a:lnTo>
                    <a:lnTo>
                      <a:pt x="1860" y="258"/>
                    </a:lnTo>
                    <a:lnTo>
                      <a:pt x="1864" y="264"/>
                    </a:lnTo>
                    <a:lnTo>
                      <a:pt x="1872" y="270"/>
                    </a:lnTo>
                    <a:lnTo>
                      <a:pt x="1882" y="302"/>
                    </a:lnTo>
                    <a:lnTo>
                      <a:pt x="1888" y="330"/>
                    </a:lnTo>
                    <a:lnTo>
                      <a:pt x="1890" y="362"/>
                    </a:lnTo>
                    <a:lnTo>
                      <a:pt x="1888" y="394"/>
                    </a:lnTo>
                    <a:lnTo>
                      <a:pt x="1882" y="428"/>
                    </a:lnTo>
                    <a:lnTo>
                      <a:pt x="1876" y="450"/>
                    </a:lnTo>
                    <a:lnTo>
                      <a:pt x="1866" y="484"/>
                    </a:lnTo>
                    <a:lnTo>
                      <a:pt x="1850" y="516"/>
                    </a:lnTo>
                    <a:lnTo>
                      <a:pt x="1784" y="638"/>
                    </a:lnTo>
                    <a:lnTo>
                      <a:pt x="1752" y="702"/>
                    </a:lnTo>
                    <a:lnTo>
                      <a:pt x="1730" y="744"/>
                    </a:lnTo>
                    <a:lnTo>
                      <a:pt x="1712" y="776"/>
                    </a:lnTo>
                    <a:lnTo>
                      <a:pt x="1694" y="808"/>
                    </a:lnTo>
                    <a:lnTo>
                      <a:pt x="1648" y="878"/>
                    </a:lnTo>
                    <a:lnTo>
                      <a:pt x="1640" y="892"/>
                    </a:lnTo>
                    <a:lnTo>
                      <a:pt x="1632" y="908"/>
                    </a:lnTo>
                    <a:lnTo>
                      <a:pt x="1626" y="924"/>
                    </a:lnTo>
                    <a:lnTo>
                      <a:pt x="1622" y="940"/>
                    </a:lnTo>
                    <a:lnTo>
                      <a:pt x="1610" y="970"/>
                    </a:lnTo>
                    <a:lnTo>
                      <a:pt x="1596" y="1002"/>
                    </a:lnTo>
                    <a:lnTo>
                      <a:pt x="1584" y="1022"/>
                    </a:lnTo>
                    <a:lnTo>
                      <a:pt x="1548" y="1086"/>
                    </a:lnTo>
                    <a:lnTo>
                      <a:pt x="1532" y="1108"/>
                    </a:lnTo>
                    <a:lnTo>
                      <a:pt x="1512" y="1138"/>
                    </a:lnTo>
                    <a:lnTo>
                      <a:pt x="1490" y="1168"/>
                    </a:lnTo>
                    <a:lnTo>
                      <a:pt x="1474" y="1188"/>
                    </a:lnTo>
                    <a:lnTo>
                      <a:pt x="1458" y="1212"/>
                    </a:lnTo>
                    <a:lnTo>
                      <a:pt x="1448" y="1228"/>
                    </a:lnTo>
                    <a:lnTo>
                      <a:pt x="1440" y="1246"/>
                    </a:lnTo>
                    <a:lnTo>
                      <a:pt x="1424" y="1270"/>
                    </a:lnTo>
                    <a:lnTo>
                      <a:pt x="1402" y="1302"/>
                    </a:lnTo>
                    <a:lnTo>
                      <a:pt x="1392" y="1316"/>
                    </a:lnTo>
                    <a:lnTo>
                      <a:pt x="1378" y="1328"/>
                    </a:lnTo>
                    <a:lnTo>
                      <a:pt x="1364" y="1340"/>
                    </a:lnTo>
                    <a:lnTo>
                      <a:pt x="1350" y="1350"/>
                    </a:lnTo>
                    <a:lnTo>
                      <a:pt x="1306" y="1376"/>
                    </a:lnTo>
                    <a:lnTo>
                      <a:pt x="1292" y="1382"/>
                    </a:lnTo>
                    <a:lnTo>
                      <a:pt x="1278" y="1384"/>
                    </a:lnTo>
                    <a:lnTo>
                      <a:pt x="1264" y="1384"/>
                    </a:lnTo>
                    <a:lnTo>
                      <a:pt x="1260" y="1382"/>
                    </a:lnTo>
                    <a:lnTo>
                      <a:pt x="1256" y="1378"/>
                    </a:lnTo>
                    <a:lnTo>
                      <a:pt x="1248" y="1370"/>
                    </a:lnTo>
                    <a:lnTo>
                      <a:pt x="1240" y="1356"/>
                    </a:lnTo>
                    <a:lnTo>
                      <a:pt x="1236" y="1342"/>
                    </a:lnTo>
                    <a:lnTo>
                      <a:pt x="1234" y="1326"/>
                    </a:lnTo>
                    <a:lnTo>
                      <a:pt x="1230" y="1230"/>
                    </a:lnTo>
                    <a:lnTo>
                      <a:pt x="1226" y="1194"/>
                    </a:lnTo>
                    <a:lnTo>
                      <a:pt x="1222" y="1158"/>
                    </a:lnTo>
                    <a:lnTo>
                      <a:pt x="1204" y="1068"/>
                    </a:lnTo>
                    <a:lnTo>
                      <a:pt x="1200" y="1052"/>
                    </a:lnTo>
                    <a:lnTo>
                      <a:pt x="1194" y="1034"/>
                    </a:lnTo>
                    <a:lnTo>
                      <a:pt x="1186" y="1016"/>
                    </a:lnTo>
                    <a:lnTo>
                      <a:pt x="1176" y="1002"/>
                    </a:lnTo>
                    <a:lnTo>
                      <a:pt x="1148" y="962"/>
                    </a:lnTo>
                    <a:lnTo>
                      <a:pt x="1138" y="950"/>
                    </a:lnTo>
                    <a:lnTo>
                      <a:pt x="1124" y="940"/>
                    </a:lnTo>
                    <a:lnTo>
                      <a:pt x="1108" y="932"/>
                    </a:lnTo>
                    <a:lnTo>
                      <a:pt x="1092" y="930"/>
                    </a:lnTo>
                    <a:lnTo>
                      <a:pt x="972" y="926"/>
                    </a:lnTo>
                    <a:lnTo>
                      <a:pt x="954" y="926"/>
                    </a:lnTo>
                    <a:lnTo>
                      <a:pt x="936" y="930"/>
                    </a:lnTo>
                    <a:lnTo>
                      <a:pt x="918" y="936"/>
                    </a:lnTo>
                    <a:lnTo>
                      <a:pt x="904" y="942"/>
                    </a:lnTo>
                    <a:lnTo>
                      <a:pt x="890" y="952"/>
                    </a:lnTo>
                    <a:lnTo>
                      <a:pt x="876" y="960"/>
                    </a:lnTo>
                    <a:lnTo>
                      <a:pt x="860" y="972"/>
                    </a:lnTo>
                    <a:lnTo>
                      <a:pt x="846" y="986"/>
                    </a:lnTo>
                    <a:lnTo>
                      <a:pt x="836" y="998"/>
                    </a:lnTo>
                    <a:lnTo>
                      <a:pt x="804" y="1042"/>
                    </a:lnTo>
                    <a:lnTo>
                      <a:pt x="794" y="1056"/>
                    </a:lnTo>
                    <a:lnTo>
                      <a:pt x="784" y="1072"/>
                    </a:lnTo>
                    <a:lnTo>
                      <a:pt x="776" y="1090"/>
                    </a:lnTo>
                    <a:lnTo>
                      <a:pt x="770" y="1104"/>
                    </a:lnTo>
                    <a:lnTo>
                      <a:pt x="754" y="1152"/>
                    </a:lnTo>
                    <a:lnTo>
                      <a:pt x="746" y="1186"/>
                    </a:lnTo>
                    <a:lnTo>
                      <a:pt x="740" y="1222"/>
                    </a:lnTo>
                    <a:lnTo>
                      <a:pt x="738" y="1272"/>
                    </a:lnTo>
                    <a:lnTo>
                      <a:pt x="734" y="1346"/>
                    </a:lnTo>
                    <a:lnTo>
                      <a:pt x="734" y="1366"/>
                    </a:lnTo>
                    <a:lnTo>
                      <a:pt x="736" y="1382"/>
                    </a:lnTo>
                    <a:lnTo>
                      <a:pt x="742" y="1398"/>
                    </a:lnTo>
                    <a:lnTo>
                      <a:pt x="750" y="1416"/>
                    </a:lnTo>
                    <a:lnTo>
                      <a:pt x="758" y="1428"/>
                    </a:lnTo>
                    <a:lnTo>
                      <a:pt x="764" y="1436"/>
                    </a:lnTo>
                    <a:lnTo>
                      <a:pt x="772" y="1448"/>
                    </a:lnTo>
                    <a:lnTo>
                      <a:pt x="778" y="1458"/>
                    </a:lnTo>
                    <a:lnTo>
                      <a:pt x="778" y="1468"/>
                    </a:lnTo>
                    <a:lnTo>
                      <a:pt x="776" y="1472"/>
                    </a:lnTo>
                    <a:lnTo>
                      <a:pt x="774" y="1474"/>
                    </a:lnTo>
                    <a:lnTo>
                      <a:pt x="770" y="1476"/>
                    </a:lnTo>
                    <a:lnTo>
                      <a:pt x="766" y="1478"/>
                    </a:lnTo>
                    <a:lnTo>
                      <a:pt x="756" y="1474"/>
                    </a:lnTo>
                    <a:lnTo>
                      <a:pt x="744" y="1468"/>
                    </a:lnTo>
                    <a:lnTo>
                      <a:pt x="734" y="1458"/>
                    </a:lnTo>
                    <a:lnTo>
                      <a:pt x="690" y="1406"/>
                    </a:lnTo>
                    <a:lnTo>
                      <a:pt x="678" y="1392"/>
                    </a:lnTo>
                    <a:lnTo>
                      <a:pt x="668" y="1376"/>
                    </a:lnTo>
                    <a:lnTo>
                      <a:pt x="658" y="1360"/>
                    </a:lnTo>
                    <a:lnTo>
                      <a:pt x="650" y="1346"/>
                    </a:lnTo>
                    <a:lnTo>
                      <a:pt x="618" y="1272"/>
                    </a:lnTo>
                    <a:lnTo>
                      <a:pt x="588" y="1208"/>
                    </a:lnTo>
                    <a:lnTo>
                      <a:pt x="528" y="1088"/>
                    </a:lnTo>
                    <a:lnTo>
                      <a:pt x="512" y="1054"/>
                    </a:lnTo>
                    <a:lnTo>
                      <a:pt x="500" y="1020"/>
                    </a:lnTo>
                    <a:lnTo>
                      <a:pt x="468" y="928"/>
                    </a:lnTo>
                    <a:lnTo>
                      <a:pt x="444" y="858"/>
                    </a:lnTo>
                    <a:lnTo>
                      <a:pt x="408" y="758"/>
                    </a:lnTo>
                    <a:lnTo>
                      <a:pt x="398" y="722"/>
                    </a:lnTo>
                    <a:lnTo>
                      <a:pt x="390" y="688"/>
                    </a:lnTo>
                    <a:lnTo>
                      <a:pt x="378" y="606"/>
                    </a:lnTo>
                    <a:lnTo>
                      <a:pt x="374" y="588"/>
                    </a:lnTo>
                    <a:lnTo>
                      <a:pt x="368" y="570"/>
                    </a:lnTo>
                    <a:lnTo>
                      <a:pt x="362" y="554"/>
                    </a:lnTo>
                    <a:lnTo>
                      <a:pt x="354" y="538"/>
                    </a:lnTo>
                    <a:lnTo>
                      <a:pt x="318" y="476"/>
                    </a:lnTo>
                    <a:lnTo>
                      <a:pt x="258" y="362"/>
                    </a:lnTo>
                    <a:lnTo>
                      <a:pt x="252" y="348"/>
                    </a:lnTo>
                    <a:lnTo>
                      <a:pt x="250" y="330"/>
                    </a:lnTo>
                    <a:lnTo>
                      <a:pt x="250" y="312"/>
                    </a:lnTo>
                    <a:lnTo>
                      <a:pt x="254" y="296"/>
                    </a:lnTo>
                    <a:lnTo>
                      <a:pt x="276" y="234"/>
                    </a:lnTo>
                    <a:lnTo>
                      <a:pt x="292" y="188"/>
                    </a:lnTo>
                    <a:lnTo>
                      <a:pt x="300" y="178"/>
                    </a:lnTo>
                    <a:lnTo>
                      <a:pt x="308" y="170"/>
                    </a:lnTo>
                    <a:lnTo>
                      <a:pt x="312" y="164"/>
                    </a:lnTo>
                    <a:lnTo>
                      <a:pt x="318" y="156"/>
                    </a:lnTo>
                    <a:lnTo>
                      <a:pt x="322" y="146"/>
                    </a:lnTo>
                    <a:lnTo>
                      <a:pt x="326" y="134"/>
                    </a:lnTo>
                    <a:lnTo>
                      <a:pt x="332" y="110"/>
                    </a:lnTo>
                    <a:lnTo>
                      <a:pt x="334" y="92"/>
                    </a:lnTo>
                    <a:lnTo>
                      <a:pt x="332" y="84"/>
                    </a:lnTo>
                    <a:lnTo>
                      <a:pt x="330" y="76"/>
                    </a:lnTo>
                    <a:lnTo>
                      <a:pt x="322" y="58"/>
                    </a:lnTo>
                    <a:lnTo>
                      <a:pt x="314" y="50"/>
                    </a:lnTo>
                    <a:lnTo>
                      <a:pt x="304" y="42"/>
                    </a:lnTo>
                    <a:lnTo>
                      <a:pt x="290" y="36"/>
                    </a:lnTo>
                    <a:lnTo>
                      <a:pt x="276" y="30"/>
                    </a:lnTo>
                    <a:lnTo>
                      <a:pt x="178" y="4"/>
                    </a:lnTo>
                    <a:lnTo>
                      <a:pt x="162" y="2"/>
                    </a:lnTo>
                    <a:lnTo>
                      <a:pt x="150" y="0"/>
                    </a:lnTo>
                    <a:lnTo>
                      <a:pt x="138" y="0"/>
                    </a:lnTo>
                    <a:lnTo>
                      <a:pt x="132" y="2"/>
                    </a:lnTo>
                    <a:lnTo>
                      <a:pt x="106" y="18"/>
                    </a:lnTo>
                    <a:lnTo>
                      <a:pt x="92" y="28"/>
                    </a:lnTo>
                    <a:lnTo>
                      <a:pt x="78" y="40"/>
                    </a:lnTo>
                    <a:lnTo>
                      <a:pt x="68" y="50"/>
                    </a:lnTo>
                    <a:lnTo>
                      <a:pt x="60" y="60"/>
                    </a:lnTo>
                    <a:lnTo>
                      <a:pt x="48" y="84"/>
                    </a:lnTo>
                    <a:lnTo>
                      <a:pt x="38" y="108"/>
                    </a:lnTo>
                    <a:lnTo>
                      <a:pt x="28" y="128"/>
                    </a:lnTo>
                    <a:lnTo>
                      <a:pt x="16" y="144"/>
                    </a:lnTo>
                    <a:lnTo>
                      <a:pt x="4" y="158"/>
                    </a:lnTo>
                    <a:lnTo>
                      <a:pt x="2" y="160"/>
                    </a:lnTo>
                    <a:lnTo>
                      <a:pt x="0" y="166"/>
                    </a:lnTo>
                    <a:lnTo>
                      <a:pt x="2" y="174"/>
                    </a:lnTo>
                    <a:lnTo>
                      <a:pt x="6" y="184"/>
                    </a:lnTo>
                    <a:lnTo>
                      <a:pt x="16" y="196"/>
                    </a:lnTo>
                    <a:lnTo>
                      <a:pt x="26" y="206"/>
                    </a:lnTo>
                    <a:lnTo>
                      <a:pt x="34" y="218"/>
                    </a:lnTo>
                    <a:lnTo>
                      <a:pt x="40" y="228"/>
                    </a:lnTo>
                    <a:lnTo>
                      <a:pt x="50" y="240"/>
                    </a:lnTo>
                    <a:lnTo>
                      <a:pt x="60" y="254"/>
                    </a:lnTo>
                    <a:lnTo>
                      <a:pt x="68" y="272"/>
                    </a:lnTo>
                    <a:lnTo>
                      <a:pt x="74" y="292"/>
                    </a:lnTo>
                    <a:lnTo>
                      <a:pt x="74" y="298"/>
                    </a:lnTo>
                    <a:lnTo>
                      <a:pt x="74" y="302"/>
                    </a:lnTo>
                    <a:lnTo>
                      <a:pt x="74" y="316"/>
                    </a:lnTo>
                    <a:lnTo>
                      <a:pt x="76" y="344"/>
                    </a:lnTo>
                    <a:lnTo>
                      <a:pt x="84" y="426"/>
                    </a:lnTo>
                    <a:lnTo>
                      <a:pt x="84" y="442"/>
                    </a:lnTo>
                    <a:lnTo>
                      <a:pt x="82" y="458"/>
                    </a:lnTo>
                    <a:lnTo>
                      <a:pt x="78" y="474"/>
                    </a:lnTo>
                    <a:lnTo>
                      <a:pt x="72" y="488"/>
                    </a:lnTo>
                    <a:lnTo>
                      <a:pt x="66" y="502"/>
                    </a:lnTo>
                    <a:lnTo>
                      <a:pt x="64" y="518"/>
                    </a:lnTo>
                    <a:lnTo>
                      <a:pt x="64" y="534"/>
                    </a:lnTo>
                    <a:lnTo>
                      <a:pt x="66" y="550"/>
                    </a:lnTo>
                    <a:lnTo>
                      <a:pt x="100" y="666"/>
                    </a:lnTo>
                    <a:lnTo>
                      <a:pt x="122" y="734"/>
                    </a:lnTo>
                    <a:lnTo>
                      <a:pt x="230" y="1044"/>
                    </a:lnTo>
                    <a:lnTo>
                      <a:pt x="238" y="1078"/>
                    </a:lnTo>
                    <a:lnTo>
                      <a:pt x="244" y="1114"/>
                    </a:lnTo>
                    <a:lnTo>
                      <a:pt x="246" y="1142"/>
                    </a:lnTo>
                    <a:lnTo>
                      <a:pt x="250" y="1156"/>
                    </a:lnTo>
                    <a:lnTo>
                      <a:pt x="256" y="1170"/>
                    </a:lnTo>
                    <a:lnTo>
                      <a:pt x="264" y="1180"/>
                    </a:lnTo>
                    <a:lnTo>
                      <a:pt x="268" y="1184"/>
                    </a:lnTo>
                    <a:lnTo>
                      <a:pt x="272" y="1186"/>
                    </a:lnTo>
                    <a:lnTo>
                      <a:pt x="282" y="1192"/>
                    </a:lnTo>
                    <a:lnTo>
                      <a:pt x="292" y="1202"/>
                    </a:lnTo>
                    <a:lnTo>
                      <a:pt x="302" y="1214"/>
                    </a:lnTo>
                    <a:lnTo>
                      <a:pt x="308" y="1228"/>
                    </a:lnTo>
                    <a:lnTo>
                      <a:pt x="320" y="1260"/>
                    </a:lnTo>
                    <a:lnTo>
                      <a:pt x="332" y="1294"/>
                    </a:lnTo>
                    <a:lnTo>
                      <a:pt x="340" y="1330"/>
                    </a:lnTo>
                    <a:lnTo>
                      <a:pt x="344" y="1366"/>
                    </a:lnTo>
                    <a:lnTo>
                      <a:pt x="352" y="1400"/>
                    </a:lnTo>
                    <a:lnTo>
                      <a:pt x="364" y="1436"/>
                    </a:lnTo>
                    <a:lnTo>
                      <a:pt x="444" y="1622"/>
                    </a:lnTo>
                    <a:lnTo>
                      <a:pt x="470" y="1690"/>
                    </a:lnTo>
                    <a:lnTo>
                      <a:pt x="522" y="1846"/>
                    </a:lnTo>
                    <a:lnTo>
                      <a:pt x="528" y="1862"/>
                    </a:lnTo>
                    <a:lnTo>
                      <a:pt x="532" y="1880"/>
                    </a:lnTo>
                    <a:lnTo>
                      <a:pt x="534" y="1898"/>
                    </a:lnTo>
                    <a:lnTo>
                      <a:pt x="536" y="1916"/>
                    </a:lnTo>
                    <a:lnTo>
                      <a:pt x="540" y="2044"/>
                    </a:lnTo>
                    <a:lnTo>
                      <a:pt x="540" y="2080"/>
                    </a:lnTo>
                    <a:lnTo>
                      <a:pt x="534" y="2116"/>
                    </a:lnTo>
                    <a:lnTo>
                      <a:pt x="512" y="2206"/>
                    </a:lnTo>
                    <a:lnTo>
                      <a:pt x="502" y="2240"/>
                    </a:lnTo>
                    <a:lnTo>
                      <a:pt x="488" y="2274"/>
                    </a:lnTo>
                    <a:lnTo>
                      <a:pt x="442" y="2364"/>
                    </a:lnTo>
                    <a:lnTo>
                      <a:pt x="410" y="2428"/>
                    </a:lnTo>
                    <a:lnTo>
                      <a:pt x="382" y="2486"/>
                    </a:lnTo>
                    <a:lnTo>
                      <a:pt x="370" y="2508"/>
                    </a:lnTo>
                    <a:lnTo>
                      <a:pt x="588" y="2612"/>
                    </a:lnTo>
                    <a:lnTo>
                      <a:pt x="586" y="2614"/>
                    </a:lnTo>
                    <a:lnTo>
                      <a:pt x="596" y="2616"/>
                    </a:lnTo>
                    <a:lnTo>
                      <a:pt x="600" y="2618"/>
                    </a:lnTo>
                    <a:lnTo>
                      <a:pt x="602" y="2698"/>
                    </a:lnTo>
                    <a:lnTo>
                      <a:pt x="592" y="2740"/>
                    </a:lnTo>
                    <a:lnTo>
                      <a:pt x="594" y="2740"/>
                    </a:lnTo>
                    <a:lnTo>
                      <a:pt x="588" y="2756"/>
                    </a:lnTo>
                    <a:lnTo>
                      <a:pt x="584" y="2824"/>
                    </a:lnTo>
                    <a:lnTo>
                      <a:pt x="580" y="2904"/>
                    </a:lnTo>
                    <a:lnTo>
                      <a:pt x="586" y="2988"/>
                    </a:lnTo>
                    <a:lnTo>
                      <a:pt x="592" y="3056"/>
                    </a:lnTo>
                    <a:lnTo>
                      <a:pt x="592" y="3070"/>
                    </a:lnTo>
                    <a:lnTo>
                      <a:pt x="594" y="3072"/>
                    </a:lnTo>
                    <a:lnTo>
                      <a:pt x="594" y="3076"/>
                    </a:lnTo>
                    <a:lnTo>
                      <a:pt x="594" y="3086"/>
                    </a:lnTo>
                    <a:lnTo>
                      <a:pt x="592" y="3096"/>
                    </a:lnTo>
                    <a:lnTo>
                      <a:pt x="592" y="3102"/>
                    </a:lnTo>
                    <a:lnTo>
                      <a:pt x="592" y="3174"/>
                    </a:lnTo>
                    <a:lnTo>
                      <a:pt x="590" y="3250"/>
                    </a:lnTo>
                    <a:lnTo>
                      <a:pt x="582" y="3396"/>
                    </a:lnTo>
                    <a:lnTo>
                      <a:pt x="582" y="3460"/>
                    </a:lnTo>
                    <a:lnTo>
                      <a:pt x="584" y="3492"/>
                    </a:lnTo>
                    <a:lnTo>
                      <a:pt x="588" y="3526"/>
                    </a:lnTo>
                    <a:lnTo>
                      <a:pt x="592" y="3574"/>
                    </a:lnTo>
                    <a:lnTo>
                      <a:pt x="594" y="3622"/>
                    </a:lnTo>
                    <a:lnTo>
                      <a:pt x="594" y="3670"/>
                    </a:lnTo>
                    <a:lnTo>
                      <a:pt x="592" y="3718"/>
                    </a:lnTo>
                    <a:lnTo>
                      <a:pt x="590" y="3766"/>
                    </a:lnTo>
                    <a:lnTo>
                      <a:pt x="586" y="3814"/>
                    </a:lnTo>
                    <a:lnTo>
                      <a:pt x="576" y="3906"/>
                    </a:lnTo>
                    <a:lnTo>
                      <a:pt x="592" y="3912"/>
                    </a:lnTo>
                    <a:lnTo>
                      <a:pt x="608" y="3916"/>
                    </a:lnTo>
                    <a:lnTo>
                      <a:pt x="638" y="3916"/>
                    </a:lnTo>
                    <a:lnTo>
                      <a:pt x="632" y="3972"/>
                    </a:lnTo>
                    <a:lnTo>
                      <a:pt x="628" y="4000"/>
                    </a:lnTo>
                    <a:lnTo>
                      <a:pt x="628" y="4028"/>
                    </a:lnTo>
                    <a:lnTo>
                      <a:pt x="626" y="4060"/>
                    </a:lnTo>
                    <a:lnTo>
                      <a:pt x="628" y="4092"/>
                    </a:lnTo>
                    <a:lnTo>
                      <a:pt x="632" y="4126"/>
                    </a:lnTo>
                    <a:lnTo>
                      <a:pt x="636" y="4158"/>
                    </a:lnTo>
                    <a:lnTo>
                      <a:pt x="644" y="4202"/>
                    </a:lnTo>
                    <a:lnTo>
                      <a:pt x="652" y="4248"/>
                    </a:lnTo>
                    <a:lnTo>
                      <a:pt x="662" y="4292"/>
                    </a:lnTo>
                    <a:lnTo>
                      <a:pt x="674" y="4336"/>
                    </a:lnTo>
                    <a:lnTo>
                      <a:pt x="700" y="4422"/>
                    </a:lnTo>
                    <a:lnTo>
                      <a:pt x="730" y="4508"/>
                    </a:lnTo>
                    <a:lnTo>
                      <a:pt x="756" y="4578"/>
                    </a:lnTo>
                    <a:lnTo>
                      <a:pt x="768" y="4616"/>
                    </a:lnTo>
                    <a:lnTo>
                      <a:pt x="778" y="4656"/>
                    </a:lnTo>
                    <a:lnTo>
                      <a:pt x="786" y="4694"/>
                    </a:lnTo>
                    <a:lnTo>
                      <a:pt x="790" y="4734"/>
                    </a:lnTo>
                    <a:lnTo>
                      <a:pt x="792" y="4752"/>
                    </a:lnTo>
                    <a:lnTo>
                      <a:pt x="792" y="4770"/>
                    </a:lnTo>
                    <a:lnTo>
                      <a:pt x="790" y="4790"/>
                    </a:lnTo>
                    <a:lnTo>
                      <a:pt x="786" y="4806"/>
                    </a:lnTo>
                    <a:lnTo>
                      <a:pt x="780" y="4850"/>
                    </a:lnTo>
                    <a:lnTo>
                      <a:pt x="776" y="4894"/>
                    </a:lnTo>
                    <a:lnTo>
                      <a:pt x="776" y="4938"/>
                    </a:lnTo>
                    <a:lnTo>
                      <a:pt x="778" y="4980"/>
                    </a:lnTo>
                    <a:lnTo>
                      <a:pt x="782" y="5008"/>
                    </a:lnTo>
                    <a:lnTo>
                      <a:pt x="790" y="5038"/>
                    </a:lnTo>
                    <a:lnTo>
                      <a:pt x="798" y="5066"/>
                    </a:lnTo>
                    <a:lnTo>
                      <a:pt x="802" y="5094"/>
                    </a:lnTo>
                    <a:lnTo>
                      <a:pt x="804" y="5104"/>
                    </a:lnTo>
                    <a:lnTo>
                      <a:pt x="804" y="5114"/>
                    </a:lnTo>
                    <a:lnTo>
                      <a:pt x="802" y="5130"/>
                    </a:lnTo>
                    <a:lnTo>
                      <a:pt x="804" y="5138"/>
                    </a:lnTo>
                    <a:lnTo>
                      <a:pt x="806" y="5146"/>
                    </a:lnTo>
                    <a:lnTo>
                      <a:pt x="812" y="5152"/>
                    </a:lnTo>
                    <a:lnTo>
                      <a:pt x="822" y="5160"/>
                    </a:lnTo>
                    <a:lnTo>
                      <a:pt x="860" y="5174"/>
                    </a:lnTo>
                    <a:lnTo>
                      <a:pt x="886" y="5182"/>
                    </a:lnTo>
                    <a:lnTo>
                      <a:pt x="912" y="5188"/>
                    </a:lnTo>
                    <a:lnTo>
                      <a:pt x="940" y="5194"/>
                    </a:lnTo>
                    <a:lnTo>
                      <a:pt x="964" y="5196"/>
                    </a:lnTo>
                    <a:lnTo>
                      <a:pt x="986" y="5196"/>
                    </a:lnTo>
                    <a:lnTo>
                      <a:pt x="996" y="5194"/>
                    </a:lnTo>
                    <a:lnTo>
                      <a:pt x="1004" y="5190"/>
                    </a:lnTo>
                    <a:lnTo>
                      <a:pt x="1018" y="5182"/>
                    </a:lnTo>
                    <a:lnTo>
                      <a:pt x="1026" y="5172"/>
                    </a:lnTo>
                    <a:lnTo>
                      <a:pt x="1034" y="5162"/>
                    </a:lnTo>
                    <a:lnTo>
                      <a:pt x="1038" y="5152"/>
                    </a:lnTo>
                    <a:lnTo>
                      <a:pt x="1042" y="5160"/>
                    </a:lnTo>
                    <a:lnTo>
                      <a:pt x="1050" y="5166"/>
                    </a:lnTo>
                    <a:lnTo>
                      <a:pt x="1058" y="5170"/>
                    </a:lnTo>
                    <a:lnTo>
                      <a:pt x="1070" y="5174"/>
                    </a:lnTo>
                    <a:lnTo>
                      <a:pt x="1096" y="5176"/>
                    </a:lnTo>
                    <a:lnTo>
                      <a:pt x="1120" y="5176"/>
                    </a:lnTo>
                    <a:lnTo>
                      <a:pt x="1142" y="5172"/>
                    </a:lnTo>
                    <a:lnTo>
                      <a:pt x="1166" y="5166"/>
                    </a:lnTo>
                    <a:lnTo>
                      <a:pt x="1182" y="5160"/>
                    </a:lnTo>
                    <a:lnTo>
                      <a:pt x="1194" y="5154"/>
                    </a:lnTo>
                    <a:lnTo>
                      <a:pt x="1202" y="5146"/>
                    </a:lnTo>
                    <a:lnTo>
                      <a:pt x="1206" y="5136"/>
                    </a:lnTo>
                    <a:lnTo>
                      <a:pt x="1208" y="5128"/>
                    </a:lnTo>
                    <a:lnTo>
                      <a:pt x="1206" y="5118"/>
                    </a:lnTo>
                    <a:lnTo>
                      <a:pt x="1202" y="5108"/>
                    </a:lnTo>
                    <a:lnTo>
                      <a:pt x="1198" y="5096"/>
                    </a:lnTo>
                    <a:lnTo>
                      <a:pt x="1182" y="5074"/>
                    </a:lnTo>
                    <a:lnTo>
                      <a:pt x="1166" y="5052"/>
                    </a:lnTo>
                    <a:lnTo>
                      <a:pt x="1150" y="5028"/>
                    </a:lnTo>
                    <a:lnTo>
                      <a:pt x="1138" y="5006"/>
                    </a:lnTo>
                    <a:lnTo>
                      <a:pt x="1132" y="4990"/>
                    </a:lnTo>
                    <a:lnTo>
                      <a:pt x="1128" y="4970"/>
                    </a:lnTo>
                    <a:lnTo>
                      <a:pt x="1124" y="4928"/>
                    </a:lnTo>
                    <a:lnTo>
                      <a:pt x="1122" y="4892"/>
                    </a:lnTo>
                    <a:lnTo>
                      <a:pt x="1118" y="4864"/>
                    </a:lnTo>
                    <a:lnTo>
                      <a:pt x="1116" y="4840"/>
                    </a:lnTo>
                    <a:lnTo>
                      <a:pt x="1114" y="4814"/>
                    </a:lnTo>
                    <a:lnTo>
                      <a:pt x="1120" y="4788"/>
                    </a:lnTo>
                    <a:lnTo>
                      <a:pt x="1130" y="4746"/>
                    </a:lnTo>
                    <a:lnTo>
                      <a:pt x="1164" y="4632"/>
                    </a:lnTo>
                    <a:lnTo>
                      <a:pt x="1198" y="4522"/>
                    </a:lnTo>
                    <a:lnTo>
                      <a:pt x="1218" y="4462"/>
                    </a:lnTo>
                    <a:lnTo>
                      <a:pt x="1234" y="4410"/>
                    </a:lnTo>
                    <a:lnTo>
                      <a:pt x="1264" y="4318"/>
                    </a:lnTo>
                    <a:lnTo>
                      <a:pt x="1296" y="4226"/>
                    </a:lnTo>
                    <a:lnTo>
                      <a:pt x="1312" y="4172"/>
                    </a:lnTo>
                    <a:lnTo>
                      <a:pt x="1356" y="3948"/>
                    </a:lnTo>
                    <a:lnTo>
                      <a:pt x="1360" y="3942"/>
                    </a:lnTo>
                    <a:lnTo>
                      <a:pt x="1362" y="3926"/>
                    </a:lnTo>
                    <a:lnTo>
                      <a:pt x="1368" y="3870"/>
                    </a:lnTo>
                    <a:lnTo>
                      <a:pt x="1374" y="3690"/>
                    </a:lnTo>
                    <a:lnTo>
                      <a:pt x="1384" y="3470"/>
                    </a:lnTo>
                    <a:lnTo>
                      <a:pt x="1390" y="3364"/>
                    </a:lnTo>
                    <a:lnTo>
                      <a:pt x="1398" y="3270"/>
                    </a:lnTo>
                    <a:lnTo>
                      <a:pt x="1412" y="3164"/>
                    </a:lnTo>
                    <a:lnTo>
                      <a:pt x="1416" y="3136"/>
                    </a:lnTo>
                    <a:lnTo>
                      <a:pt x="1420" y="3128"/>
                    </a:lnTo>
                    <a:lnTo>
                      <a:pt x="1422" y="3120"/>
                    </a:lnTo>
                    <a:lnTo>
                      <a:pt x="1414" y="3024"/>
                    </a:lnTo>
                    <a:lnTo>
                      <a:pt x="1344" y="2810"/>
                    </a:lnTo>
                    <a:lnTo>
                      <a:pt x="1284" y="2690"/>
                    </a:lnTo>
                    <a:lnTo>
                      <a:pt x="1536" y="2594"/>
                    </a:lnTo>
                    <a:lnTo>
                      <a:pt x="1428" y="2368"/>
                    </a:lnTo>
                    <a:lnTo>
                      <a:pt x="1422" y="2352"/>
                    </a:lnTo>
                    <a:lnTo>
                      <a:pt x="1418" y="2334"/>
                    </a:lnTo>
                    <a:lnTo>
                      <a:pt x="1414" y="2314"/>
                    </a:lnTo>
                    <a:lnTo>
                      <a:pt x="1414" y="2298"/>
                    </a:lnTo>
                    <a:lnTo>
                      <a:pt x="1414" y="2244"/>
                    </a:lnTo>
                    <a:lnTo>
                      <a:pt x="1412" y="2210"/>
                    </a:lnTo>
                    <a:lnTo>
                      <a:pt x="1410" y="2178"/>
                    </a:lnTo>
                    <a:lnTo>
                      <a:pt x="1410" y="2164"/>
                    </a:lnTo>
                    <a:lnTo>
                      <a:pt x="1412" y="2148"/>
                    </a:lnTo>
                    <a:lnTo>
                      <a:pt x="1416" y="2132"/>
                    </a:lnTo>
                    <a:lnTo>
                      <a:pt x="1422" y="2118"/>
                    </a:lnTo>
                    <a:lnTo>
                      <a:pt x="1426" y="2112"/>
                    </a:lnTo>
                    <a:lnTo>
                      <a:pt x="1434" y="2096"/>
                    </a:lnTo>
                    <a:lnTo>
                      <a:pt x="1438" y="2078"/>
                    </a:lnTo>
                    <a:lnTo>
                      <a:pt x="1442" y="2060"/>
                    </a:lnTo>
                    <a:lnTo>
                      <a:pt x="1444" y="2044"/>
                    </a:lnTo>
                    <a:lnTo>
                      <a:pt x="1444" y="2032"/>
                    </a:lnTo>
                    <a:lnTo>
                      <a:pt x="1444" y="1958"/>
                    </a:lnTo>
                    <a:lnTo>
                      <a:pt x="1444" y="1878"/>
                    </a:lnTo>
                    <a:lnTo>
                      <a:pt x="1444" y="1814"/>
                    </a:lnTo>
                    <a:lnTo>
                      <a:pt x="1446" y="1802"/>
                    </a:lnTo>
                    <a:lnTo>
                      <a:pt x="1450" y="1786"/>
                    </a:lnTo>
                    <a:lnTo>
                      <a:pt x="1456" y="1772"/>
                    </a:lnTo>
                    <a:lnTo>
                      <a:pt x="1466" y="1758"/>
                    </a:lnTo>
                    <a:lnTo>
                      <a:pt x="1484" y="1732"/>
                    </a:lnTo>
                    <a:lnTo>
                      <a:pt x="1504" y="1702"/>
                    </a:lnTo>
                    <a:lnTo>
                      <a:pt x="1520" y="1668"/>
                    </a:lnTo>
                    <a:lnTo>
                      <a:pt x="1522" y="1666"/>
                    </a:lnTo>
                    <a:lnTo>
                      <a:pt x="1534" y="1634"/>
                    </a:lnTo>
                    <a:lnTo>
                      <a:pt x="1544" y="1602"/>
                    </a:lnTo>
                    <a:lnTo>
                      <a:pt x="1554" y="1570"/>
                    </a:lnTo>
                    <a:lnTo>
                      <a:pt x="1564" y="1538"/>
                    </a:lnTo>
                    <a:lnTo>
                      <a:pt x="1570" y="1520"/>
                    </a:lnTo>
                    <a:lnTo>
                      <a:pt x="1598" y="1454"/>
                    </a:lnTo>
                    <a:lnTo>
                      <a:pt x="1606" y="1434"/>
                    </a:lnTo>
                    <a:lnTo>
                      <a:pt x="1622" y="1402"/>
                    </a:lnTo>
                    <a:lnTo>
                      <a:pt x="1642" y="1372"/>
                    </a:lnTo>
                    <a:lnTo>
                      <a:pt x="1654" y="1354"/>
                    </a:lnTo>
                    <a:lnTo>
                      <a:pt x="1696" y="1296"/>
                    </a:lnTo>
                    <a:lnTo>
                      <a:pt x="1700" y="1292"/>
                    </a:lnTo>
                    <a:lnTo>
                      <a:pt x="1720" y="1268"/>
                    </a:lnTo>
                    <a:lnTo>
                      <a:pt x="1736" y="1252"/>
                    </a:lnTo>
                    <a:lnTo>
                      <a:pt x="1744" y="1244"/>
                    </a:lnTo>
                    <a:lnTo>
                      <a:pt x="1752" y="1234"/>
                    </a:lnTo>
                    <a:lnTo>
                      <a:pt x="1758" y="1220"/>
                    </a:lnTo>
                    <a:lnTo>
                      <a:pt x="1764" y="1206"/>
                    </a:lnTo>
                    <a:lnTo>
                      <a:pt x="1770" y="1190"/>
                    </a:lnTo>
                    <a:lnTo>
                      <a:pt x="1794" y="1124"/>
                    </a:lnTo>
                    <a:lnTo>
                      <a:pt x="1804" y="1096"/>
                    </a:lnTo>
                    <a:lnTo>
                      <a:pt x="1810" y="1070"/>
                    </a:lnTo>
                    <a:lnTo>
                      <a:pt x="1814" y="1058"/>
                    </a:lnTo>
                    <a:lnTo>
                      <a:pt x="1818" y="1044"/>
                    </a:lnTo>
                    <a:lnTo>
                      <a:pt x="1826" y="1030"/>
                    </a:lnTo>
                    <a:lnTo>
                      <a:pt x="1834" y="1016"/>
                    </a:lnTo>
                    <a:lnTo>
                      <a:pt x="1848" y="992"/>
                    </a:lnTo>
                    <a:lnTo>
                      <a:pt x="1886" y="930"/>
                    </a:lnTo>
                    <a:lnTo>
                      <a:pt x="1912" y="886"/>
                    </a:lnTo>
                    <a:lnTo>
                      <a:pt x="1930" y="856"/>
                    </a:lnTo>
                    <a:lnTo>
                      <a:pt x="1948" y="828"/>
                    </a:lnTo>
                    <a:lnTo>
                      <a:pt x="1956" y="814"/>
                    </a:lnTo>
                    <a:lnTo>
                      <a:pt x="1964" y="798"/>
                    </a:lnTo>
                    <a:lnTo>
                      <a:pt x="1970" y="780"/>
                    </a:lnTo>
                    <a:lnTo>
                      <a:pt x="1976" y="764"/>
                    </a:lnTo>
                    <a:lnTo>
                      <a:pt x="1984" y="720"/>
                    </a:lnTo>
                    <a:lnTo>
                      <a:pt x="1998" y="650"/>
                    </a:lnTo>
                    <a:lnTo>
                      <a:pt x="2008" y="598"/>
                    </a:lnTo>
                    <a:lnTo>
                      <a:pt x="2012" y="564"/>
                    </a:lnTo>
                    <a:lnTo>
                      <a:pt x="2014" y="534"/>
                    </a:lnTo>
                    <a:lnTo>
                      <a:pt x="2016" y="522"/>
                    </a:lnTo>
                    <a:lnTo>
                      <a:pt x="2018" y="506"/>
                    </a:lnTo>
                    <a:lnTo>
                      <a:pt x="2024" y="490"/>
                    </a:lnTo>
                    <a:lnTo>
                      <a:pt x="2030" y="476"/>
                    </a:lnTo>
                    <a:lnTo>
                      <a:pt x="2044" y="452"/>
                    </a:lnTo>
                    <a:lnTo>
                      <a:pt x="2056" y="434"/>
                    </a:lnTo>
                    <a:lnTo>
                      <a:pt x="2062" y="428"/>
                    </a:lnTo>
                    <a:lnTo>
                      <a:pt x="2066" y="418"/>
                    </a:lnTo>
                    <a:lnTo>
                      <a:pt x="2070" y="408"/>
                    </a:lnTo>
                    <a:lnTo>
                      <a:pt x="2074" y="398"/>
                    </a:lnTo>
                    <a:lnTo>
                      <a:pt x="2076" y="386"/>
                    </a:lnTo>
                    <a:lnTo>
                      <a:pt x="2082" y="374"/>
                    </a:lnTo>
                    <a:lnTo>
                      <a:pt x="2088" y="364"/>
                    </a:lnTo>
                    <a:lnTo>
                      <a:pt x="2096" y="354"/>
                    </a:lnTo>
                    <a:lnTo>
                      <a:pt x="2124" y="324"/>
                    </a:lnTo>
                    <a:lnTo>
                      <a:pt x="2144" y="298"/>
                    </a:lnTo>
                    <a:lnTo>
                      <a:pt x="2148" y="292"/>
                    </a:lnTo>
                    <a:lnTo>
                      <a:pt x="2146" y="280"/>
                    </a:lnTo>
                    <a:lnTo>
                      <a:pt x="2142" y="266"/>
                    </a:lnTo>
                    <a:lnTo>
                      <a:pt x="2136" y="254"/>
                    </a:lnTo>
                    <a:close/>
                    <a:moveTo>
                      <a:pt x="988" y="5046"/>
                    </a:moveTo>
                    <a:lnTo>
                      <a:pt x="988" y="5046"/>
                    </a:lnTo>
                    <a:lnTo>
                      <a:pt x="982" y="5032"/>
                    </a:lnTo>
                    <a:lnTo>
                      <a:pt x="976" y="5016"/>
                    </a:lnTo>
                    <a:lnTo>
                      <a:pt x="968" y="4986"/>
                    </a:lnTo>
                    <a:lnTo>
                      <a:pt x="962" y="4954"/>
                    </a:lnTo>
                    <a:lnTo>
                      <a:pt x="958" y="4922"/>
                    </a:lnTo>
                    <a:lnTo>
                      <a:pt x="974" y="4938"/>
                    </a:lnTo>
                    <a:lnTo>
                      <a:pt x="980" y="4948"/>
                    </a:lnTo>
                    <a:lnTo>
                      <a:pt x="984" y="4958"/>
                    </a:lnTo>
                    <a:lnTo>
                      <a:pt x="988" y="4980"/>
                    </a:lnTo>
                    <a:lnTo>
                      <a:pt x="990" y="5002"/>
                    </a:lnTo>
                    <a:lnTo>
                      <a:pt x="988" y="5046"/>
                    </a:lnTo>
                    <a:close/>
                    <a:moveTo>
                      <a:pt x="1112" y="4102"/>
                    </a:moveTo>
                    <a:lnTo>
                      <a:pt x="1112" y="4102"/>
                    </a:lnTo>
                    <a:lnTo>
                      <a:pt x="1106" y="4132"/>
                    </a:lnTo>
                    <a:lnTo>
                      <a:pt x="1096" y="4162"/>
                    </a:lnTo>
                    <a:lnTo>
                      <a:pt x="1078" y="4220"/>
                    </a:lnTo>
                    <a:lnTo>
                      <a:pt x="1068" y="4260"/>
                    </a:lnTo>
                    <a:lnTo>
                      <a:pt x="1062" y="4300"/>
                    </a:lnTo>
                    <a:lnTo>
                      <a:pt x="1056" y="4380"/>
                    </a:lnTo>
                    <a:lnTo>
                      <a:pt x="1052" y="4456"/>
                    </a:lnTo>
                    <a:lnTo>
                      <a:pt x="1046" y="4532"/>
                    </a:lnTo>
                    <a:lnTo>
                      <a:pt x="1042" y="4568"/>
                    </a:lnTo>
                    <a:lnTo>
                      <a:pt x="1036" y="4606"/>
                    </a:lnTo>
                    <a:lnTo>
                      <a:pt x="1026" y="4642"/>
                    </a:lnTo>
                    <a:lnTo>
                      <a:pt x="1016" y="4680"/>
                    </a:lnTo>
                    <a:lnTo>
                      <a:pt x="1004" y="4706"/>
                    </a:lnTo>
                    <a:lnTo>
                      <a:pt x="992" y="4730"/>
                    </a:lnTo>
                    <a:lnTo>
                      <a:pt x="976" y="4754"/>
                    </a:lnTo>
                    <a:lnTo>
                      <a:pt x="960" y="4776"/>
                    </a:lnTo>
                    <a:lnTo>
                      <a:pt x="950" y="4786"/>
                    </a:lnTo>
                    <a:lnTo>
                      <a:pt x="938" y="4800"/>
                    </a:lnTo>
                    <a:lnTo>
                      <a:pt x="936" y="4786"/>
                    </a:lnTo>
                    <a:lnTo>
                      <a:pt x="934" y="4778"/>
                    </a:lnTo>
                    <a:lnTo>
                      <a:pt x="930" y="4774"/>
                    </a:lnTo>
                    <a:lnTo>
                      <a:pt x="924" y="4754"/>
                    </a:lnTo>
                    <a:lnTo>
                      <a:pt x="912" y="4698"/>
                    </a:lnTo>
                    <a:lnTo>
                      <a:pt x="900" y="4636"/>
                    </a:lnTo>
                    <a:lnTo>
                      <a:pt x="890" y="4576"/>
                    </a:lnTo>
                    <a:lnTo>
                      <a:pt x="886" y="4550"/>
                    </a:lnTo>
                    <a:lnTo>
                      <a:pt x="884" y="4528"/>
                    </a:lnTo>
                    <a:lnTo>
                      <a:pt x="864" y="4252"/>
                    </a:lnTo>
                    <a:lnTo>
                      <a:pt x="860" y="4198"/>
                    </a:lnTo>
                    <a:lnTo>
                      <a:pt x="854" y="4144"/>
                    </a:lnTo>
                    <a:lnTo>
                      <a:pt x="842" y="4084"/>
                    </a:lnTo>
                    <a:lnTo>
                      <a:pt x="838" y="4054"/>
                    </a:lnTo>
                    <a:lnTo>
                      <a:pt x="838" y="4022"/>
                    </a:lnTo>
                    <a:lnTo>
                      <a:pt x="846" y="3974"/>
                    </a:lnTo>
                    <a:lnTo>
                      <a:pt x="854" y="3926"/>
                    </a:lnTo>
                    <a:lnTo>
                      <a:pt x="860" y="3924"/>
                    </a:lnTo>
                    <a:lnTo>
                      <a:pt x="870" y="3924"/>
                    </a:lnTo>
                    <a:lnTo>
                      <a:pt x="912" y="3922"/>
                    </a:lnTo>
                    <a:lnTo>
                      <a:pt x="952" y="3924"/>
                    </a:lnTo>
                    <a:lnTo>
                      <a:pt x="1032" y="3928"/>
                    </a:lnTo>
                    <a:lnTo>
                      <a:pt x="1112" y="3932"/>
                    </a:lnTo>
                    <a:lnTo>
                      <a:pt x="1114" y="3942"/>
                    </a:lnTo>
                    <a:lnTo>
                      <a:pt x="1116" y="3952"/>
                    </a:lnTo>
                    <a:lnTo>
                      <a:pt x="1120" y="3978"/>
                    </a:lnTo>
                    <a:lnTo>
                      <a:pt x="1120" y="3998"/>
                    </a:lnTo>
                    <a:lnTo>
                      <a:pt x="1120" y="4024"/>
                    </a:lnTo>
                    <a:lnTo>
                      <a:pt x="1118" y="4058"/>
                    </a:lnTo>
                    <a:lnTo>
                      <a:pt x="1112" y="4102"/>
                    </a:lnTo>
                    <a:close/>
                  </a:path>
                </a:pathLst>
              </a:custGeom>
              <a:solidFill>
                <a:srgbClr val="0A0B0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entury Gothic"/>
                  <a:ea typeface="Century Gothic"/>
                  <a:cs typeface="Century Gothic"/>
                  <a:sym typeface="Century Gothic"/>
                </a:endParaRPr>
              </a:p>
            </p:txBody>
          </p:sp>
          <p:sp>
            <p:nvSpPr>
              <p:cNvPr id="212" name="Google Shape;212;p5"/>
              <p:cNvSpPr/>
              <p:nvPr/>
            </p:nvSpPr>
            <p:spPr>
              <a:xfrm>
                <a:off x="7705244" y="5463523"/>
                <a:ext cx="489587" cy="360878"/>
              </a:xfrm>
              <a:custGeom>
                <a:avLst/>
                <a:gdLst/>
                <a:ahLst/>
                <a:cxnLst/>
                <a:rect l="l" t="t" r="r" b="b"/>
                <a:pathLst>
                  <a:path w="308" h="230" extrusionOk="0">
                    <a:moveTo>
                      <a:pt x="0" y="86"/>
                    </a:moveTo>
                    <a:lnTo>
                      <a:pt x="42" y="230"/>
                    </a:lnTo>
                    <a:lnTo>
                      <a:pt x="162" y="194"/>
                    </a:lnTo>
                    <a:lnTo>
                      <a:pt x="256" y="154"/>
                    </a:lnTo>
                    <a:lnTo>
                      <a:pt x="308" y="100"/>
                    </a:lnTo>
                    <a:lnTo>
                      <a:pt x="256" y="0"/>
                    </a:lnTo>
                    <a:lnTo>
                      <a:pt x="0" y="8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entury Gothic"/>
                  <a:ea typeface="Century Gothic"/>
                  <a:cs typeface="Century Gothic"/>
                  <a:sym typeface="Century Gothic"/>
                </a:endParaRPr>
              </a:p>
            </p:txBody>
          </p:sp>
          <p:sp>
            <p:nvSpPr>
              <p:cNvPr id="213" name="Google Shape;213;p5"/>
              <p:cNvSpPr/>
              <p:nvPr/>
            </p:nvSpPr>
            <p:spPr>
              <a:xfrm>
                <a:off x="10436638" y="5583816"/>
                <a:ext cx="463822" cy="343694"/>
              </a:xfrm>
              <a:custGeom>
                <a:avLst/>
                <a:gdLst/>
                <a:ahLst/>
                <a:cxnLst/>
                <a:rect l="l" t="t" r="r" b="b"/>
                <a:pathLst>
                  <a:path w="292" h="216" extrusionOk="0">
                    <a:moveTo>
                      <a:pt x="292" y="84"/>
                    </a:moveTo>
                    <a:lnTo>
                      <a:pt x="230" y="216"/>
                    </a:lnTo>
                    <a:lnTo>
                      <a:pt x="130" y="192"/>
                    </a:lnTo>
                    <a:lnTo>
                      <a:pt x="38" y="154"/>
                    </a:lnTo>
                    <a:lnTo>
                      <a:pt x="0" y="100"/>
                    </a:lnTo>
                    <a:lnTo>
                      <a:pt x="38" y="0"/>
                    </a:lnTo>
                    <a:lnTo>
                      <a:pt x="292" y="8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entury Gothic"/>
                  <a:ea typeface="Century Gothic"/>
                  <a:cs typeface="Century Gothic"/>
                  <a:sym typeface="Century Gothic"/>
                </a:endParaRPr>
              </a:p>
            </p:txBody>
          </p:sp>
        </p:grpSp>
        <p:grpSp>
          <p:nvGrpSpPr>
            <p:cNvPr id="214" name="Google Shape;214;p5"/>
            <p:cNvGrpSpPr/>
            <p:nvPr/>
          </p:nvGrpSpPr>
          <p:grpSpPr>
            <a:xfrm>
              <a:off x="4147628" y="2576313"/>
              <a:ext cx="761261" cy="1212317"/>
              <a:chOff x="4147628" y="2576313"/>
              <a:chExt cx="761261" cy="1212317"/>
            </a:xfrm>
          </p:grpSpPr>
          <p:sp>
            <p:nvSpPr>
              <p:cNvPr id="215" name="Google Shape;215;p5"/>
              <p:cNvSpPr/>
              <p:nvPr/>
            </p:nvSpPr>
            <p:spPr>
              <a:xfrm>
                <a:off x="4147628" y="2576313"/>
                <a:ext cx="761261" cy="1212317"/>
              </a:xfrm>
              <a:custGeom>
                <a:avLst/>
                <a:gdLst/>
                <a:ahLst/>
                <a:cxnLst/>
                <a:rect l="l" t="t" r="r" b="b"/>
                <a:pathLst>
                  <a:path w="548" h="1142" extrusionOk="0">
                    <a:moveTo>
                      <a:pt x="530" y="1070"/>
                    </a:moveTo>
                    <a:lnTo>
                      <a:pt x="530" y="1070"/>
                    </a:lnTo>
                    <a:lnTo>
                      <a:pt x="524" y="1080"/>
                    </a:lnTo>
                    <a:lnTo>
                      <a:pt x="516" y="1088"/>
                    </a:lnTo>
                    <a:lnTo>
                      <a:pt x="506" y="1098"/>
                    </a:lnTo>
                    <a:lnTo>
                      <a:pt x="494" y="1104"/>
                    </a:lnTo>
                    <a:lnTo>
                      <a:pt x="480" y="1112"/>
                    </a:lnTo>
                    <a:lnTo>
                      <a:pt x="464" y="1118"/>
                    </a:lnTo>
                    <a:lnTo>
                      <a:pt x="450" y="1122"/>
                    </a:lnTo>
                    <a:lnTo>
                      <a:pt x="432" y="1126"/>
                    </a:lnTo>
                    <a:lnTo>
                      <a:pt x="326" y="1140"/>
                    </a:lnTo>
                    <a:lnTo>
                      <a:pt x="288" y="1142"/>
                    </a:lnTo>
                    <a:lnTo>
                      <a:pt x="246" y="1142"/>
                    </a:lnTo>
                    <a:lnTo>
                      <a:pt x="204" y="1140"/>
                    </a:lnTo>
                    <a:lnTo>
                      <a:pt x="168" y="1134"/>
                    </a:lnTo>
                    <a:lnTo>
                      <a:pt x="72" y="1112"/>
                    </a:lnTo>
                    <a:lnTo>
                      <a:pt x="58" y="1106"/>
                    </a:lnTo>
                    <a:lnTo>
                      <a:pt x="42" y="1098"/>
                    </a:lnTo>
                    <a:lnTo>
                      <a:pt x="30" y="1088"/>
                    </a:lnTo>
                    <a:lnTo>
                      <a:pt x="20" y="1076"/>
                    </a:lnTo>
                    <a:lnTo>
                      <a:pt x="10" y="1062"/>
                    </a:lnTo>
                    <a:lnTo>
                      <a:pt x="4" y="1048"/>
                    </a:lnTo>
                    <a:lnTo>
                      <a:pt x="0" y="1032"/>
                    </a:lnTo>
                    <a:lnTo>
                      <a:pt x="0" y="1014"/>
                    </a:lnTo>
                    <a:lnTo>
                      <a:pt x="26" y="580"/>
                    </a:lnTo>
                    <a:lnTo>
                      <a:pt x="30" y="546"/>
                    </a:lnTo>
                    <a:lnTo>
                      <a:pt x="36" y="506"/>
                    </a:lnTo>
                    <a:lnTo>
                      <a:pt x="44" y="470"/>
                    </a:lnTo>
                    <a:lnTo>
                      <a:pt x="50" y="440"/>
                    </a:lnTo>
                    <a:lnTo>
                      <a:pt x="60" y="410"/>
                    </a:lnTo>
                    <a:lnTo>
                      <a:pt x="68" y="372"/>
                    </a:lnTo>
                    <a:lnTo>
                      <a:pt x="74" y="334"/>
                    </a:lnTo>
                    <a:lnTo>
                      <a:pt x="80" y="298"/>
                    </a:lnTo>
                    <a:lnTo>
                      <a:pt x="84" y="272"/>
                    </a:lnTo>
                    <a:lnTo>
                      <a:pt x="90" y="238"/>
                    </a:lnTo>
                    <a:lnTo>
                      <a:pt x="100" y="202"/>
                    </a:lnTo>
                    <a:lnTo>
                      <a:pt x="112" y="168"/>
                    </a:lnTo>
                    <a:lnTo>
                      <a:pt x="124" y="142"/>
                    </a:lnTo>
                    <a:lnTo>
                      <a:pt x="136" y="120"/>
                    </a:lnTo>
                    <a:lnTo>
                      <a:pt x="150" y="92"/>
                    </a:lnTo>
                    <a:lnTo>
                      <a:pt x="160" y="66"/>
                    </a:lnTo>
                    <a:lnTo>
                      <a:pt x="166" y="42"/>
                    </a:lnTo>
                    <a:lnTo>
                      <a:pt x="172" y="24"/>
                    </a:lnTo>
                    <a:lnTo>
                      <a:pt x="180" y="10"/>
                    </a:lnTo>
                    <a:lnTo>
                      <a:pt x="184" y="4"/>
                    </a:lnTo>
                    <a:lnTo>
                      <a:pt x="188" y="2"/>
                    </a:lnTo>
                    <a:lnTo>
                      <a:pt x="194" y="0"/>
                    </a:lnTo>
                    <a:lnTo>
                      <a:pt x="198" y="0"/>
                    </a:lnTo>
                    <a:lnTo>
                      <a:pt x="206" y="6"/>
                    </a:lnTo>
                    <a:lnTo>
                      <a:pt x="216" y="14"/>
                    </a:lnTo>
                    <a:lnTo>
                      <a:pt x="226" y="24"/>
                    </a:lnTo>
                    <a:lnTo>
                      <a:pt x="236" y="34"/>
                    </a:lnTo>
                    <a:lnTo>
                      <a:pt x="238" y="42"/>
                    </a:lnTo>
                    <a:lnTo>
                      <a:pt x="240" y="50"/>
                    </a:lnTo>
                    <a:lnTo>
                      <a:pt x="240" y="58"/>
                    </a:lnTo>
                    <a:lnTo>
                      <a:pt x="238" y="68"/>
                    </a:lnTo>
                    <a:lnTo>
                      <a:pt x="234" y="80"/>
                    </a:lnTo>
                    <a:lnTo>
                      <a:pt x="228" y="90"/>
                    </a:lnTo>
                    <a:lnTo>
                      <a:pt x="220" y="102"/>
                    </a:lnTo>
                    <a:lnTo>
                      <a:pt x="212" y="112"/>
                    </a:lnTo>
                    <a:lnTo>
                      <a:pt x="210" y="118"/>
                    </a:lnTo>
                    <a:lnTo>
                      <a:pt x="206" y="124"/>
                    </a:lnTo>
                    <a:lnTo>
                      <a:pt x="206" y="132"/>
                    </a:lnTo>
                    <a:lnTo>
                      <a:pt x="206" y="140"/>
                    </a:lnTo>
                    <a:lnTo>
                      <a:pt x="210" y="158"/>
                    </a:lnTo>
                    <a:lnTo>
                      <a:pt x="218" y="178"/>
                    </a:lnTo>
                    <a:lnTo>
                      <a:pt x="228" y="198"/>
                    </a:lnTo>
                    <a:lnTo>
                      <a:pt x="238" y="218"/>
                    </a:lnTo>
                    <a:lnTo>
                      <a:pt x="250" y="234"/>
                    </a:lnTo>
                    <a:lnTo>
                      <a:pt x="260" y="248"/>
                    </a:lnTo>
                    <a:lnTo>
                      <a:pt x="266" y="252"/>
                    </a:lnTo>
                    <a:lnTo>
                      <a:pt x="274" y="254"/>
                    </a:lnTo>
                    <a:lnTo>
                      <a:pt x="282" y="250"/>
                    </a:lnTo>
                    <a:lnTo>
                      <a:pt x="292" y="246"/>
                    </a:lnTo>
                    <a:lnTo>
                      <a:pt x="302" y="238"/>
                    </a:lnTo>
                    <a:lnTo>
                      <a:pt x="312" y="230"/>
                    </a:lnTo>
                    <a:lnTo>
                      <a:pt x="332" y="208"/>
                    </a:lnTo>
                    <a:lnTo>
                      <a:pt x="350" y="184"/>
                    </a:lnTo>
                    <a:lnTo>
                      <a:pt x="364" y="160"/>
                    </a:lnTo>
                    <a:lnTo>
                      <a:pt x="374" y="140"/>
                    </a:lnTo>
                    <a:lnTo>
                      <a:pt x="376" y="134"/>
                    </a:lnTo>
                    <a:lnTo>
                      <a:pt x="376" y="128"/>
                    </a:lnTo>
                    <a:lnTo>
                      <a:pt x="374" y="120"/>
                    </a:lnTo>
                    <a:lnTo>
                      <a:pt x="374" y="110"/>
                    </a:lnTo>
                    <a:lnTo>
                      <a:pt x="374" y="86"/>
                    </a:lnTo>
                    <a:lnTo>
                      <a:pt x="376" y="60"/>
                    </a:lnTo>
                    <a:lnTo>
                      <a:pt x="378" y="34"/>
                    </a:lnTo>
                    <a:lnTo>
                      <a:pt x="380" y="24"/>
                    </a:lnTo>
                    <a:lnTo>
                      <a:pt x="384" y="16"/>
                    </a:lnTo>
                    <a:lnTo>
                      <a:pt x="386" y="12"/>
                    </a:lnTo>
                    <a:lnTo>
                      <a:pt x="390" y="10"/>
                    </a:lnTo>
                    <a:lnTo>
                      <a:pt x="396" y="10"/>
                    </a:lnTo>
                    <a:lnTo>
                      <a:pt x="400" y="14"/>
                    </a:lnTo>
                    <a:lnTo>
                      <a:pt x="404" y="22"/>
                    </a:lnTo>
                    <a:lnTo>
                      <a:pt x="410" y="30"/>
                    </a:lnTo>
                    <a:lnTo>
                      <a:pt x="418" y="54"/>
                    </a:lnTo>
                    <a:lnTo>
                      <a:pt x="422" y="78"/>
                    </a:lnTo>
                    <a:lnTo>
                      <a:pt x="422" y="98"/>
                    </a:lnTo>
                    <a:lnTo>
                      <a:pt x="420" y="106"/>
                    </a:lnTo>
                    <a:lnTo>
                      <a:pt x="416" y="112"/>
                    </a:lnTo>
                    <a:lnTo>
                      <a:pt x="414" y="118"/>
                    </a:lnTo>
                    <a:lnTo>
                      <a:pt x="412" y="128"/>
                    </a:lnTo>
                    <a:lnTo>
                      <a:pt x="412" y="154"/>
                    </a:lnTo>
                    <a:lnTo>
                      <a:pt x="414" y="184"/>
                    </a:lnTo>
                    <a:lnTo>
                      <a:pt x="418" y="218"/>
                    </a:lnTo>
                    <a:lnTo>
                      <a:pt x="424" y="238"/>
                    </a:lnTo>
                    <a:lnTo>
                      <a:pt x="432" y="274"/>
                    </a:lnTo>
                    <a:lnTo>
                      <a:pt x="444" y="314"/>
                    </a:lnTo>
                    <a:lnTo>
                      <a:pt x="458" y="356"/>
                    </a:lnTo>
                    <a:lnTo>
                      <a:pt x="470" y="390"/>
                    </a:lnTo>
                    <a:lnTo>
                      <a:pt x="518" y="504"/>
                    </a:lnTo>
                    <a:lnTo>
                      <a:pt x="530" y="540"/>
                    </a:lnTo>
                    <a:lnTo>
                      <a:pt x="540" y="580"/>
                    </a:lnTo>
                    <a:lnTo>
                      <a:pt x="546" y="622"/>
                    </a:lnTo>
                    <a:lnTo>
                      <a:pt x="548" y="658"/>
                    </a:lnTo>
                    <a:lnTo>
                      <a:pt x="548" y="946"/>
                    </a:lnTo>
                    <a:lnTo>
                      <a:pt x="546" y="980"/>
                    </a:lnTo>
                    <a:lnTo>
                      <a:pt x="542" y="1014"/>
                    </a:lnTo>
                    <a:lnTo>
                      <a:pt x="538" y="1046"/>
                    </a:lnTo>
                    <a:lnTo>
                      <a:pt x="530" y="107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entury Gothic"/>
                  <a:ea typeface="Century Gothic"/>
                  <a:cs typeface="Century Gothic"/>
                  <a:sym typeface="Century Gothic"/>
                </a:endParaRPr>
              </a:p>
            </p:txBody>
          </p:sp>
          <p:sp>
            <p:nvSpPr>
              <p:cNvPr id="216" name="Google Shape;216;p5"/>
              <p:cNvSpPr/>
              <p:nvPr/>
            </p:nvSpPr>
            <p:spPr>
              <a:xfrm>
                <a:off x="4665286" y="2588497"/>
                <a:ext cx="109621" cy="158393"/>
              </a:xfrm>
              <a:custGeom>
                <a:avLst/>
                <a:gdLst/>
                <a:ahLst/>
                <a:cxnLst/>
                <a:rect l="l" t="t" r="r" b="b"/>
                <a:pathLst>
                  <a:path w="80" h="152" extrusionOk="0">
                    <a:moveTo>
                      <a:pt x="6" y="0"/>
                    </a:moveTo>
                    <a:lnTo>
                      <a:pt x="6" y="0"/>
                    </a:lnTo>
                    <a:lnTo>
                      <a:pt x="2" y="34"/>
                    </a:lnTo>
                    <a:lnTo>
                      <a:pt x="0" y="66"/>
                    </a:lnTo>
                    <a:lnTo>
                      <a:pt x="0" y="82"/>
                    </a:lnTo>
                    <a:lnTo>
                      <a:pt x="2" y="96"/>
                    </a:lnTo>
                    <a:lnTo>
                      <a:pt x="4" y="108"/>
                    </a:lnTo>
                    <a:lnTo>
                      <a:pt x="10" y="114"/>
                    </a:lnTo>
                    <a:lnTo>
                      <a:pt x="16" y="118"/>
                    </a:lnTo>
                    <a:lnTo>
                      <a:pt x="26" y="122"/>
                    </a:lnTo>
                    <a:lnTo>
                      <a:pt x="36" y="124"/>
                    </a:lnTo>
                    <a:lnTo>
                      <a:pt x="48" y="130"/>
                    </a:lnTo>
                    <a:lnTo>
                      <a:pt x="64" y="138"/>
                    </a:lnTo>
                    <a:lnTo>
                      <a:pt x="80" y="152"/>
                    </a:lnTo>
                    <a:lnTo>
                      <a:pt x="74" y="128"/>
                    </a:lnTo>
                    <a:lnTo>
                      <a:pt x="56" y="78"/>
                    </a:lnTo>
                    <a:lnTo>
                      <a:pt x="44" y="50"/>
                    </a:lnTo>
                    <a:lnTo>
                      <a:pt x="32" y="26"/>
                    </a:lnTo>
                    <a:lnTo>
                      <a:pt x="26" y="16"/>
                    </a:lnTo>
                    <a:lnTo>
                      <a:pt x="20" y="8"/>
                    </a:lnTo>
                    <a:lnTo>
                      <a:pt x="12" y="2"/>
                    </a:lnTo>
                    <a:lnTo>
                      <a:pt x="6"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entury Gothic"/>
                  <a:ea typeface="Century Gothic"/>
                  <a:cs typeface="Century Gothic"/>
                  <a:sym typeface="Century Gothic"/>
                </a:endParaRPr>
              </a:p>
            </p:txBody>
          </p:sp>
          <p:sp>
            <p:nvSpPr>
              <p:cNvPr id="217" name="Google Shape;217;p5"/>
              <p:cNvSpPr/>
              <p:nvPr/>
            </p:nvSpPr>
            <p:spPr>
              <a:xfrm>
                <a:off x="4269430" y="2576313"/>
                <a:ext cx="170522" cy="164487"/>
              </a:xfrm>
              <a:custGeom>
                <a:avLst/>
                <a:gdLst/>
                <a:ahLst/>
                <a:cxnLst/>
                <a:rect l="l" t="t" r="r" b="b"/>
                <a:pathLst>
                  <a:path w="122" h="152" extrusionOk="0">
                    <a:moveTo>
                      <a:pt x="112" y="0"/>
                    </a:moveTo>
                    <a:lnTo>
                      <a:pt x="112" y="0"/>
                    </a:lnTo>
                    <a:lnTo>
                      <a:pt x="114" y="10"/>
                    </a:lnTo>
                    <a:lnTo>
                      <a:pt x="118" y="34"/>
                    </a:lnTo>
                    <a:lnTo>
                      <a:pt x="122" y="66"/>
                    </a:lnTo>
                    <a:lnTo>
                      <a:pt x="122" y="82"/>
                    </a:lnTo>
                    <a:lnTo>
                      <a:pt x="120" y="96"/>
                    </a:lnTo>
                    <a:lnTo>
                      <a:pt x="118" y="104"/>
                    </a:lnTo>
                    <a:lnTo>
                      <a:pt x="114" y="108"/>
                    </a:lnTo>
                    <a:lnTo>
                      <a:pt x="108" y="112"/>
                    </a:lnTo>
                    <a:lnTo>
                      <a:pt x="102" y="116"/>
                    </a:lnTo>
                    <a:lnTo>
                      <a:pt x="86" y="122"/>
                    </a:lnTo>
                    <a:lnTo>
                      <a:pt x="66" y="126"/>
                    </a:lnTo>
                    <a:lnTo>
                      <a:pt x="48" y="130"/>
                    </a:lnTo>
                    <a:lnTo>
                      <a:pt x="30" y="136"/>
                    </a:lnTo>
                    <a:lnTo>
                      <a:pt x="12" y="142"/>
                    </a:lnTo>
                    <a:lnTo>
                      <a:pt x="6" y="146"/>
                    </a:lnTo>
                    <a:lnTo>
                      <a:pt x="0" y="152"/>
                    </a:lnTo>
                    <a:lnTo>
                      <a:pt x="10" y="128"/>
                    </a:lnTo>
                    <a:lnTo>
                      <a:pt x="22" y="104"/>
                    </a:lnTo>
                    <a:lnTo>
                      <a:pt x="38" y="78"/>
                    </a:lnTo>
                    <a:lnTo>
                      <a:pt x="54" y="50"/>
                    </a:lnTo>
                    <a:lnTo>
                      <a:pt x="72" y="26"/>
                    </a:lnTo>
                    <a:lnTo>
                      <a:pt x="82" y="16"/>
                    </a:lnTo>
                    <a:lnTo>
                      <a:pt x="92" y="8"/>
                    </a:lnTo>
                    <a:lnTo>
                      <a:pt x="102" y="2"/>
                    </a:lnTo>
                    <a:lnTo>
                      <a:pt x="112"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000000"/>
                  </a:solidFill>
                  <a:latin typeface="Century Gothic"/>
                  <a:ea typeface="Century Gothic"/>
                  <a:cs typeface="Century Gothic"/>
                  <a:sym typeface="Century Gothic"/>
                </a:endParaRPr>
              </a:p>
            </p:txBody>
          </p:sp>
        </p:grpSp>
      </p:grpSp>
      <p:sp>
        <p:nvSpPr>
          <p:cNvPr id="218" name="Google Shape;218;p5"/>
          <p:cNvSpPr/>
          <p:nvPr/>
        </p:nvSpPr>
        <p:spPr>
          <a:xfrm>
            <a:off x="338684" y="896494"/>
            <a:ext cx="2163703" cy="3207254"/>
          </a:xfrm>
          <a:prstGeom prst="round2DiagRect">
            <a:avLst>
              <a:gd name="adj1" fmla="val 20046"/>
              <a:gd name="adj2" fmla="val 0"/>
            </a:avLst>
          </a:prstGeom>
          <a:solidFill>
            <a:schemeClr val="dk1"/>
          </a:solidFill>
          <a:ln w="57150" cap="flat" cmpd="sng">
            <a:solidFill>
              <a:srgbClr val="ABE1F3"/>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19" name="Google Shape;219;p5"/>
          <p:cNvSpPr/>
          <p:nvPr/>
        </p:nvSpPr>
        <p:spPr>
          <a:xfrm>
            <a:off x="495299" y="1241426"/>
            <a:ext cx="2007087"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Extracurricular Activities</a:t>
            </a:r>
            <a:endParaRPr/>
          </a:p>
          <a:p>
            <a:pPr marL="0" marR="0" lvl="0" indent="0" algn="l" rtl="0">
              <a:spcBef>
                <a:spcPts val="0"/>
              </a:spcBef>
              <a:spcAft>
                <a:spcPts val="0"/>
              </a:spcAft>
              <a:buNone/>
            </a:pPr>
            <a:endParaRPr sz="1800" b="1" i="0" u="none" strike="noStrike" cap="none">
              <a:solidFill>
                <a:schemeClr val="lt1"/>
              </a:solidFill>
              <a:latin typeface="Calibri"/>
              <a:ea typeface="Calibri"/>
              <a:cs typeface="Calibri"/>
              <a:sym typeface="Calibri"/>
            </a:endParaRPr>
          </a:p>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Essays</a:t>
            </a:r>
            <a:endParaRPr/>
          </a:p>
          <a:p>
            <a:pPr marL="0" marR="0" lvl="0" indent="0" algn="l" rtl="0">
              <a:spcBef>
                <a:spcPts val="0"/>
              </a:spcBef>
              <a:spcAft>
                <a:spcPts val="0"/>
              </a:spcAft>
              <a:buNone/>
            </a:pPr>
            <a:endParaRPr sz="1800" b="1" i="0" u="none" strike="noStrike" cap="none">
              <a:solidFill>
                <a:schemeClr val="lt1"/>
              </a:solidFill>
              <a:latin typeface="Calibri"/>
              <a:ea typeface="Calibri"/>
              <a:cs typeface="Calibri"/>
              <a:sym typeface="Calibri"/>
            </a:endParaRPr>
          </a:p>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Letters of Recommendation</a:t>
            </a:r>
            <a:endParaRPr/>
          </a:p>
          <a:p>
            <a:pPr marL="0" marR="0" lvl="0" indent="0" algn="l" rtl="0">
              <a:spcBef>
                <a:spcPts val="0"/>
              </a:spcBef>
              <a:spcAft>
                <a:spcPts val="0"/>
              </a:spcAft>
              <a:buNone/>
            </a:pPr>
            <a:endParaRPr sz="1800" b="1" i="0" u="none" strike="noStrike" cap="none">
              <a:solidFill>
                <a:schemeClr val="lt1"/>
              </a:solidFill>
              <a:latin typeface="Calibri"/>
              <a:ea typeface="Calibri"/>
              <a:cs typeface="Calibri"/>
              <a:sym typeface="Calibri"/>
            </a:endParaRPr>
          </a:p>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Demonstrated Interest</a:t>
            </a:r>
            <a:endParaRPr/>
          </a:p>
        </p:txBody>
      </p:sp>
      <p:pic>
        <p:nvPicPr>
          <p:cNvPr id="4" name="Recorded Sound">
            <a:hlinkClick r:id="" action="ppaction://media"/>
            <a:extLst>
              <a:ext uri="{FF2B5EF4-FFF2-40B4-BE49-F238E27FC236}">
                <a16:creationId xmlns:a16="http://schemas.microsoft.com/office/drawing/2014/main" id="{46CD681B-FDA4-4438-B19D-3855D56B44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68884" y="58947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328"/>
    </mc:Choice>
    <mc:Fallback xmlns="">
      <p:transition spd="slow" advTm="107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6"/>
          <p:cNvSpPr/>
          <p:nvPr/>
        </p:nvSpPr>
        <p:spPr>
          <a:xfrm rot="10800000" flipH="1">
            <a:off x="0" y="0"/>
            <a:ext cx="9144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25" name="Google Shape;225;p6"/>
          <p:cNvSpPr/>
          <p:nvPr/>
        </p:nvSpPr>
        <p:spPr>
          <a:xfrm>
            <a:off x="0" y="4929188"/>
            <a:ext cx="9144000" cy="192881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26" name="Google Shape;226;p6"/>
          <p:cNvSpPr txBox="1"/>
          <p:nvPr/>
        </p:nvSpPr>
        <p:spPr>
          <a:xfrm>
            <a:off x="100806" y="49651"/>
            <a:ext cx="6096000" cy="1569660"/>
          </a:xfrm>
          <a:prstGeom prst="rect">
            <a:avLst/>
          </a:prstGeom>
          <a:noFill/>
          <a:ln>
            <a:noFill/>
          </a:ln>
        </p:spPr>
        <p:txBody>
          <a:bodyPr spcFirstLastPara="1" wrap="square" lIns="91425" tIns="45700" rIns="91425" bIns="45700" anchor="t" anchorCtr="0">
            <a:spAutoFit/>
          </a:bodyPr>
          <a:lstStyle/>
          <a:p>
            <a:pPr marL="228600" marR="0" lvl="0" indent="-228600" algn="ctr" rtl="0">
              <a:spcBef>
                <a:spcPts val="0"/>
              </a:spcBef>
              <a:spcAft>
                <a:spcPts val="0"/>
              </a:spcAft>
              <a:buNone/>
            </a:pPr>
            <a:r>
              <a:rPr lang="en-US" sz="4800" b="1" i="0" u="none" strike="noStrike" cap="none">
                <a:solidFill>
                  <a:srgbClr val="FFFFFF"/>
                </a:solidFill>
                <a:latin typeface="Century Gothic"/>
                <a:ea typeface="Century Gothic"/>
                <a:cs typeface="Century Gothic"/>
                <a:sym typeface="Century Gothic"/>
              </a:rPr>
              <a:t>BUILDING A </a:t>
            </a:r>
            <a:endParaRPr b="1"/>
          </a:p>
          <a:p>
            <a:pPr marL="228600" marR="0" lvl="0" indent="-228600" algn="ctr" rtl="0">
              <a:spcBef>
                <a:spcPts val="0"/>
              </a:spcBef>
              <a:spcAft>
                <a:spcPts val="0"/>
              </a:spcAft>
              <a:buNone/>
            </a:pPr>
            <a:r>
              <a:rPr lang="en-US" sz="4800" b="1" i="0" u="none" strike="noStrike" cap="none">
                <a:solidFill>
                  <a:srgbClr val="FFFFFF"/>
                </a:solidFill>
                <a:latin typeface="Century Gothic"/>
                <a:ea typeface="Century Gothic"/>
                <a:cs typeface="Century Gothic"/>
                <a:sym typeface="Century Gothic"/>
              </a:rPr>
              <a:t>COLLEGE LIST</a:t>
            </a:r>
            <a:endParaRPr b="1"/>
          </a:p>
        </p:txBody>
      </p:sp>
      <p:grpSp>
        <p:nvGrpSpPr>
          <p:cNvPr id="227" name="Google Shape;227;p6"/>
          <p:cNvGrpSpPr/>
          <p:nvPr/>
        </p:nvGrpSpPr>
        <p:grpSpPr>
          <a:xfrm>
            <a:off x="571500" y="4200525"/>
            <a:ext cx="4418013" cy="1300163"/>
            <a:chOff x="1917842" y="3643314"/>
            <a:chExt cx="5583116" cy="1643074"/>
          </a:xfrm>
        </p:grpSpPr>
        <p:sp>
          <p:nvSpPr>
            <p:cNvPr id="228" name="Google Shape;228;p6"/>
            <p:cNvSpPr/>
            <p:nvPr/>
          </p:nvSpPr>
          <p:spPr>
            <a:xfrm>
              <a:off x="1917842" y="3928194"/>
              <a:ext cx="5583116" cy="1358194"/>
            </a:xfrm>
            <a:prstGeom prst="rect">
              <a:avLst/>
            </a:prstGeom>
            <a:solidFill>
              <a:schemeClr val="accent2"/>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29" name="Google Shape;229;p6"/>
            <p:cNvSpPr/>
            <p:nvPr/>
          </p:nvSpPr>
          <p:spPr>
            <a:xfrm>
              <a:off x="2066297" y="3643314"/>
              <a:ext cx="643975" cy="284880"/>
            </a:xfrm>
            <a:prstGeom prst="rect">
              <a:avLst/>
            </a:prstGeom>
            <a:solidFill>
              <a:schemeClr val="accent2"/>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30" name="Google Shape;230;p6"/>
            <p:cNvSpPr/>
            <p:nvPr/>
          </p:nvSpPr>
          <p:spPr>
            <a:xfrm>
              <a:off x="2995145" y="3643314"/>
              <a:ext cx="643974" cy="284880"/>
            </a:xfrm>
            <a:prstGeom prst="rect">
              <a:avLst/>
            </a:prstGeom>
            <a:solidFill>
              <a:schemeClr val="accent2"/>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31" name="Google Shape;231;p6"/>
            <p:cNvSpPr/>
            <p:nvPr/>
          </p:nvSpPr>
          <p:spPr>
            <a:xfrm>
              <a:off x="3923992" y="3643314"/>
              <a:ext cx="643975" cy="284880"/>
            </a:xfrm>
            <a:prstGeom prst="rect">
              <a:avLst/>
            </a:prstGeom>
            <a:solidFill>
              <a:schemeClr val="accent2"/>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32" name="Google Shape;232;p6"/>
            <p:cNvSpPr/>
            <p:nvPr/>
          </p:nvSpPr>
          <p:spPr>
            <a:xfrm>
              <a:off x="4852840" y="3643314"/>
              <a:ext cx="643974" cy="284880"/>
            </a:xfrm>
            <a:prstGeom prst="rect">
              <a:avLst/>
            </a:prstGeom>
            <a:solidFill>
              <a:schemeClr val="accent2"/>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33" name="Google Shape;233;p6"/>
            <p:cNvSpPr/>
            <p:nvPr/>
          </p:nvSpPr>
          <p:spPr>
            <a:xfrm>
              <a:off x="5791718" y="3643314"/>
              <a:ext cx="641968" cy="284880"/>
            </a:xfrm>
            <a:prstGeom prst="rect">
              <a:avLst/>
            </a:prstGeom>
            <a:solidFill>
              <a:schemeClr val="accent2"/>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34" name="Google Shape;234;p6"/>
            <p:cNvSpPr/>
            <p:nvPr/>
          </p:nvSpPr>
          <p:spPr>
            <a:xfrm>
              <a:off x="6718560" y="3643314"/>
              <a:ext cx="643974" cy="284880"/>
            </a:xfrm>
            <a:prstGeom prst="rect">
              <a:avLst/>
            </a:prstGeom>
            <a:solidFill>
              <a:schemeClr val="accent2"/>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grpSp>
      <p:grpSp>
        <p:nvGrpSpPr>
          <p:cNvPr id="235" name="Google Shape;235;p6"/>
          <p:cNvGrpSpPr/>
          <p:nvPr/>
        </p:nvGrpSpPr>
        <p:grpSpPr>
          <a:xfrm>
            <a:off x="1285875" y="3101975"/>
            <a:ext cx="4418013" cy="1300163"/>
            <a:chOff x="1917842" y="3643314"/>
            <a:chExt cx="5583116" cy="1643074"/>
          </a:xfrm>
        </p:grpSpPr>
        <p:sp>
          <p:nvSpPr>
            <p:cNvPr id="236" name="Google Shape;236;p6"/>
            <p:cNvSpPr/>
            <p:nvPr/>
          </p:nvSpPr>
          <p:spPr>
            <a:xfrm>
              <a:off x="1917842" y="3928194"/>
              <a:ext cx="5583116" cy="1358194"/>
            </a:xfrm>
            <a:prstGeom prst="rect">
              <a:avLst/>
            </a:prstGeom>
            <a:solidFill>
              <a:schemeClr val="accent1"/>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37" name="Google Shape;237;p6"/>
            <p:cNvSpPr/>
            <p:nvPr/>
          </p:nvSpPr>
          <p:spPr>
            <a:xfrm>
              <a:off x="2066297" y="3643314"/>
              <a:ext cx="643975" cy="284880"/>
            </a:xfrm>
            <a:prstGeom prst="rect">
              <a:avLst/>
            </a:prstGeom>
            <a:solidFill>
              <a:schemeClr val="accent1"/>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38" name="Google Shape;238;p6"/>
            <p:cNvSpPr/>
            <p:nvPr/>
          </p:nvSpPr>
          <p:spPr>
            <a:xfrm>
              <a:off x="2995145" y="3643314"/>
              <a:ext cx="643974" cy="284880"/>
            </a:xfrm>
            <a:prstGeom prst="rect">
              <a:avLst/>
            </a:prstGeom>
            <a:solidFill>
              <a:schemeClr val="accent1"/>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39" name="Google Shape;239;p6"/>
            <p:cNvSpPr/>
            <p:nvPr/>
          </p:nvSpPr>
          <p:spPr>
            <a:xfrm>
              <a:off x="3923992" y="3643314"/>
              <a:ext cx="643975" cy="284880"/>
            </a:xfrm>
            <a:prstGeom prst="rect">
              <a:avLst/>
            </a:prstGeom>
            <a:solidFill>
              <a:schemeClr val="accent1"/>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40" name="Google Shape;240;p6"/>
            <p:cNvSpPr/>
            <p:nvPr/>
          </p:nvSpPr>
          <p:spPr>
            <a:xfrm>
              <a:off x="4852840" y="3643314"/>
              <a:ext cx="643974" cy="284880"/>
            </a:xfrm>
            <a:prstGeom prst="rect">
              <a:avLst/>
            </a:prstGeom>
            <a:solidFill>
              <a:schemeClr val="accent1"/>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41" name="Google Shape;241;p6"/>
            <p:cNvSpPr/>
            <p:nvPr/>
          </p:nvSpPr>
          <p:spPr>
            <a:xfrm>
              <a:off x="5791718" y="3643314"/>
              <a:ext cx="641968" cy="284880"/>
            </a:xfrm>
            <a:prstGeom prst="rect">
              <a:avLst/>
            </a:prstGeom>
            <a:solidFill>
              <a:schemeClr val="accent1"/>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42" name="Google Shape;242;p6"/>
            <p:cNvSpPr/>
            <p:nvPr/>
          </p:nvSpPr>
          <p:spPr>
            <a:xfrm>
              <a:off x="6718560" y="3643314"/>
              <a:ext cx="643974" cy="284880"/>
            </a:xfrm>
            <a:prstGeom prst="rect">
              <a:avLst/>
            </a:prstGeom>
            <a:solidFill>
              <a:schemeClr val="accent1"/>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grpSp>
      <p:sp>
        <p:nvSpPr>
          <p:cNvPr id="243" name="Google Shape;243;p6"/>
          <p:cNvSpPr txBox="1"/>
          <p:nvPr/>
        </p:nvSpPr>
        <p:spPr>
          <a:xfrm>
            <a:off x="637380" y="2399847"/>
            <a:ext cx="416321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1.This is an example text. Go ahead and replace it with your own text</a:t>
            </a:r>
            <a:r>
              <a:rPr lang="en-US" sz="1200" b="1" i="0" u="none" strike="noStrike" cap="none">
                <a:solidFill>
                  <a:schemeClr val="dk1"/>
                </a:solidFill>
                <a:latin typeface="Arial"/>
                <a:ea typeface="Arial"/>
                <a:cs typeface="Arial"/>
                <a:sym typeface="Arial"/>
              </a:rPr>
              <a:t> </a:t>
            </a:r>
            <a:r>
              <a:rPr lang="en-US" sz="1200" b="0" i="0" u="none" strike="noStrike" cap="none">
                <a:solidFill>
                  <a:schemeClr val="dk1"/>
                </a:solidFill>
                <a:latin typeface="Arial"/>
                <a:ea typeface="Arial"/>
                <a:cs typeface="Arial"/>
                <a:sym typeface="Arial"/>
              </a:rPr>
              <a:t>This is an example text.</a:t>
            </a:r>
            <a:endParaRPr/>
          </a:p>
        </p:txBody>
      </p:sp>
      <p:sp>
        <p:nvSpPr>
          <p:cNvPr id="244" name="Google Shape;244;p6"/>
          <p:cNvSpPr txBox="1"/>
          <p:nvPr/>
        </p:nvSpPr>
        <p:spPr>
          <a:xfrm>
            <a:off x="785812" y="2435903"/>
            <a:ext cx="381952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2.This is an example text. Go ahead and replace it with your own text</a:t>
            </a:r>
            <a:r>
              <a:rPr lang="en-US" sz="1200" b="1" i="0" u="none" strike="noStrike" cap="none">
                <a:solidFill>
                  <a:schemeClr val="dk1"/>
                </a:solidFill>
                <a:latin typeface="Arial"/>
                <a:ea typeface="Arial"/>
                <a:cs typeface="Arial"/>
                <a:sym typeface="Arial"/>
              </a:rPr>
              <a:t> </a:t>
            </a:r>
            <a:r>
              <a:rPr lang="en-US" sz="1200" b="0" i="0" u="none" strike="noStrike" cap="none">
                <a:solidFill>
                  <a:schemeClr val="dk1"/>
                </a:solidFill>
                <a:latin typeface="Arial"/>
                <a:ea typeface="Arial"/>
                <a:cs typeface="Arial"/>
                <a:sym typeface="Arial"/>
              </a:rPr>
              <a:t>This is an example text.</a:t>
            </a:r>
            <a:endParaRPr/>
          </a:p>
        </p:txBody>
      </p:sp>
      <p:grpSp>
        <p:nvGrpSpPr>
          <p:cNvPr id="245" name="Google Shape;245;p6"/>
          <p:cNvGrpSpPr/>
          <p:nvPr/>
        </p:nvGrpSpPr>
        <p:grpSpPr>
          <a:xfrm>
            <a:off x="571500" y="2009775"/>
            <a:ext cx="4418013" cy="1300163"/>
            <a:chOff x="1917842" y="3643314"/>
            <a:chExt cx="5583116" cy="1643074"/>
          </a:xfrm>
        </p:grpSpPr>
        <p:sp>
          <p:nvSpPr>
            <p:cNvPr id="246" name="Google Shape;246;p6"/>
            <p:cNvSpPr/>
            <p:nvPr/>
          </p:nvSpPr>
          <p:spPr>
            <a:xfrm>
              <a:off x="1917842" y="3928194"/>
              <a:ext cx="5583116" cy="1358194"/>
            </a:xfrm>
            <a:prstGeom prst="rect">
              <a:avLst/>
            </a:prstGeom>
            <a:solidFill>
              <a:schemeClr val="accent5"/>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47" name="Google Shape;247;p6"/>
            <p:cNvSpPr/>
            <p:nvPr/>
          </p:nvSpPr>
          <p:spPr>
            <a:xfrm>
              <a:off x="2066297" y="3643314"/>
              <a:ext cx="643975" cy="284880"/>
            </a:xfrm>
            <a:prstGeom prst="rect">
              <a:avLst/>
            </a:prstGeom>
            <a:solidFill>
              <a:schemeClr val="accent5"/>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48" name="Google Shape;248;p6"/>
            <p:cNvSpPr/>
            <p:nvPr/>
          </p:nvSpPr>
          <p:spPr>
            <a:xfrm>
              <a:off x="2995145" y="3643314"/>
              <a:ext cx="643974" cy="284880"/>
            </a:xfrm>
            <a:prstGeom prst="rect">
              <a:avLst/>
            </a:prstGeom>
            <a:solidFill>
              <a:schemeClr val="accent5"/>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49" name="Google Shape;249;p6"/>
            <p:cNvSpPr/>
            <p:nvPr/>
          </p:nvSpPr>
          <p:spPr>
            <a:xfrm>
              <a:off x="3923992" y="3643314"/>
              <a:ext cx="643975" cy="284880"/>
            </a:xfrm>
            <a:prstGeom prst="rect">
              <a:avLst/>
            </a:prstGeom>
            <a:solidFill>
              <a:schemeClr val="accent5"/>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50" name="Google Shape;250;p6"/>
            <p:cNvSpPr/>
            <p:nvPr/>
          </p:nvSpPr>
          <p:spPr>
            <a:xfrm>
              <a:off x="4852840" y="3643314"/>
              <a:ext cx="643974" cy="284880"/>
            </a:xfrm>
            <a:prstGeom prst="rect">
              <a:avLst/>
            </a:prstGeom>
            <a:solidFill>
              <a:schemeClr val="accent5"/>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51" name="Google Shape;251;p6"/>
            <p:cNvSpPr/>
            <p:nvPr/>
          </p:nvSpPr>
          <p:spPr>
            <a:xfrm>
              <a:off x="5791718" y="3643314"/>
              <a:ext cx="641968" cy="284880"/>
            </a:xfrm>
            <a:prstGeom prst="rect">
              <a:avLst/>
            </a:prstGeom>
            <a:solidFill>
              <a:schemeClr val="accent5"/>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52" name="Google Shape;252;p6"/>
            <p:cNvSpPr/>
            <p:nvPr/>
          </p:nvSpPr>
          <p:spPr>
            <a:xfrm>
              <a:off x="6718560" y="3643314"/>
              <a:ext cx="643974" cy="284880"/>
            </a:xfrm>
            <a:prstGeom prst="rect">
              <a:avLst/>
            </a:prstGeom>
            <a:solidFill>
              <a:schemeClr val="accent5"/>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grpSp>
      <p:sp>
        <p:nvSpPr>
          <p:cNvPr id="253" name="Google Shape;253;p6"/>
          <p:cNvSpPr txBox="1"/>
          <p:nvPr/>
        </p:nvSpPr>
        <p:spPr>
          <a:xfrm>
            <a:off x="789611" y="4547820"/>
            <a:ext cx="4090364"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u="none" strike="noStrike" cap="none">
                <a:solidFill>
                  <a:schemeClr val="lt1"/>
                </a:solidFill>
                <a:latin typeface="Arial"/>
                <a:ea typeface="Arial"/>
                <a:cs typeface="Arial"/>
                <a:sym typeface="Arial"/>
              </a:rPr>
              <a:t>“Safety schools” </a:t>
            </a:r>
            <a:r>
              <a:rPr lang="en-US" sz="1400" b="0" i="0" u="none" strike="noStrike" cap="none">
                <a:solidFill>
                  <a:schemeClr val="lt1"/>
                </a:solidFill>
                <a:latin typeface="Arial"/>
                <a:ea typeface="Arial"/>
                <a:cs typeface="Arial"/>
                <a:sym typeface="Arial"/>
              </a:rPr>
              <a:t>are schools you will almost definitely get into because your academic credentials are much better than the typical range for their freshman class. </a:t>
            </a:r>
            <a:endParaRPr/>
          </a:p>
        </p:txBody>
      </p:sp>
      <p:grpSp>
        <p:nvGrpSpPr>
          <p:cNvPr id="254" name="Google Shape;254;p6"/>
          <p:cNvGrpSpPr/>
          <p:nvPr/>
        </p:nvGrpSpPr>
        <p:grpSpPr>
          <a:xfrm>
            <a:off x="6429388" y="1214422"/>
            <a:ext cx="2294808" cy="1285884"/>
            <a:chOff x="5012503" y="1428736"/>
            <a:chExt cx="3919766" cy="1500199"/>
          </a:xfrm>
        </p:grpSpPr>
        <p:sp>
          <p:nvSpPr>
            <p:cNvPr id="255" name="Google Shape;255;p6"/>
            <p:cNvSpPr/>
            <p:nvPr/>
          </p:nvSpPr>
          <p:spPr>
            <a:xfrm>
              <a:off x="5012503" y="1428736"/>
              <a:ext cx="3899484" cy="1500199"/>
            </a:xfrm>
            <a:prstGeom prst="roundRect">
              <a:avLst>
                <a:gd name="adj" fmla="val 4189"/>
              </a:avLst>
            </a:prstGeom>
            <a:solidFill>
              <a:schemeClr val="dk1"/>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56" name="Google Shape;256;p6"/>
            <p:cNvSpPr/>
            <p:nvPr/>
          </p:nvSpPr>
          <p:spPr>
            <a:xfrm>
              <a:off x="5027521" y="1428736"/>
              <a:ext cx="3904748" cy="357190"/>
            </a:xfrm>
            <a:prstGeom prst="roundRect">
              <a:avLst>
                <a:gd name="adj" fmla="val 15230"/>
              </a:avLst>
            </a:prstGeom>
            <a:solidFill>
              <a:schemeClr val="accent5"/>
            </a:solidFill>
            <a:ln w="28575" cap="rnd"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257" name="Google Shape;257;p6"/>
          <p:cNvSpPr txBox="1"/>
          <p:nvPr/>
        </p:nvSpPr>
        <p:spPr>
          <a:xfrm>
            <a:off x="6590588" y="1802433"/>
            <a:ext cx="19812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chemeClr val="lt1"/>
                </a:solidFill>
                <a:latin typeface="Arial"/>
                <a:ea typeface="Arial"/>
                <a:cs typeface="Arial"/>
                <a:sym typeface="Arial"/>
              </a:rPr>
              <a:t>Apply to 1 or 2</a:t>
            </a:r>
            <a:endParaRPr/>
          </a:p>
        </p:txBody>
      </p:sp>
      <p:sp>
        <p:nvSpPr>
          <p:cNvPr id="258" name="Google Shape;258;p6"/>
          <p:cNvSpPr txBox="1"/>
          <p:nvPr/>
        </p:nvSpPr>
        <p:spPr>
          <a:xfrm>
            <a:off x="6858000" y="1227138"/>
            <a:ext cx="1600200" cy="276999"/>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1200" b="1" i="0" u="none" strike="noStrike" cap="none">
                <a:solidFill>
                  <a:schemeClr val="lt1"/>
                </a:solidFill>
                <a:latin typeface="Arial"/>
                <a:ea typeface="Arial"/>
                <a:cs typeface="Arial"/>
                <a:sym typeface="Arial"/>
              </a:rPr>
              <a:t>REACH SCHOOLS</a:t>
            </a:r>
            <a:endParaRPr sz="1200" b="0" i="0" u="none" strike="noStrike" cap="none">
              <a:solidFill>
                <a:schemeClr val="lt1"/>
              </a:solidFill>
              <a:latin typeface="Arial"/>
              <a:ea typeface="Arial"/>
              <a:cs typeface="Arial"/>
              <a:sym typeface="Arial"/>
            </a:endParaRPr>
          </a:p>
        </p:txBody>
      </p:sp>
      <p:grpSp>
        <p:nvGrpSpPr>
          <p:cNvPr id="259" name="Google Shape;259;p6"/>
          <p:cNvGrpSpPr/>
          <p:nvPr/>
        </p:nvGrpSpPr>
        <p:grpSpPr>
          <a:xfrm>
            <a:off x="6429388" y="2928934"/>
            <a:ext cx="2294808" cy="1285884"/>
            <a:chOff x="5012503" y="1428736"/>
            <a:chExt cx="3919766" cy="1500199"/>
          </a:xfrm>
        </p:grpSpPr>
        <p:sp>
          <p:nvSpPr>
            <p:cNvPr id="260" name="Google Shape;260;p6"/>
            <p:cNvSpPr/>
            <p:nvPr/>
          </p:nvSpPr>
          <p:spPr>
            <a:xfrm>
              <a:off x="5012503" y="1428736"/>
              <a:ext cx="3899484" cy="1500199"/>
            </a:xfrm>
            <a:prstGeom prst="roundRect">
              <a:avLst>
                <a:gd name="adj" fmla="val 4189"/>
              </a:avLst>
            </a:prstGeom>
            <a:solidFill>
              <a:schemeClr val="dk1"/>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61" name="Google Shape;261;p6"/>
            <p:cNvSpPr/>
            <p:nvPr/>
          </p:nvSpPr>
          <p:spPr>
            <a:xfrm>
              <a:off x="5027521" y="1428736"/>
              <a:ext cx="3904748" cy="357190"/>
            </a:xfrm>
            <a:prstGeom prst="roundRect">
              <a:avLst>
                <a:gd name="adj" fmla="val 15230"/>
              </a:avLst>
            </a:prstGeom>
            <a:solidFill>
              <a:schemeClr val="accent1"/>
            </a:solidFill>
            <a:ln w="28575" cap="rnd"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262" name="Google Shape;262;p6"/>
          <p:cNvSpPr txBox="1"/>
          <p:nvPr/>
        </p:nvSpPr>
        <p:spPr>
          <a:xfrm>
            <a:off x="6438180" y="3505943"/>
            <a:ext cx="228601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chemeClr val="lt1"/>
                </a:solidFill>
                <a:latin typeface="Arial"/>
                <a:ea typeface="Arial"/>
                <a:cs typeface="Arial"/>
                <a:sym typeface="Arial"/>
              </a:rPr>
              <a:t>Apply to 2 or 3</a:t>
            </a:r>
            <a:endParaRPr/>
          </a:p>
        </p:txBody>
      </p:sp>
      <p:sp>
        <p:nvSpPr>
          <p:cNvPr id="263" name="Google Shape;263;p6"/>
          <p:cNvSpPr txBox="1"/>
          <p:nvPr/>
        </p:nvSpPr>
        <p:spPr>
          <a:xfrm>
            <a:off x="6858000" y="2941638"/>
            <a:ext cx="1600200" cy="276999"/>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1200" b="1" i="0" u="none" strike="noStrike" cap="none">
                <a:solidFill>
                  <a:schemeClr val="lt1"/>
                </a:solidFill>
                <a:latin typeface="Arial"/>
                <a:ea typeface="Arial"/>
                <a:cs typeface="Arial"/>
                <a:sym typeface="Arial"/>
              </a:rPr>
              <a:t>MATCH SCHOOLS</a:t>
            </a:r>
            <a:endParaRPr sz="1200" b="0" i="0" u="none" strike="noStrike" cap="none">
              <a:solidFill>
                <a:schemeClr val="lt1"/>
              </a:solidFill>
              <a:latin typeface="Arial"/>
              <a:ea typeface="Arial"/>
              <a:cs typeface="Arial"/>
              <a:sym typeface="Arial"/>
            </a:endParaRPr>
          </a:p>
        </p:txBody>
      </p:sp>
      <p:grpSp>
        <p:nvGrpSpPr>
          <p:cNvPr id="264" name="Google Shape;264;p6"/>
          <p:cNvGrpSpPr/>
          <p:nvPr/>
        </p:nvGrpSpPr>
        <p:grpSpPr>
          <a:xfrm>
            <a:off x="6429388" y="4643446"/>
            <a:ext cx="2294808" cy="1285884"/>
            <a:chOff x="5012503" y="1428736"/>
            <a:chExt cx="3919766" cy="1500199"/>
          </a:xfrm>
        </p:grpSpPr>
        <p:sp>
          <p:nvSpPr>
            <p:cNvPr id="265" name="Google Shape;265;p6"/>
            <p:cNvSpPr/>
            <p:nvPr/>
          </p:nvSpPr>
          <p:spPr>
            <a:xfrm>
              <a:off x="5012503" y="1428736"/>
              <a:ext cx="3899484" cy="1500199"/>
            </a:xfrm>
            <a:prstGeom prst="roundRect">
              <a:avLst>
                <a:gd name="adj" fmla="val 4189"/>
              </a:avLst>
            </a:prstGeom>
            <a:solidFill>
              <a:schemeClr val="dk1"/>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66" name="Google Shape;266;p6"/>
            <p:cNvSpPr/>
            <p:nvPr/>
          </p:nvSpPr>
          <p:spPr>
            <a:xfrm>
              <a:off x="5027521" y="1428736"/>
              <a:ext cx="3904748" cy="357190"/>
            </a:xfrm>
            <a:prstGeom prst="roundRect">
              <a:avLst>
                <a:gd name="adj" fmla="val 15230"/>
              </a:avLst>
            </a:prstGeom>
            <a:solidFill>
              <a:schemeClr val="accent2"/>
            </a:solidFill>
            <a:ln w="28575" cap="rnd"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267" name="Google Shape;267;p6"/>
          <p:cNvSpPr txBox="1"/>
          <p:nvPr/>
        </p:nvSpPr>
        <p:spPr>
          <a:xfrm>
            <a:off x="6438180" y="5286388"/>
            <a:ext cx="227414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chemeClr val="lt1"/>
                </a:solidFill>
                <a:latin typeface="Arial"/>
                <a:ea typeface="Arial"/>
                <a:cs typeface="Arial"/>
                <a:sym typeface="Arial"/>
              </a:rPr>
              <a:t>Apply to at least 1</a:t>
            </a:r>
            <a:endParaRPr/>
          </a:p>
        </p:txBody>
      </p:sp>
      <p:sp>
        <p:nvSpPr>
          <p:cNvPr id="268" name="Google Shape;268;p6"/>
          <p:cNvSpPr txBox="1"/>
          <p:nvPr/>
        </p:nvSpPr>
        <p:spPr>
          <a:xfrm>
            <a:off x="6858000" y="4656138"/>
            <a:ext cx="1600200" cy="276999"/>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1200" b="1" i="0" u="none" strike="noStrike" cap="none">
                <a:solidFill>
                  <a:schemeClr val="lt1"/>
                </a:solidFill>
                <a:latin typeface="Arial"/>
                <a:ea typeface="Arial"/>
                <a:cs typeface="Arial"/>
                <a:sym typeface="Arial"/>
              </a:rPr>
              <a:t>SAFETY SCHOOLS</a:t>
            </a:r>
            <a:endParaRPr sz="1200" b="0" i="0" u="none" strike="noStrike" cap="none">
              <a:solidFill>
                <a:schemeClr val="lt1"/>
              </a:solidFill>
              <a:latin typeface="Arial"/>
              <a:ea typeface="Arial"/>
              <a:cs typeface="Arial"/>
              <a:sym typeface="Arial"/>
            </a:endParaRPr>
          </a:p>
        </p:txBody>
      </p:sp>
      <p:sp>
        <p:nvSpPr>
          <p:cNvPr id="269" name="Google Shape;269;p6"/>
          <p:cNvSpPr txBox="1"/>
          <p:nvPr/>
        </p:nvSpPr>
        <p:spPr>
          <a:xfrm>
            <a:off x="1472633" y="3429000"/>
            <a:ext cx="3994377"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i="0" u="none" strike="noStrike" cap="none">
                <a:solidFill>
                  <a:schemeClr val="lt1"/>
                </a:solidFill>
                <a:latin typeface="Arial"/>
                <a:ea typeface="Arial"/>
                <a:cs typeface="Arial"/>
                <a:sym typeface="Arial"/>
              </a:rPr>
              <a:t>“</a:t>
            </a:r>
            <a:r>
              <a:rPr lang="en-US" sz="1400" b="1" i="0" u="none" strike="noStrike" cap="none">
                <a:solidFill>
                  <a:schemeClr val="lt1"/>
                </a:solidFill>
                <a:latin typeface="Arial"/>
                <a:ea typeface="Arial"/>
                <a:cs typeface="Arial"/>
                <a:sym typeface="Arial"/>
              </a:rPr>
              <a:t>Match schools” </a:t>
            </a:r>
            <a:r>
              <a:rPr lang="en-US" sz="1400" b="0" i="0" u="none" strike="noStrike" cap="none">
                <a:solidFill>
                  <a:schemeClr val="lt1"/>
                </a:solidFill>
                <a:latin typeface="Arial"/>
                <a:ea typeface="Arial"/>
                <a:cs typeface="Arial"/>
                <a:sym typeface="Arial"/>
              </a:rPr>
              <a:t>are schools where your academic credentials fall within or perhaps slightly exceed the school’s range for the freshman class. </a:t>
            </a:r>
            <a:endParaRPr/>
          </a:p>
        </p:txBody>
      </p:sp>
      <p:sp>
        <p:nvSpPr>
          <p:cNvPr id="270" name="Google Shape;270;p6"/>
          <p:cNvSpPr txBox="1"/>
          <p:nvPr/>
        </p:nvSpPr>
        <p:spPr>
          <a:xfrm>
            <a:off x="837235" y="2433806"/>
            <a:ext cx="3963364"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u="none" strike="noStrike" cap="none">
                <a:solidFill>
                  <a:schemeClr val="lt1"/>
                </a:solidFill>
                <a:latin typeface="Arial"/>
                <a:ea typeface="Arial"/>
                <a:cs typeface="Arial"/>
                <a:sym typeface="Arial"/>
              </a:rPr>
              <a:t>“Reach schools” </a:t>
            </a:r>
            <a:r>
              <a:rPr lang="en-US" sz="1400" b="0" i="0" u="none" strike="noStrike" cap="none">
                <a:solidFill>
                  <a:schemeClr val="lt1"/>
                </a:solidFill>
                <a:latin typeface="Arial"/>
                <a:ea typeface="Arial"/>
                <a:cs typeface="Arial"/>
                <a:sym typeface="Arial"/>
              </a:rPr>
              <a:t>are those where your academic credentials fall below the school’s range for the freshman class. </a:t>
            </a:r>
            <a:endParaRPr/>
          </a:p>
        </p:txBody>
      </p:sp>
      <p:pic>
        <p:nvPicPr>
          <p:cNvPr id="5" name="Audio 4">
            <a:hlinkClick r:id="" action="ppaction://media"/>
            <a:extLst>
              <a:ext uri="{FF2B5EF4-FFF2-40B4-BE49-F238E27FC236}">
                <a16:creationId xmlns:a16="http://schemas.microsoft.com/office/drawing/2014/main" id="{D053C335-8920-424D-B5E4-5CB178071B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a:solidFill>
            <a:srgbClr val="92D050"/>
          </a:solidFill>
        </p:spPr>
      </p:pic>
    </p:spTree>
  </p:cSld>
  <p:clrMapOvr>
    <a:masterClrMapping/>
  </p:clrMapOvr>
  <mc:AlternateContent xmlns:mc="http://schemas.openxmlformats.org/markup-compatibility/2006" xmlns:p14="http://schemas.microsoft.com/office/powerpoint/2010/main">
    <mc:Choice Requires="p14">
      <p:transition spd="slow" p14:dur="2000" advTm="64940"/>
    </mc:Choice>
    <mc:Fallback xmlns="">
      <p:transition spd="slow" advTm="64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grpSp>
        <p:nvGrpSpPr>
          <p:cNvPr id="275" name="Google Shape;275;p7"/>
          <p:cNvGrpSpPr/>
          <p:nvPr/>
        </p:nvGrpSpPr>
        <p:grpSpPr>
          <a:xfrm>
            <a:off x="1334168" y="180177"/>
            <a:ext cx="6475663" cy="6345945"/>
            <a:chOff x="1181768" y="65527"/>
            <a:chExt cx="6475663" cy="6345945"/>
          </a:xfrm>
        </p:grpSpPr>
        <p:sp>
          <p:nvSpPr>
            <p:cNvPr id="276" name="Google Shape;276;p7"/>
            <p:cNvSpPr/>
            <p:nvPr/>
          </p:nvSpPr>
          <p:spPr>
            <a:xfrm>
              <a:off x="3269080" y="2381294"/>
              <a:ext cx="2301038" cy="1977181"/>
            </a:xfrm>
            <a:prstGeom prst="roundRect">
              <a:avLst>
                <a:gd name="adj" fmla="val 16667"/>
              </a:avLst>
            </a:prstGeom>
            <a:solidFill>
              <a:srgbClr val="ABD33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txBox="1"/>
            <p:nvPr/>
          </p:nvSpPr>
          <p:spPr>
            <a:xfrm>
              <a:off x="3179787" y="2302892"/>
              <a:ext cx="2501328" cy="2431306"/>
            </a:xfrm>
            <a:prstGeom prst="rect">
              <a:avLst/>
            </a:prstGeom>
            <a:noFill/>
            <a:ln>
              <a:noFill/>
            </a:ln>
          </p:spPr>
          <p:txBody>
            <a:bodyPr spcFirstLastPara="1" wrap="square" lIns="78725" tIns="78725" rIns="78725" bIns="78725" anchor="ctr" anchorCtr="0">
              <a:noAutofit/>
            </a:bodyPr>
            <a:lstStyle/>
            <a:p>
              <a:pPr marL="0" marR="0" lvl="0" indent="0" algn="ctr" rtl="0">
                <a:lnSpc>
                  <a:spcPct val="90000"/>
                </a:lnSpc>
                <a:spcBef>
                  <a:spcPts val="0"/>
                </a:spcBef>
                <a:spcAft>
                  <a:spcPts val="0"/>
                </a:spcAft>
                <a:buClr>
                  <a:schemeClr val="dk1"/>
                </a:buClr>
                <a:buSzPts val="3100"/>
                <a:buFont typeface="Corben"/>
                <a:buNone/>
              </a:pPr>
              <a:r>
                <a:rPr lang="en-US" sz="3000" b="1" i="0" u="none" strike="noStrike" cap="none" dirty="0">
                  <a:solidFill>
                    <a:schemeClr val="dk1"/>
                  </a:solidFill>
                  <a:latin typeface="Corben"/>
                  <a:ea typeface="Corben"/>
                  <a:cs typeface="Corben"/>
                  <a:sym typeface="Corben"/>
                </a:rPr>
                <a:t>Building Your College List</a:t>
              </a:r>
              <a:endParaRPr sz="3000" dirty="0"/>
            </a:p>
          </p:txBody>
        </p:sp>
        <p:sp>
          <p:nvSpPr>
            <p:cNvPr id="278" name="Google Shape;278;p7"/>
            <p:cNvSpPr/>
            <p:nvPr/>
          </p:nvSpPr>
          <p:spPr>
            <a:xfrm rot="-5400000">
              <a:off x="3912655" y="1874349"/>
              <a:ext cx="1013889" cy="0"/>
            </a:xfrm>
            <a:custGeom>
              <a:avLst/>
              <a:gdLst/>
              <a:ahLst/>
              <a:cxnLst/>
              <a:rect l="l" t="t" r="r" b="b"/>
              <a:pathLst>
                <a:path w="120000" h="120000" extrusionOk="0">
                  <a:moveTo>
                    <a:pt x="0" y="0"/>
                  </a:moveTo>
                  <a:lnTo>
                    <a:pt x="120000" y="0"/>
                  </a:lnTo>
                </a:path>
              </a:pathLst>
            </a:custGeom>
            <a:noFill/>
            <a:ln w="19050" cap="rnd" cmpd="sng">
              <a:solidFill>
                <a:srgbClr val="88A825"/>
              </a:solidFill>
              <a:prstDash val="solid"/>
              <a:round/>
              <a:headEnd type="none" w="sm" len="sm"/>
              <a:tailEnd type="none" w="sm" len="sm"/>
            </a:ln>
          </p:spPr>
        </p:sp>
        <p:sp>
          <p:nvSpPr>
            <p:cNvPr id="279" name="Google Shape;279;p7"/>
            <p:cNvSpPr/>
            <p:nvPr/>
          </p:nvSpPr>
          <p:spPr>
            <a:xfrm>
              <a:off x="3768661" y="65527"/>
              <a:ext cx="1301877" cy="1301877"/>
            </a:xfrm>
            <a:prstGeom prst="roundRect">
              <a:avLst>
                <a:gd name="adj" fmla="val 16667"/>
              </a:avLst>
            </a:prstGeom>
            <a:solidFill>
              <a:srgbClr val="ABD33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7"/>
            <p:cNvSpPr txBox="1"/>
            <p:nvPr/>
          </p:nvSpPr>
          <p:spPr>
            <a:xfrm>
              <a:off x="3832213" y="129079"/>
              <a:ext cx="1174773" cy="1174773"/>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2100"/>
                <a:buFont typeface="Century Gothic"/>
                <a:buNone/>
              </a:pPr>
              <a:r>
                <a:rPr lang="en-US" sz="2100" b="1" i="0" u="none" strike="noStrike" cap="none">
                  <a:solidFill>
                    <a:schemeClr val="lt1"/>
                  </a:solidFill>
                  <a:latin typeface="Century Gothic"/>
                  <a:ea typeface="Century Gothic"/>
                  <a:cs typeface="Century Gothic"/>
                  <a:sym typeface="Century Gothic"/>
                </a:rPr>
                <a:t>Attend College Fairs</a:t>
              </a:r>
              <a:endParaRPr/>
            </a:p>
          </p:txBody>
        </p:sp>
        <p:sp>
          <p:nvSpPr>
            <p:cNvPr id="281" name="Google Shape;281;p7"/>
            <p:cNvSpPr/>
            <p:nvPr/>
          </p:nvSpPr>
          <p:spPr>
            <a:xfrm rot="-2314286">
              <a:off x="5532019" y="2343494"/>
              <a:ext cx="349268" cy="0"/>
            </a:xfrm>
            <a:custGeom>
              <a:avLst/>
              <a:gdLst/>
              <a:ahLst/>
              <a:cxnLst/>
              <a:rect l="l" t="t" r="r" b="b"/>
              <a:pathLst>
                <a:path w="120000" h="120000" extrusionOk="0">
                  <a:moveTo>
                    <a:pt x="0" y="0"/>
                  </a:moveTo>
                  <a:lnTo>
                    <a:pt x="120000" y="0"/>
                  </a:lnTo>
                </a:path>
              </a:pathLst>
            </a:custGeom>
            <a:noFill/>
            <a:ln w="19050" cap="rnd" cmpd="sng">
              <a:solidFill>
                <a:srgbClr val="88A825"/>
              </a:solidFill>
              <a:prstDash val="solid"/>
              <a:round/>
              <a:headEnd type="none" w="sm" len="sm"/>
              <a:tailEnd type="none" w="sm" len="sm"/>
            </a:ln>
          </p:spPr>
        </p:sp>
        <p:sp>
          <p:nvSpPr>
            <p:cNvPr id="282" name="Google Shape;282;p7"/>
            <p:cNvSpPr/>
            <p:nvPr/>
          </p:nvSpPr>
          <p:spPr>
            <a:xfrm>
              <a:off x="5843188" y="1064567"/>
              <a:ext cx="1301877" cy="1301877"/>
            </a:xfrm>
            <a:prstGeom prst="roundRect">
              <a:avLst>
                <a:gd name="adj" fmla="val 16667"/>
              </a:avLst>
            </a:prstGeom>
            <a:solidFill>
              <a:srgbClr val="ABD33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7"/>
            <p:cNvSpPr txBox="1"/>
            <p:nvPr/>
          </p:nvSpPr>
          <p:spPr>
            <a:xfrm>
              <a:off x="5906740" y="1128119"/>
              <a:ext cx="1174773" cy="1174773"/>
            </a:xfrm>
            <a:prstGeom prst="rect">
              <a:avLst/>
            </a:prstGeom>
            <a:noFill/>
            <a:ln>
              <a:noFill/>
            </a:ln>
          </p:spPr>
          <p:txBody>
            <a:bodyPr spcFirstLastPara="1" wrap="square" lIns="48250" tIns="48250" rIns="48250" bIns="48250" anchor="ctr" anchorCtr="0">
              <a:noAutofit/>
            </a:bodyPr>
            <a:lstStyle/>
            <a:p>
              <a:pPr marL="0" marR="0" lvl="0" indent="0" algn="ctr" rtl="0">
                <a:lnSpc>
                  <a:spcPct val="90000"/>
                </a:lnSpc>
                <a:spcBef>
                  <a:spcPts val="0"/>
                </a:spcBef>
                <a:spcAft>
                  <a:spcPts val="0"/>
                </a:spcAft>
                <a:buClr>
                  <a:schemeClr val="lt1"/>
                </a:buClr>
                <a:buSzPts val="1900"/>
                <a:buFont typeface="Century Gothic"/>
                <a:buNone/>
              </a:pPr>
              <a:r>
                <a:rPr lang="en-US" sz="1900" b="1" i="0" u="none" strike="noStrike" cap="none" dirty="0">
                  <a:solidFill>
                    <a:schemeClr val="lt1"/>
                  </a:solidFill>
                  <a:latin typeface="Century Gothic"/>
                  <a:ea typeface="Century Gothic"/>
                  <a:cs typeface="Century Gothic"/>
                  <a:sym typeface="Century Gothic"/>
                </a:rPr>
                <a:t>College Info Sessions</a:t>
              </a:r>
              <a:endParaRPr dirty="0"/>
            </a:p>
          </p:txBody>
        </p:sp>
        <p:sp>
          <p:nvSpPr>
            <p:cNvPr id="284" name="Google Shape;284;p7"/>
            <p:cNvSpPr/>
            <p:nvPr/>
          </p:nvSpPr>
          <p:spPr>
            <a:xfrm rot="771429">
              <a:off x="5560019" y="3722119"/>
              <a:ext cx="805633" cy="0"/>
            </a:xfrm>
            <a:custGeom>
              <a:avLst/>
              <a:gdLst/>
              <a:ahLst/>
              <a:cxnLst/>
              <a:rect l="l" t="t" r="r" b="b"/>
              <a:pathLst>
                <a:path w="120000" h="120000" extrusionOk="0">
                  <a:moveTo>
                    <a:pt x="0" y="0"/>
                  </a:moveTo>
                  <a:lnTo>
                    <a:pt x="120000" y="0"/>
                  </a:lnTo>
                </a:path>
              </a:pathLst>
            </a:custGeom>
            <a:noFill/>
            <a:ln w="19050" cap="rnd" cmpd="sng">
              <a:solidFill>
                <a:srgbClr val="88A825"/>
              </a:solidFill>
              <a:prstDash val="solid"/>
              <a:round/>
              <a:headEnd type="none" w="sm" len="sm"/>
              <a:tailEnd type="none" w="sm" len="sm"/>
            </a:ln>
          </p:spPr>
        </p:sp>
        <p:sp>
          <p:nvSpPr>
            <p:cNvPr id="285" name="Google Shape;285;p7"/>
            <p:cNvSpPr/>
            <p:nvPr/>
          </p:nvSpPr>
          <p:spPr>
            <a:xfrm>
              <a:off x="6355554" y="3309388"/>
              <a:ext cx="1301877" cy="1301877"/>
            </a:xfrm>
            <a:prstGeom prst="roundRect">
              <a:avLst>
                <a:gd name="adj" fmla="val 16667"/>
              </a:avLst>
            </a:prstGeom>
            <a:solidFill>
              <a:srgbClr val="ABD33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7"/>
            <p:cNvSpPr txBox="1"/>
            <p:nvPr/>
          </p:nvSpPr>
          <p:spPr>
            <a:xfrm>
              <a:off x="6419106" y="3372940"/>
              <a:ext cx="1174773" cy="1174773"/>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Clr>
                  <a:schemeClr val="lt1"/>
                </a:buClr>
                <a:buSzPts val="2200"/>
                <a:buFont typeface="Century Gothic"/>
                <a:buNone/>
              </a:pPr>
              <a:r>
                <a:rPr lang="en-US" sz="2200" b="1" i="0" u="none" strike="noStrike" cap="none">
                  <a:solidFill>
                    <a:schemeClr val="lt1"/>
                  </a:solidFill>
                  <a:latin typeface="Century Gothic"/>
                  <a:ea typeface="Century Gothic"/>
                  <a:cs typeface="Century Gothic"/>
                  <a:sym typeface="Century Gothic"/>
                </a:rPr>
                <a:t>Visit Schools</a:t>
              </a:r>
              <a:endParaRPr/>
            </a:p>
          </p:txBody>
        </p:sp>
        <p:sp>
          <p:nvSpPr>
            <p:cNvPr id="287" name="Google Shape;287;p7"/>
            <p:cNvSpPr/>
            <p:nvPr/>
          </p:nvSpPr>
          <p:spPr>
            <a:xfrm rot="3857143">
              <a:off x="4659700" y="4734035"/>
              <a:ext cx="833678" cy="0"/>
            </a:xfrm>
            <a:custGeom>
              <a:avLst/>
              <a:gdLst/>
              <a:ahLst/>
              <a:cxnLst/>
              <a:rect l="l" t="t" r="r" b="b"/>
              <a:pathLst>
                <a:path w="120000" h="120000" extrusionOk="0">
                  <a:moveTo>
                    <a:pt x="0" y="0"/>
                  </a:moveTo>
                  <a:lnTo>
                    <a:pt x="120000" y="0"/>
                  </a:lnTo>
                </a:path>
              </a:pathLst>
            </a:custGeom>
            <a:noFill/>
            <a:ln w="19050" cap="rnd" cmpd="sng">
              <a:solidFill>
                <a:srgbClr val="88A825"/>
              </a:solidFill>
              <a:prstDash val="solid"/>
              <a:round/>
              <a:headEnd type="none" w="sm" len="sm"/>
              <a:tailEnd type="none" w="sm" len="sm"/>
            </a:ln>
          </p:spPr>
        </p:sp>
        <p:sp>
          <p:nvSpPr>
            <p:cNvPr id="288" name="Google Shape;288;p7"/>
            <p:cNvSpPr/>
            <p:nvPr/>
          </p:nvSpPr>
          <p:spPr>
            <a:xfrm>
              <a:off x="4919937" y="5109595"/>
              <a:ext cx="1301877" cy="1301877"/>
            </a:xfrm>
            <a:prstGeom prst="roundRect">
              <a:avLst>
                <a:gd name="adj" fmla="val 16667"/>
              </a:avLst>
            </a:prstGeom>
            <a:solidFill>
              <a:srgbClr val="ABD33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txBox="1"/>
            <p:nvPr/>
          </p:nvSpPr>
          <p:spPr>
            <a:xfrm>
              <a:off x="4983489" y="5173147"/>
              <a:ext cx="1174773" cy="1174773"/>
            </a:xfrm>
            <a:prstGeom prst="rect">
              <a:avLst/>
            </a:prstGeom>
            <a:noFill/>
            <a:ln>
              <a:noFill/>
            </a:ln>
          </p:spPr>
          <p:txBody>
            <a:bodyPr spcFirstLastPara="1" wrap="square" lIns="43175" tIns="43175" rIns="43175" bIns="43175" anchor="ctr" anchorCtr="0">
              <a:noAutofit/>
            </a:bodyPr>
            <a:lstStyle/>
            <a:p>
              <a:pPr marL="0" marR="0" lvl="0" indent="0" algn="ctr" rtl="0">
                <a:lnSpc>
                  <a:spcPct val="90000"/>
                </a:lnSpc>
                <a:spcBef>
                  <a:spcPts val="0"/>
                </a:spcBef>
                <a:spcAft>
                  <a:spcPts val="0"/>
                </a:spcAft>
                <a:buClr>
                  <a:schemeClr val="lt1"/>
                </a:buClr>
                <a:buSzPts val="1700"/>
                <a:buFont typeface="Century Gothic"/>
                <a:buNone/>
              </a:pPr>
              <a:r>
                <a:rPr lang="en-US" sz="1700" b="1" i="0" u="none" strike="noStrike" cap="none" dirty="0">
                  <a:solidFill>
                    <a:schemeClr val="lt1"/>
                  </a:solidFill>
                  <a:latin typeface="Century Gothic"/>
                  <a:ea typeface="Century Gothic"/>
                  <a:cs typeface="Century Gothic"/>
                  <a:sym typeface="Century Gothic"/>
                </a:rPr>
                <a:t>Use Online Resources</a:t>
              </a:r>
              <a:endParaRPr dirty="0"/>
            </a:p>
          </p:txBody>
        </p:sp>
        <p:sp>
          <p:nvSpPr>
            <p:cNvPr id="290" name="Google Shape;290;p7"/>
            <p:cNvSpPr/>
            <p:nvPr/>
          </p:nvSpPr>
          <p:spPr>
            <a:xfrm rot="6942857">
              <a:off x="3345820" y="4734035"/>
              <a:ext cx="833678" cy="0"/>
            </a:xfrm>
            <a:custGeom>
              <a:avLst/>
              <a:gdLst/>
              <a:ahLst/>
              <a:cxnLst/>
              <a:rect l="l" t="t" r="r" b="b"/>
              <a:pathLst>
                <a:path w="120000" h="120000" extrusionOk="0">
                  <a:moveTo>
                    <a:pt x="0" y="0"/>
                  </a:moveTo>
                  <a:lnTo>
                    <a:pt x="120000" y="0"/>
                  </a:lnTo>
                </a:path>
              </a:pathLst>
            </a:custGeom>
            <a:noFill/>
            <a:ln w="19050" cap="rnd" cmpd="sng">
              <a:solidFill>
                <a:srgbClr val="88A825"/>
              </a:solidFill>
              <a:prstDash val="solid"/>
              <a:round/>
              <a:headEnd type="none" w="sm" len="sm"/>
              <a:tailEnd type="none" w="sm" len="sm"/>
            </a:ln>
          </p:spPr>
        </p:sp>
        <p:sp>
          <p:nvSpPr>
            <p:cNvPr id="291" name="Google Shape;291;p7"/>
            <p:cNvSpPr/>
            <p:nvPr/>
          </p:nvSpPr>
          <p:spPr>
            <a:xfrm>
              <a:off x="2617385" y="5109595"/>
              <a:ext cx="1301877" cy="1301877"/>
            </a:xfrm>
            <a:prstGeom prst="roundRect">
              <a:avLst>
                <a:gd name="adj" fmla="val 16667"/>
              </a:avLst>
            </a:prstGeom>
            <a:solidFill>
              <a:srgbClr val="ABD33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txBox="1"/>
            <p:nvPr/>
          </p:nvSpPr>
          <p:spPr>
            <a:xfrm>
              <a:off x="2680937" y="5173147"/>
              <a:ext cx="1174773" cy="1174773"/>
            </a:xfrm>
            <a:prstGeom prst="rect">
              <a:avLst/>
            </a:prstGeom>
            <a:noFill/>
            <a:ln>
              <a:noFill/>
            </a:ln>
          </p:spPr>
          <p:txBody>
            <a:bodyPr spcFirstLastPara="1" wrap="square" lIns="40625" tIns="40625" rIns="40625" bIns="40625" anchor="ctr" anchorCtr="0">
              <a:noAutofit/>
            </a:bodyPr>
            <a:lstStyle/>
            <a:p>
              <a:pPr marL="0" marR="0" lvl="0" indent="0" algn="ctr" rtl="0">
                <a:lnSpc>
                  <a:spcPct val="90000"/>
                </a:lnSpc>
                <a:spcBef>
                  <a:spcPts val="0"/>
                </a:spcBef>
                <a:spcAft>
                  <a:spcPts val="0"/>
                </a:spcAft>
                <a:buClr>
                  <a:schemeClr val="lt1"/>
                </a:buClr>
                <a:buSzPts val="1600"/>
                <a:buFont typeface="Century Gothic"/>
                <a:buNone/>
              </a:pPr>
              <a:r>
                <a:rPr lang="en-US" sz="1600" b="1" i="0" u="none" strike="noStrike" cap="none">
                  <a:solidFill>
                    <a:schemeClr val="lt1"/>
                  </a:solidFill>
                  <a:latin typeface="Century Gothic"/>
                  <a:ea typeface="Century Gothic"/>
                  <a:cs typeface="Century Gothic"/>
                  <a:sym typeface="Century Gothic"/>
                </a:rPr>
                <a:t>Attend Area Workshops</a:t>
              </a:r>
              <a:endParaRPr/>
            </a:p>
          </p:txBody>
        </p:sp>
        <p:sp>
          <p:nvSpPr>
            <p:cNvPr id="293" name="Google Shape;293;p7"/>
            <p:cNvSpPr/>
            <p:nvPr/>
          </p:nvSpPr>
          <p:spPr>
            <a:xfrm rot="10028571">
              <a:off x="2473546" y="3722119"/>
              <a:ext cx="805633" cy="0"/>
            </a:xfrm>
            <a:custGeom>
              <a:avLst/>
              <a:gdLst/>
              <a:ahLst/>
              <a:cxnLst/>
              <a:rect l="l" t="t" r="r" b="b"/>
              <a:pathLst>
                <a:path w="120000" h="120000" extrusionOk="0">
                  <a:moveTo>
                    <a:pt x="0" y="0"/>
                  </a:moveTo>
                  <a:lnTo>
                    <a:pt x="120000" y="0"/>
                  </a:lnTo>
                </a:path>
              </a:pathLst>
            </a:custGeom>
            <a:noFill/>
            <a:ln w="19050" cap="rnd" cmpd="sng">
              <a:solidFill>
                <a:srgbClr val="88A825"/>
              </a:solidFill>
              <a:prstDash val="solid"/>
              <a:round/>
              <a:headEnd type="none" w="sm" len="sm"/>
              <a:tailEnd type="none" w="sm" len="sm"/>
            </a:ln>
          </p:spPr>
        </p:sp>
        <p:sp>
          <p:nvSpPr>
            <p:cNvPr id="294" name="Google Shape;294;p7"/>
            <p:cNvSpPr/>
            <p:nvPr/>
          </p:nvSpPr>
          <p:spPr>
            <a:xfrm>
              <a:off x="1181768" y="3309388"/>
              <a:ext cx="1301877" cy="1301877"/>
            </a:xfrm>
            <a:prstGeom prst="roundRect">
              <a:avLst>
                <a:gd name="adj" fmla="val 16667"/>
              </a:avLst>
            </a:prstGeom>
            <a:solidFill>
              <a:srgbClr val="ABD33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7"/>
            <p:cNvSpPr txBox="1"/>
            <p:nvPr/>
          </p:nvSpPr>
          <p:spPr>
            <a:xfrm>
              <a:off x="1245320" y="3372940"/>
              <a:ext cx="1174773" cy="1174773"/>
            </a:xfrm>
            <a:prstGeom prst="rect">
              <a:avLst/>
            </a:prstGeom>
            <a:noFill/>
            <a:ln>
              <a:noFill/>
            </a:ln>
          </p:spPr>
          <p:txBody>
            <a:bodyPr spcFirstLastPara="1" wrap="square" lIns="48250" tIns="48250" rIns="48250" bIns="48250" anchor="ctr" anchorCtr="0">
              <a:noAutofit/>
            </a:bodyPr>
            <a:lstStyle/>
            <a:p>
              <a:pPr marL="0" marR="0" lvl="0" indent="0" algn="ctr" rtl="0">
                <a:lnSpc>
                  <a:spcPct val="90000"/>
                </a:lnSpc>
                <a:spcBef>
                  <a:spcPts val="0"/>
                </a:spcBef>
                <a:spcAft>
                  <a:spcPts val="0"/>
                </a:spcAft>
                <a:buClr>
                  <a:schemeClr val="lt1"/>
                </a:buClr>
                <a:buSzPts val="1900"/>
                <a:buFont typeface="Century Gothic"/>
                <a:buNone/>
              </a:pPr>
              <a:r>
                <a:rPr lang="en-US" sz="1900" b="1" i="0" u="none" strike="noStrike" cap="none">
                  <a:solidFill>
                    <a:schemeClr val="lt1"/>
                  </a:solidFill>
                  <a:latin typeface="Century Gothic"/>
                  <a:ea typeface="Century Gothic"/>
                  <a:cs typeface="Century Gothic"/>
                  <a:sym typeface="Century Gothic"/>
                </a:rPr>
                <a:t>Explore School Websites</a:t>
              </a:r>
              <a:endParaRPr/>
            </a:p>
          </p:txBody>
        </p:sp>
        <p:sp>
          <p:nvSpPr>
            <p:cNvPr id="296" name="Google Shape;296;p7"/>
            <p:cNvSpPr/>
            <p:nvPr/>
          </p:nvSpPr>
          <p:spPr>
            <a:xfrm rot="-8485714">
              <a:off x="2957911" y="2343494"/>
              <a:ext cx="349268" cy="0"/>
            </a:xfrm>
            <a:custGeom>
              <a:avLst/>
              <a:gdLst/>
              <a:ahLst/>
              <a:cxnLst/>
              <a:rect l="l" t="t" r="r" b="b"/>
              <a:pathLst>
                <a:path w="120000" h="120000" extrusionOk="0">
                  <a:moveTo>
                    <a:pt x="0" y="0"/>
                  </a:moveTo>
                  <a:lnTo>
                    <a:pt x="120000" y="0"/>
                  </a:lnTo>
                </a:path>
              </a:pathLst>
            </a:custGeom>
            <a:noFill/>
            <a:ln w="19050" cap="rnd" cmpd="sng">
              <a:solidFill>
                <a:srgbClr val="88A825"/>
              </a:solidFill>
              <a:prstDash val="solid"/>
              <a:round/>
              <a:headEnd type="none" w="sm" len="sm"/>
              <a:tailEnd type="none" w="sm" len="sm"/>
            </a:ln>
          </p:spPr>
        </p:sp>
        <p:sp>
          <p:nvSpPr>
            <p:cNvPr id="297" name="Google Shape;297;p7"/>
            <p:cNvSpPr/>
            <p:nvPr/>
          </p:nvSpPr>
          <p:spPr>
            <a:xfrm>
              <a:off x="1694134" y="1064567"/>
              <a:ext cx="1301877" cy="1301877"/>
            </a:xfrm>
            <a:prstGeom prst="roundRect">
              <a:avLst>
                <a:gd name="adj" fmla="val 16667"/>
              </a:avLst>
            </a:prstGeom>
            <a:solidFill>
              <a:srgbClr val="ABD33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7"/>
            <p:cNvSpPr txBox="1"/>
            <p:nvPr/>
          </p:nvSpPr>
          <p:spPr>
            <a:xfrm>
              <a:off x="1757686" y="1128119"/>
              <a:ext cx="1174773" cy="1174773"/>
            </a:xfrm>
            <a:prstGeom prst="rect">
              <a:avLst/>
            </a:prstGeom>
            <a:noFill/>
            <a:ln>
              <a:noFill/>
            </a:ln>
          </p:spPr>
          <p:txBody>
            <a:bodyPr spcFirstLastPara="1" wrap="square" lIns="43175" tIns="43175" rIns="43175" bIns="43175" anchor="ctr" anchorCtr="0">
              <a:noAutofit/>
            </a:bodyPr>
            <a:lstStyle/>
            <a:p>
              <a:pPr marL="0" marR="0" lvl="0" indent="0" algn="ctr" rtl="0">
                <a:lnSpc>
                  <a:spcPct val="90000"/>
                </a:lnSpc>
                <a:spcBef>
                  <a:spcPts val="0"/>
                </a:spcBef>
                <a:spcAft>
                  <a:spcPts val="0"/>
                </a:spcAft>
                <a:buClr>
                  <a:schemeClr val="lt1"/>
                </a:buClr>
                <a:buSzPts val="1700"/>
                <a:buFont typeface="Century Gothic"/>
                <a:buNone/>
              </a:pPr>
              <a:r>
                <a:rPr lang="en-US" sz="1700" b="1" i="0" u="none" strike="noStrike" cap="none">
                  <a:solidFill>
                    <a:schemeClr val="lt1"/>
                  </a:solidFill>
                  <a:latin typeface="Century Gothic"/>
                  <a:ea typeface="Century Gothic"/>
                  <a:cs typeface="Century Gothic"/>
                  <a:sym typeface="Century Gothic"/>
                </a:rPr>
                <a:t>Visit your counselor</a:t>
              </a:r>
              <a:endParaRPr/>
            </a:p>
          </p:txBody>
        </p:sp>
      </p:grpSp>
      <p:pic>
        <p:nvPicPr>
          <p:cNvPr id="4" name="Recorded Sound">
            <a:hlinkClick r:id="" action="ppaction://media"/>
            <a:extLst>
              <a:ext uri="{FF2B5EF4-FFF2-40B4-BE49-F238E27FC236}">
                <a16:creationId xmlns:a16="http://schemas.microsoft.com/office/drawing/2014/main" id="{E813780E-89C5-4EEC-A54B-DE8CE4C845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6616" y="583770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343"/>
    </mc:Choice>
    <mc:Fallback xmlns="">
      <p:transition spd="slow" advTm="57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8"/>
          <p:cNvSpPr/>
          <p:nvPr/>
        </p:nvSpPr>
        <p:spPr>
          <a:xfrm>
            <a:off x="336096" y="152400"/>
            <a:ext cx="8655504" cy="948442"/>
          </a:xfrm>
          <a:prstGeom prst="rect">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4000" b="1" i="0" u="none" strike="noStrike" cap="none">
                <a:solidFill>
                  <a:srgbClr val="FFFFFF"/>
                </a:solidFill>
                <a:latin typeface="Century Gothic"/>
                <a:ea typeface="Century Gothic"/>
                <a:cs typeface="Century Gothic"/>
                <a:sym typeface="Century Gothic"/>
              </a:rPr>
              <a:t>SELECTING COLLEGES</a:t>
            </a:r>
            <a:endParaRPr sz="2800" b="1" i="0" u="none" strike="noStrike" cap="none">
              <a:solidFill>
                <a:srgbClr val="FFFFFF"/>
              </a:solidFill>
              <a:latin typeface="Calibri"/>
              <a:ea typeface="Calibri"/>
              <a:cs typeface="Calibri"/>
              <a:sym typeface="Calibri"/>
            </a:endParaRPr>
          </a:p>
        </p:txBody>
      </p:sp>
      <p:sp>
        <p:nvSpPr>
          <p:cNvPr id="304" name="Google Shape;304;p8"/>
          <p:cNvSpPr/>
          <p:nvPr/>
        </p:nvSpPr>
        <p:spPr>
          <a:xfrm>
            <a:off x="609600" y="3374106"/>
            <a:ext cx="17780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92D050"/>
                </a:solidFill>
                <a:latin typeface="Calibri"/>
                <a:ea typeface="Calibri"/>
                <a:cs typeface="Calibri"/>
                <a:sym typeface="Calibri"/>
              </a:rPr>
              <a:t>Cost: Tuition, Financial Aid, and Scholarships</a:t>
            </a:r>
            <a:endParaRPr/>
          </a:p>
        </p:txBody>
      </p:sp>
      <p:sp>
        <p:nvSpPr>
          <p:cNvPr id="305" name="Google Shape;305;p8"/>
          <p:cNvSpPr/>
          <p:nvPr/>
        </p:nvSpPr>
        <p:spPr>
          <a:xfrm>
            <a:off x="2160954" y="1655981"/>
            <a:ext cx="168262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92D050"/>
                </a:solidFill>
                <a:latin typeface="Calibri"/>
                <a:ea typeface="Calibri"/>
                <a:cs typeface="Calibri"/>
                <a:sym typeface="Calibri"/>
              </a:rPr>
              <a:t>Campus Size and Location</a:t>
            </a:r>
            <a:endParaRPr/>
          </a:p>
        </p:txBody>
      </p:sp>
      <p:sp>
        <p:nvSpPr>
          <p:cNvPr id="306" name="Google Shape;306;p8"/>
          <p:cNvSpPr/>
          <p:nvPr/>
        </p:nvSpPr>
        <p:spPr>
          <a:xfrm>
            <a:off x="7083675" y="3304977"/>
            <a:ext cx="1752600" cy="64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92D050"/>
                </a:solidFill>
                <a:latin typeface="Calibri"/>
                <a:ea typeface="Calibri"/>
                <a:cs typeface="Calibri"/>
                <a:sym typeface="Calibri"/>
              </a:rPr>
              <a:t>Programs and Majors Offered</a:t>
            </a:r>
            <a:endParaRPr/>
          </a:p>
        </p:txBody>
      </p:sp>
      <p:sp>
        <p:nvSpPr>
          <p:cNvPr id="307" name="Google Shape;307;p8"/>
          <p:cNvSpPr/>
          <p:nvPr/>
        </p:nvSpPr>
        <p:spPr>
          <a:xfrm>
            <a:off x="2076300" y="5282824"/>
            <a:ext cx="1605000" cy="120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accent1"/>
                </a:solidFill>
                <a:latin typeface="Calibri"/>
                <a:ea typeface="Calibri"/>
                <a:cs typeface="Calibri"/>
                <a:sym typeface="Calibri"/>
              </a:rPr>
              <a:t>On-Campus Activities: Sports and Greek System</a:t>
            </a:r>
            <a:endParaRPr/>
          </a:p>
        </p:txBody>
      </p:sp>
      <p:cxnSp>
        <p:nvCxnSpPr>
          <p:cNvPr id="308" name="Google Shape;308;p8"/>
          <p:cNvCxnSpPr/>
          <p:nvPr/>
        </p:nvCxnSpPr>
        <p:spPr>
          <a:xfrm rot="-5400000" flipH="1">
            <a:off x="4926013" y="4348163"/>
            <a:ext cx="1524000" cy="730250"/>
          </a:xfrm>
          <a:prstGeom prst="straightConnector1">
            <a:avLst/>
          </a:prstGeom>
          <a:noFill/>
          <a:ln w="9525" cap="rnd" cmpd="sng">
            <a:solidFill>
              <a:schemeClr val="accent1"/>
            </a:solidFill>
            <a:prstDash val="dash"/>
            <a:round/>
            <a:headEnd type="none" w="sm" len="sm"/>
            <a:tailEnd type="none" w="sm" len="sm"/>
          </a:ln>
        </p:spPr>
      </p:cxnSp>
      <p:grpSp>
        <p:nvGrpSpPr>
          <p:cNvPr id="309" name="Google Shape;309;p8"/>
          <p:cNvGrpSpPr/>
          <p:nvPr/>
        </p:nvGrpSpPr>
        <p:grpSpPr>
          <a:xfrm>
            <a:off x="2435319" y="1079085"/>
            <a:ext cx="4538207" cy="5492532"/>
            <a:chOff x="5151996" y="1119134"/>
            <a:chExt cx="3757416" cy="4547551"/>
          </a:xfrm>
        </p:grpSpPr>
        <p:sp>
          <p:nvSpPr>
            <p:cNvPr id="310" name="Google Shape;310;p8"/>
            <p:cNvSpPr/>
            <p:nvPr/>
          </p:nvSpPr>
          <p:spPr>
            <a:xfrm>
              <a:off x="6423204" y="3557533"/>
              <a:ext cx="1225867" cy="2109152"/>
            </a:xfrm>
            <a:custGeom>
              <a:avLst/>
              <a:gdLst/>
              <a:ahLst/>
              <a:cxnLst/>
              <a:rect l="l" t="t" r="r" b="b"/>
              <a:pathLst>
                <a:path w="594" h="1022" extrusionOk="0">
                  <a:moveTo>
                    <a:pt x="586" y="800"/>
                  </a:moveTo>
                  <a:lnTo>
                    <a:pt x="586" y="800"/>
                  </a:lnTo>
                  <a:lnTo>
                    <a:pt x="592" y="800"/>
                  </a:lnTo>
                  <a:lnTo>
                    <a:pt x="594" y="798"/>
                  </a:lnTo>
                  <a:lnTo>
                    <a:pt x="594" y="798"/>
                  </a:lnTo>
                  <a:lnTo>
                    <a:pt x="594" y="796"/>
                  </a:lnTo>
                  <a:lnTo>
                    <a:pt x="594" y="796"/>
                  </a:lnTo>
                  <a:lnTo>
                    <a:pt x="594" y="788"/>
                  </a:lnTo>
                  <a:lnTo>
                    <a:pt x="594" y="552"/>
                  </a:lnTo>
                  <a:lnTo>
                    <a:pt x="594" y="552"/>
                  </a:lnTo>
                  <a:lnTo>
                    <a:pt x="592" y="550"/>
                  </a:lnTo>
                  <a:lnTo>
                    <a:pt x="590" y="548"/>
                  </a:lnTo>
                  <a:lnTo>
                    <a:pt x="588" y="546"/>
                  </a:lnTo>
                  <a:lnTo>
                    <a:pt x="586" y="544"/>
                  </a:lnTo>
                  <a:lnTo>
                    <a:pt x="548" y="544"/>
                  </a:lnTo>
                  <a:lnTo>
                    <a:pt x="548" y="544"/>
                  </a:lnTo>
                  <a:lnTo>
                    <a:pt x="542" y="546"/>
                  </a:lnTo>
                  <a:lnTo>
                    <a:pt x="536" y="550"/>
                  </a:lnTo>
                  <a:lnTo>
                    <a:pt x="536" y="550"/>
                  </a:lnTo>
                  <a:lnTo>
                    <a:pt x="528" y="556"/>
                  </a:lnTo>
                  <a:lnTo>
                    <a:pt x="512" y="570"/>
                  </a:lnTo>
                  <a:lnTo>
                    <a:pt x="502" y="576"/>
                  </a:lnTo>
                  <a:lnTo>
                    <a:pt x="490" y="582"/>
                  </a:lnTo>
                  <a:lnTo>
                    <a:pt x="476" y="586"/>
                  </a:lnTo>
                  <a:lnTo>
                    <a:pt x="464" y="588"/>
                  </a:lnTo>
                  <a:lnTo>
                    <a:pt x="464" y="588"/>
                  </a:lnTo>
                  <a:lnTo>
                    <a:pt x="446" y="586"/>
                  </a:lnTo>
                  <a:lnTo>
                    <a:pt x="430" y="582"/>
                  </a:lnTo>
                  <a:lnTo>
                    <a:pt x="414" y="574"/>
                  </a:lnTo>
                  <a:lnTo>
                    <a:pt x="402" y="564"/>
                  </a:lnTo>
                  <a:lnTo>
                    <a:pt x="390" y="552"/>
                  </a:lnTo>
                  <a:lnTo>
                    <a:pt x="382" y="536"/>
                  </a:lnTo>
                  <a:lnTo>
                    <a:pt x="376" y="520"/>
                  </a:lnTo>
                  <a:lnTo>
                    <a:pt x="374" y="504"/>
                  </a:lnTo>
                  <a:lnTo>
                    <a:pt x="374" y="504"/>
                  </a:lnTo>
                  <a:lnTo>
                    <a:pt x="376" y="486"/>
                  </a:lnTo>
                  <a:lnTo>
                    <a:pt x="382" y="470"/>
                  </a:lnTo>
                  <a:lnTo>
                    <a:pt x="390" y="456"/>
                  </a:lnTo>
                  <a:lnTo>
                    <a:pt x="402" y="444"/>
                  </a:lnTo>
                  <a:lnTo>
                    <a:pt x="414" y="434"/>
                  </a:lnTo>
                  <a:lnTo>
                    <a:pt x="430" y="426"/>
                  </a:lnTo>
                  <a:lnTo>
                    <a:pt x="446" y="420"/>
                  </a:lnTo>
                  <a:lnTo>
                    <a:pt x="464" y="420"/>
                  </a:lnTo>
                  <a:lnTo>
                    <a:pt x="464" y="420"/>
                  </a:lnTo>
                  <a:lnTo>
                    <a:pt x="476" y="420"/>
                  </a:lnTo>
                  <a:lnTo>
                    <a:pt x="490" y="426"/>
                  </a:lnTo>
                  <a:lnTo>
                    <a:pt x="502" y="432"/>
                  </a:lnTo>
                  <a:lnTo>
                    <a:pt x="512" y="438"/>
                  </a:lnTo>
                  <a:lnTo>
                    <a:pt x="528" y="452"/>
                  </a:lnTo>
                  <a:lnTo>
                    <a:pt x="536" y="458"/>
                  </a:lnTo>
                  <a:lnTo>
                    <a:pt x="536" y="458"/>
                  </a:lnTo>
                  <a:lnTo>
                    <a:pt x="542" y="462"/>
                  </a:lnTo>
                  <a:lnTo>
                    <a:pt x="548" y="462"/>
                  </a:lnTo>
                  <a:lnTo>
                    <a:pt x="586" y="462"/>
                  </a:lnTo>
                  <a:lnTo>
                    <a:pt x="586" y="462"/>
                  </a:lnTo>
                  <a:lnTo>
                    <a:pt x="588" y="462"/>
                  </a:lnTo>
                  <a:lnTo>
                    <a:pt x="590" y="460"/>
                  </a:lnTo>
                  <a:lnTo>
                    <a:pt x="592" y="458"/>
                  </a:lnTo>
                  <a:lnTo>
                    <a:pt x="594" y="454"/>
                  </a:lnTo>
                  <a:lnTo>
                    <a:pt x="594" y="228"/>
                  </a:lnTo>
                  <a:lnTo>
                    <a:pt x="594" y="228"/>
                  </a:lnTo>
                  <a:lnTo>
                    <a:pt x="592" y="224"/>
                  </a:lnTo>
                  <a:lnTo>
                    <a:pt x="592" y="220"/>
                  </a:lnTo>
                  <a:lnTo>
                    <a:pt x="592" y="220"/>
                  </a:lnTo>
                  <a:lnTo>
                    <a:pt x="590" y="222"/>
                  </a:lnTo>
                  <a:lnTo>
                    <a:pt x="590" y="222"/>
                  </a:lnTo>
                  <a:lnTo>
                    <a:pt x="582" y="222"/>
                  </a:lnTo>
                  <a:lnTo>
                    <a:pt x="354" y="222"/>
                  </a:lnTo>
                  <a:lnTo>
                    <a:pt x="354" y="222"/>
                  </a:lnTo>
                  <a:lnTo>
                    <a:pt x="350" y="220"/>
                  </a:lnTo>
                  <a:lnTo>
                    <a:pt x="348" y="218"/>
                  </a:lnTo>
                  <a:lnTo>
                    <a:pt x="346" y="216"/>
                  </a:lnTo>
                  <a:lnTo>
                    <a:pt x="346" y="214"/>
                  </a:lnTo>
                  <a:lnTo>
                    <a:pt x="346" y="166"/>
                  </a:lnTo>
                  <a:lnTo>
                    <a:pt x="346" y="166"/>
                  </a:lnTo>
                  <a:lnTo>
                    <a:pt x="346" y="160"/>
                  </a:lnTo>
                  <a:lnTo>
                    <a:pt x="352" y="152"/>
                  </a:lnTo>
                  <a:lnTo>
                    <a:pt x="352" y="152"/>
                  </a:lnTo>
                  <a:lnTo>
                    <a:pt x="356" y="146"/>
                  </a:lnTo>
                  <a:lnTo>
                    <a:pt x="370" y="130"/>
                  </a:lnTo>
                  <a:lnTo>
                    <a:pt x="376" y="120"/>
                  </a:lnTo>
                  <a:lnTo>
                    <a:pt x="382" y="110"/>
                  </a:lnTo>
                  <a:lnTo>
                    <a:pt x="388" y="98"/>
                  </a:lnTo>
                  <a:lnTo>
                    <a:pt x="388" y="86"/>
                  </a:lnTo>
                  <a:lnTo>
                    <a:pt x="388" y="86"/>
                  </a:lnTo>
                  <a:lnTo>
                    <a:pt x="388" y="68"/>
                  </a:lnTo>
                  <a:lnTo>
                    <a:pt x="382" y="52"/>
                  </a:lnTo>
                  <a:lnTo>
                    <a:pt x="374" y="38"/>
                  </a:lnTo>
                  <a:lnTo>
                    <a:pt x="364" y="26"/>
                  </a:lnTo>
                  <a:lnTo>
                    <a:pt x="352" y="14"/>
                  </a:lnTo>
                  <a:lnTo>
                    <a:pt x="338" y="8"/>
                  </a:lnTo>
                  <a:lnTo>
                    <a:pt x="322" y="2"/>
                  </a:lnTo>
                  <a:lnTo>
                    <a:pt x="304" y="0"/>
                  </a:lnTo>
                  <a:lnTo>
                    <a:pt x="304" y="0"/>
                  </a:lnTo>
                  <a:lnTo>
                    <a:pt x="288" y="2"/>
                  </a:lnTo>
                  <a:lnTo>
                    <a:pt x="272" y="8"/>
                  </a:lnTo>
                  <a:lnTo>
                    <a:pt x="256" y="14"/>
                  </a:lnTo>
                  <a:lnTo>
                    <a:pt x="244" y="26"/>
                  </a:lnTo>
                  <a:lnTo>
                    <a:pt x="234" y="38"/>
                  </a:lnTo>
                  <a:lnTo>
                    <a:pt x="226" y="52"/>
                  </a:lnTo>
                  <a:lnTo>
                    <a:pt x="222" y="68"/>
                  </a:lnTo>
                  <a:lnTo>
                    <a:pt x="220" y="86"/>
                  </a:lnTo>
                  <a:lnTo>
                    <a:pt x="220" y="86"/>
                  </a:lnTo>
                  <a:lnTo>
                    <a:pt x="222" y="98"/>
                  </a:lnTo>
                  <a:lnTo>
                    <a:pt x="226" y="110"/>
                  </a:lnTo>
                  <a:lnTo>
                    <a:pt x="232" y="120"/>
                  </a:lnTo>
                  <a:lnTo>
                    <a:pt x="238" y="130"/>
                  </a:lnTo>
                  <a:lnTo>
                    <a:pt x="252" y="146"/>
                  </a:lnTo>
                  <a:lnTo>
                    <a:pt x="258" y="152"/>
                  </a:lnTo>
                  <a:lnTo>
                    <a:pt x="258" y="152"/>
                  </a:lnTo>
                  <a:lnTo>
                    <a:pt x="262" y="160"/>
                  </a:lnTo>
                  <a:lnTo>
                    <a:pt x="264" y="166"/>
                  </a:lnTo>
                  <a:lnTo>
                    <a:pt x="264" y="214"/>
                  </a:lnTo>
                  <a:lnTo>
                    <a:pt x="264" y="214"/>
                  </a:lnTo>
                  <a:lnTo>
                    <a:pt x="262" y="216"/>
                  </a:lnTo>
                  <a:lnTo>
                    <a:pt x="260" y="218"/>
                  </a:lnTo>
                  <a:lnTo>
                    <a:pt x="258" y="220"/>
                  </a:lnTo>
                  <a:lnTo>
                    <a:pt x="256" y="222"/>
                  </a:lnTo>
                  <a:lnTo>
                    <a:pt x="8" y="222"/>
                  </a:lnTo>
                  <a:lnTo>
                    <a:pt x="8" y="222"/>
                  </a:lnTo>
                  <a:lnTo>
                    <a:pt x="0" y="222"/>
                  </a:lnTo>
                  <a:lnTo>
                    <a:pt x="0" y="222"/>
                  </a:lnTo>
                  <a:lnTo>
                    <a:pt x="0" y="224"/>
                  </a:lnTo>
                  <a:lnTo>
                    <a:pt x="0" y="224"/>
                  </a:lnTo>
                  <a:lnTo>
                    <a:pt x="0" y="232"/>
                  </a:lnTo>
                  <a:lnTo>
                    <a:pt x="0" y="466"/>
                  </a:lnTo>
                  <a:lnTo>
                    <a:pt x="0" y="466"/>
                  </a:lnTo>
                  <a:lnTo>
                    <a:pt x="0" y="470"/>
                  </a:lnTo>
                  <a:lnTo>
                    <a:pt x="2" y="472"/>
                  </a:lnTo>
                  <a:lnTo>
                    <a:pt x="4" y="474"/>
                  </a:lnTo>
                  <a:lnTo>
                    <a:pt x="8" y="474"/>
                  </a:lnTo>
                  <a:lnTo>
                    <a:pt x="44" y="474"/>
                  </a:lnTo>
                  <a:lnTo>
                    <a:pt x="44" y="474"/>
                  </a:lnTo>
                  <a:lnTo>
                    <a:pt x="52" y="472"/>
                  </a:lnTo>
                  <a:lnTo>
                    <a:pt x="58" y="468"/>
                  </a:lnTo>
                  <a:lnTo>
                    <a:pt x="58" y="468"/>
                  </a:lnTo>
                  <a:lnTo>
                    <a:pt x="64" y="462"/>
                  </a:lnTo>
                  <a:lnTo>
                    <a:pt x="80" y="450"/>
                  </a:lnTo>
                  <a:lnTo>
                    <a:pt x="92" y="442"/>
                  </a:lnTo>
                  <a:lnTo>
                    <a:pt x="104" y="436"/>
                  </a:lnTo>
                  <a:lnTo>
                    <a:pt x="116" y="432"/>
                  </a:lnTo>
                  <a:lnTo>
                    <a:pt x="128" y="430"/>
                  </a:lnTo>
                  <a:lnTo>
                    <a:pt x="128" y="430"/>
                  </a:lnTo>
                  <a:lnTo>
                    <a:pt x="146" y="432"/>
                  </a:lnTo>
                  <a:lnTo>
                    <a:pt x="164" y="438"/>
                  </a:lnTo>
                  <a:lnTo>
                    <a:pt x="178" y="446"/>
                  </a:lnTo>
                  <a:lnTo>
                    <a:pt x="192" y="456"/>
                  </a:lnTo>
                  <a:lnTo>
                    <a:pt x="202" y="468"/>
                  </a:lnTo>
                  <a:lnTo>
                    <a:pt x="210" y="482"/>
                  </a:lnTo>
                  <a:lnTo>
                    <a:pt x="216" y="498"/>
                  </a:lnTo>
                  <a:lnTo>
                    <a:pt x="218" y="516"/>
                  </a:lnTo>
                  <a:lnTo>
                    <a:pt x="218" y="516"/>
                  </a:lnTo>
                  <a:lnTo>
                    <a:pt x="216" y="532"/>
                  </a:lnTo>
                  <a:lnTo>
                    <a:pt x="210" y="548"/>
                  </a:lnTo>
                  <a:lnTo>
                    <a:pt x="202" y="562"/>
                  </a:lnTo>
                  <a:lnTo>
                    <a:pt x="192" y="576"/>
                  </a:lnTo>
                  <a:lnTo>
                    <a:pt x="178" y="586"/>
                  </a:lnTo>
                  <a:lnTo>
                    <a:pt x="164" y="594"/>
                  </a:lnTo>
                  <a:lnTo>
                    <a:pt x="146" y="598"/>
                  </a:lnTo>
                  <a:lnTo>
                    <a:pt x="128" y="600"/>
                  </a:lnTo>
                  <a:lnTo>
                    <a:pt x="128" y="600"/>
                  </a:lnTo>
                  <a:lnTo>
                    <a:pt x="116" y="598"/>
                  </a:lnTo>
                  <a:lnTo>
                    <a:pt x="104" y="594"/>
                  </a:lnTo>
                  <a:lnTo>
                    <a:pt x="92" y="588"/>
                  </a:lnTo>
                  <a:lnTo>
                    <a:pt x="80" y="582"/>
                  </a:lnTo>
                  <a:lnTo>
                    <a:pt x="64" y="568"/>
                  </a:lnTo>
                  <a:lnTo>
                    <a:pt x="58" y="562"/>
                  </a:lnTo>
                  <a:lnTo>
                    <a:pt x="58" y="562"/>
                  </a:lnTo>
                  <a:lnTo>
                    <a:pt x="52" y="558"/>
                  </a:lnTo>
                  <a:lnTo>
                    <a:pt x="44" y="556"/>
                  </a:lnTo>
                  <a:lnTo>
                    <a:pt x="8" y="556"/>
                  </a:lnTo>
                  <a:lnTo>
                    <a:pt x="8" y="556"/>
                  </a:lnTo>
                  <a:lnTo>
                    <a:pt x="4" y="558"/>
                  </a:lnTo>
                  <a:lnTo>
                    <a:pt x="2" y="560"/>
                  </a:lnTo>
                  <a:lnTo>
                    <a:pt x="0" y="562"/>
                  </a:lnTo>
                  <a:lnTo>
                    <a:pt x="0" y="564"/>
                  </a:lnTo>
                  <a:lnTo>
                    <a:pt x="0" y="794"/>
                  </a:lnTo>
                  <a:lnTo>
                    <a:pt x="0" y="794"/>
                  </a:lnTo>
                  <a:lnTo>
                    <a:pt x="0" y="796"/>
                  </a:lnTo>
                  <a:lnTo>
                    <a:pt x="2" y="798"/>
                  </a:lnTo>
                  <a:lnTo>
                    <a:pt x="4" y="800"/>
                  </a:lnTo>
                  <a:lnTo>
                    <a:pt x="8" y="802"/>
                  </a:lnTo>
                  <a:lnTo>
                    <a:pt x="256" y="802"/>
                  </a:lnTo>
                  <a:lnTo>
                    <a:pt x="256" y="802"/>
                  </a:lnTo>
                  <a:lnTo>
                    <a:pt x="258" y="802"/>
                  </a:lnTo>
                  <a:lnTo>
                    <a:pt x="260" y="804"/>
                  </a:lnTo>
                  <a:lnTo>
                    <a:pt x="262" y="806"/>
                  </a:lnTo>
                  <a:lnTo>
                    <a:pt x="264" y="810"/>
                  </a:lnTo>
                  <a:lnTo>
                    <a:pt x="264" y="856"/>
                  </a:lnTo>
                  <a:lnTo>
                    <a:pt x="264" y="856"/>
                  </a:lnTo>
                  <a:lnTo>
                    <a:pt x="262" y="864"/>
                  </a:lnTo>
                  <a:lnTo>
                    <a:pt x="258" y="870"/>
                  </a:lnTo>
                  <a:lnTo>
                    <a:pt x="258" y="870"/>
                  </a:lnTo>
                  <a:lnTo>
                    <a:pt x="252" y="876"/>
                  </a:lnTo>
                  <a:lnTo>
                    <a:pt x="238" y="892"/>
                  </a:lnTo>
                  <a:lnTo>
                    <a:pt x="232" y="902"/>
                  </a:lnTo>
                  <a:lnTo>
                    <a:pt x="226" y="914"/>
                  </a:lnTo>
                  <a:lnTo>
                    <a:pt x="222" y="926"/>
                  </a:lnTo>
                  <a:lnTo>
                    <a:pt x="220" y="938"/>
                  </a:lnTo>
                  <a:lnTo>
                    <a:pt x="220" y="938"/>
                  </a:lnTo>
                  <a:lnTo>
                    <a:pt x="222" y="954"/>
                  </a:lnTo>
                  <a:lnTo>
                    <a:pt x="226" y="970"/>
                  </a:lnTo>
                  <a:lnTo>
                    <a:pt x="234" y="984"/>
                  </a:lnTo>
                  <a:lnTo>
                    <a:pt x="244" y="998"/>
                  </a:lnTo>
                  <a:lnTo>
                    <a:pt x="256" y="1008"/>
                  </a:lnTo>
                  <a:lnTo>
                    <a:pt x="272" y="1016"/>
                  </a:lnTo>
                  <a:lnTo>
                    <a:pt x="288" y="1020"/>
                  </a:lnTo>
                  <a:lnTo>
                    <a:pt x="304" y="1022"/>
                  </a:lnTo>
                  <a:lnTo>
                    <a:pt x="304" y="1022"/>
                  </a:lnTo>
                  <a:lnTo>
                    <a:pt x="322" y="1020"/>
                  </a:lnTo>
                  <a:lnTo>
                    <a:pt x="338" y="1016"/>
                  </a:lnTo>
                  <a:lnTo>
                    <a:pt x="352" y="1008"/>
                  </a:lnTo>
                  <a:lnTo>
                    <a:pt x="364" y="998"/>
                  </a:lnTo>
                  <a:lnTo>
                    <a:pt x="374" y="984"/>
                  </a:lnTo>
                  <a:lnTo>
                    <a:pt x="382" y="970"/>
                  </a:lnTo>
                  <a:lnTo>
                    <a:pt x="388" y="954"/>
                  </a:lnTo>
                  <a:lnTo>
                    <a:pt x="388" y="938"/>
                  </a:lnTo>
                  <a:lnTo>
                    <a:pt x="388" y="938"/>
                  </a:lnTo>
                  <a:lnTo>
                    <a:pt x="388" y="926"/>
                  </a:lnTo>
                  <a:lnTo>
                    <a:pt x="382" y="914"/>
                  </a:lnTo>
                  <a:lnTo>
                    <a:pt x="376" y="902"/>
                  </a:lnTo>
                  <a:lnTo>
                    <a:pt x="370" y="892"/>
                  </a:lnTo>
                  <a:lnTo>
                    <a:pt x="356" y="876"/>
                  </a:lnTo>
                  <a:lnTo>
                    <a:pt x="352" y="870"/>
                  </a:lnTo>
                  <a:lnTo>
                    <a:pt x="352" y="870"/>
                  </a:lnTo>
                  <a:lnTo>
                    <a:pt x="346" y="864"/>
                  </a:lnTo>
                  <a:lnTo>
                    <a:pt x="346" y="856"/>
                  </a:lnTo>
                  <a:lnTo>
                    <a:pt x="346" y="810"/>
                  </a:lnTo>
                  <a:lnTo>
                    <a:pt x="346" y="810"/>
                  </a:lnTo>
                  <a:lnTo>
                    <a:pt x="346" y="806"/>
                  </a:lnTo>
                  <a:lnTo>
                    <a:pt x="348" y="804"/>
                  </a:lnTo>
                  <a:lnTo>
                    <a:pt x="350" y="802"/>
                  </a:lnTo>
                  <a:lnTo>
                    <a:pt x="354" y="802"/>
                  </a:lnTo>
                  <a:lnTo>
                    <a:pt x="494" y="802"/>
                  </a:lnTo>
                  <a:lnTo>
                    <a:pt x="494" y="802"/>
                  </a:lnTo>
                  <a:lnTo>
                    <a:pt x="502" y="802"/>
                  </a:lnTo>
                  <a:lnTo>
                    <a:pt x="502" y="802"/>
                  </a:lnTo>
                  <a:lnTo>
                    <a:pt x="510" y="800"/>
                  </a:lnTo>
                  <a:lnTo>
                    <a:pt x="586" y="800"/>
                  </a:lnTo>
                  <a:close/>
                </a:path>
              </a:pathLst>
            </a:custGeom>
            <a:solidFill>
              <a:schemeClr val="accent2"/>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11" name="Google Shape;311;p8"/>
            <p:cNvSpPr/>
            <p:nvPr/>
          </p:nvSpPr>
          <p:spPr>
            <a:xfrm>
              <a:off x="5151996" y="2335352"/>
              <a:ext cx="1266461" cy="2178996"/>
            </a:xfrm>
            <a:custGeom>
              <a:avLst/>
              <a:gdLst/>
              <a:ahLst/>
              <a:cxnLst/>
              <a:rect l="l" t="t" r="r" b="b"/>
              <a:pathLst>
                <a:path w="594" h="1022" extrusionOk="0">
                  <a:moveTo>
                    <a:pt x="586" y="800"/>
                  </a:moveTo>
                  <a:lnTo>
                    <a:pt x="586" y="800"/>
                  </a:lnTo>
                  <a:lnTo>
                    <a:pt x="592" y="800"/>
                  </a:lnTo>
                  <a:lnTo>
                    <a:pt x="594" y="798"/>
                  </a:lnTo>
                  <a:lnTo>
                    <a:pt x="594" y="798"/>
                  </a:lnTo>
                  <a:lnTo>
                    <a:pt x="594" y="796"/>
                  </a:lnTo>
                  <a:lnTo>
                    <a:pt x="594" y="796"/>
                  </a:lnTo>
                  <a:lnTo>
                    <a:pt x="594" y="788"/>
                  </a:lnTo>
                  <a:lnTo>
                    <a:pt x="594" y="552"/>
                  </a:lnTo>
                  <a:lnTo>
                    <a:pt x="594" y="552"/>
                  </a:lnTo>
                  <a:lnTo>
                    <a:pt x="592" y="550"/>
                  </a:lnTo>
                  <a:lnTo>
                    <a:pt x="590" y="548"/>
                  </a:lnTo>
                  <a:lnTo>
                    <a:pt x="588" y="546"/>
                  </a:lnTo>
                  <a:lnTo>
                    <a:pt x="586" y="544"/>
                  </a:lnTo>
                  <a:lnTo>
                    <a:pt x="548" y="544"/>
                  </a:lnTo>
                  <a:lnTo>
                    <a:pt x="548" y="544"/>
                  </a:lnTo>
                  <a:lnTo>
                    <a:pt x="542" y="546"/>
                  </a:lnTo>
                  <a:lnTo>
                    <a:pt x="536" y="550"/>
                  </a:lnTo>
                  <a:lnTo>
                    <a:pt x="536" y="550"/>
                  </a:lnTo>
                  <a:lnTo>
                    <a:pt x="528" y="556"/>
                  </a:lnTo>
                  <a:lnTo>
                    <a:pt x="512" y="570"/>
                  </a:lnTo>
                  <a:lnTo>
                    <a:pt x="502" y="576"/>
                  </a:lnTo>
                  <a:lnTo>
                    <a:pt x="490" y="582"/>
                  </a:lnTo>
                  <a:lnTo>
                    <a:pt x="476" y="586"/>
                  </a:lnTo>
                  <a:lnTo>
                    <a:pt x="464" y="588"/>
                  </a:lnTo>
                  <a:lnTo>
                    <a:pt x="464" y="588"/>
                  </a:lnTo>
                  <a:lnTo>
                    <a:pt x="446" y="586"/>
                  </a:lnTo>
                  <a:lnTo>
                    <a:pt x="430" y="582"/>
                  </a:lnTo>
                  <a:lnTo>
                    <a:pt x="414" y="574"/>
                  </a:lnTo>
                  <a:lnTo>
                    <a:pt x="402" y="564"/>
                  </a:lnTo>
                  <a:lnTo>
                    <a:pt x="390" y="552"/>
                  </a:lnTo>
                  <a:lnTo>
                    <a:pt x="382" y="536"/>
                  </a:lnTo>
                  <a:lnTo>
                    <a:pt x="376" y="520"/>
                  </a:lnTo>
                  <a:lnTo>
                    <a:pt x="374" y="504"/>
                  </a:lnTo>
                  <a:lnTo>
                    <a:pt x="374" y="504"/>
                  </a:lnTo>
                  <a:lnTo>
                    <a:pt x="376" y="486"/>
                  </a:lnTo>
                  <a:lnTo>
                    <a:pt x="382" y="470"/>
                  </a:lnTo>
                  <a:lnTo>
                    <a:pt x="390" y="456"/>
                  </a:lnTo>
                  <a:lnTo>
                    <a:pt x="402" y="444"/>
                  </a:lnTo>
                  <a:lnTo>
                    <a:pt x="414" y="434"/>
                  </a:lnTo>
                  <a:lnTo>
                    <a:pt x="430" y="426"/>
                  </a:lnTo>
                  <a:lnTo>
                    <a:pt x="446" y="420"/>
                  </a:lnTo>
                  <a:lnTo>
                    <a:pt x="464" y="420"/>
                  </a:lnTo>
                  <a:lnTo>
                    <a:pt x="464" y="420"/>
                  </a:lnTo>
                  <a:lnTo>
                    <a:pt x="476" y="420"/>
                  </a:lnTo>
                  <a:lnTo>
                    <a:pt x="490" y="426"/>
                  </a:lnTo>
                  <a:lnTo>
                    <a:pt x="502" y="432"/>
                  </a:lnTo>
                  <a:lnTo>
                    <a:pt x="512" y="438"/>
                  </a:lnTo>
                  <a:lnTo>
                    <a:pt x="528" y="452"/>
                  </a:lnTo>
                  <a:lnTo>
                    <a:pt x="536" y="458"/>
                  </a:lnTo>
                  <a:lnTo>
                    <a:pt x="536" y="458"/>
                  </a:lnTo>
                  <a:lnTo>
                    <a:pt x="542" y="462"/>
                  </a:lnTo>
                  <a:lnTo>
                    <a:pt x="548" y="462"/>
                  </a:lnTo>
                  <a:lnTo>
                    <a:pt x="586" y="462"/>
                  </a:lnTo>
                  <a:lnTo>
                    <a:pt x="586" y="462"/>
                  </a:lnTo>
                  <a:lnTo>
                    <a:pt x="588" y="462"/>
                  </a:lnTo>
                  <a:lnTo>
                    <a:pt x="590" y="460"/>
                  </a:lnTo>
                  <a:lnTo>
                    <a:pt x="592" y="458"/>
                  </a:lnTo>
                  <a:lnTo>
                    <a:pt x="594" y="454"/>
                  </a:lnTo>
                  <a:lnTo>
                    <a:pt x="594" y="228"/>
                  </a:lnTo>
                  <a:lnTo>
                    <a:pt x="594" y="228"/>
                  </a:lnTo>
                  <a:lnTo>
                    <a:pt x="592" y="224"/>
                  </a:lnTo>
                  <a:lnTo>
                    <a:pt x="592" y="220"/>
                  </a:lnTo>
                  <a:lnTo>
                    <a:pt x="592" y="220"/>
                  </a:lnTo>
                  <a:lnTo>
                    <a:pt x="590" y="222"/>
                  </a:lnTo>
                  <a:lnTo>
                    <a:pt x="590" y="222"/>
                  </a:lnTo>
                  <a:lnTo>
                    <a:pt x="582" y="222"/>
                  </a:lnTo>
                  <a:lnTo>
                    <a:pt x="354" y="222"/>
                  </a:lnTo>
                  <a:lnTo>
                    <a:pt x="354" y="222"/>
                  </a:lnTo>
                  <a:lnTo>
                    <a:pt x="350" y="220"/>
                  </a:lnTo>
                  <a:lnTo>
                    <a:pt x="348" y="218"/>
                  </a:lnTo>
                  <a:lnTo>
                    <a:pt x="346" y="216"/>
                  </a:lnTo>
                  <a:lnTo>
                    <a:pt x="346" y="214"/>
                  </a:lnTo>
                  <a:lnTo>
                    <a:pt x="346" y="166"/>
                  </a:lnTo>
                  <a:lnTo>
                    <a:pt x="346" y="166"/>
                  </a:lnTo>
                  <a:lnTo>
                    <a:pt x="346" y="160"/>
                  </a:lnTo>
                  <a:lnTo>
                    <a:pt x="352" y="152"/>
                  </a:lnTo>
                  <a:lnTo>
                    <a:pt x="352" y="152"/>
                  </a:lnTo>
                  <a:lnTo>
                    <a:pt x="356" y="146"/>
                  </a:lnTo>
                  <a:lnTo>
                    <a:pt x="370" y="130"/>
                  </a:lnTo>
                  <a:lnTo>
                    <a:pt x="376" y="120"/>
                  </a:lnTo>
                  <a:lnTo>
                    <a:pt x="382" y="110"/>
                  </a:lnTo>
                  <a:lnTo>
                    <a:pt x="388" y="98"/>
                  </a:lnTo>
                  <a:lnTo>
                    <a:pt x="388" y="86"/>
                  </a:lnTo>
                  <a:lnTo>
                    <a:pt x="388" y="86"/>
                  </a:lnTo>
                  <a:lnTo>
                    <a:pt x="388" y="68"/>
                  </a:lnTo>
                  <a:lnTo>
                    <a:pt x="382" y="52"/>
                  </a:lnTo>
                  <a:lnTo>
                    <a:pt x="374" y="38"/>
                  </a:lnTo>
                  <a:lnTo>
                    <a:pt x="364" y="26"/>
                  </a:lnTo>
                  <a:lnTo>
                    <a:pt x="352" y="14"/>
                  </a:lnTo>
                  <a:lnTo>
                    <a:pt x="338" y="8"/>
                  </a:lnTo>
                  <a:lnTo>
                    <a:pt x="322" y="2"/>
                  </a:lnTo>
                  <a:lnTo>
                    <a:pt x="304" y="0"/>
                  </a:lnTo>
                  <a:lnTo>
                    <a:pt x="304" y="0"/>
                  </a:lnTo>
                  <a:lnTo>
                    <a:pt x="288" y="2"/>
                  </a:lnTo>
                  <a:lnTo>
                    <a:pt x="272" y="8"/>
                  </a:lnTo>
                  <a:lnTo>
                    <a:pt x="256" y="14"/>
                  </a:lnTo>
                  <a:lnTo>
                    <a:pt x="244" y="26"/>
                  </a:lnTo>
                  <a:lnTo>
                    <a:pt x="234" y="38"/>
                  </a:lnTo>
                  <a:lnTo>
                    <a:pt x="226" y="52"/>
                  </a:lnTo>
                  <a:lnTo>
                    <a:pt x="222" y="68"/>
                  </a:lnTo>
                  <a:lnTo>
                    <a:pt x="220" y="86"/>
                  </a:lnTo>
                  <a:lnTo>
                    <a:pt x="220" y="86"/>
                  </a:lnTo>
                  <a:lnTo>
                    <a:pt x="222" y="98"/>
                  </a:lnTo>
                  <a:lnTo>
                    <a:pt x="226" y="110"/>
                  </a:lnTo>
                  <a:lnTo>
                    <a:pt x="232" y="120"/>
                  </a:lnTo>
                  <a:lnTo>
                    <a:pt x="238" y="130"/>
                  </a:lnTo>
                  <a:lnTo>
                    <a:pt x="252" y="146"/>
                  </a:lnTo>
                  <a:lnTo>
                    <a:pt x="258" y="152"/>
                  </a:lnTo>
                  <a:lnTo>
                    <a:pt x="258" y="152"/>
                  </a:lnTo>
                  <a:lnTo>
                    <a:pt x="262" y="160"/>
                  </a:lnTo>
                  <a:lnTo>
                    <a:pt x="264" y="166"/>
                  </a:lnTo>
                  <a:lnTo>
                    <a:pt x="264" y="214"/>
                  </a:lnTo>
                  <a:lnTo>
                    <a:pt x="264" y="214"/>
                  </a:lnTo>
                  <a:lnTo>
                    <a:pt x="262" y="216"/>
                  </a:lnTo>
                  <a:lnTo>
                    <a:pt x="260" y="218"/>
                  </a:lnTo>
                  <a:lnTo>
                    <a:pt x="258" y="220"/>
                  </a:lnTo>
                  <a:lnTo>
                    <a:pt x="256" y="222"/>
                  </a:lnTo>
                  <a:lnTo>
                    <a:pt x="8" y="222"/>
                  </a:lnTo>
                  <a:lnTo>
                    <a:pt x="8" y="222"/>
                  </a:lnTo>
                  <a:lnTo>
                    <a:pt x="0" y="222"/>
                  </a:lnTo>
                  <a:lnTo>
                    <a:pt x="0" y="222"/>
                  </a:lnTo>
                  <a:lnTo>
                    <a:pt x="0" y="224"/>
                  </a:lnTo>
                  <a:lnTo>
                    <a:pt x="0" y="224"/>
                  </a:lnTo>
                  <a:lnTo>
                    <a:pt x="0" y="232"/>
                  </a:lnTo>
                  <a:lnTo>
                    <a:pt x="0" y="466"/>
                  </a:lnTo>
                  <a:lnTo>
                    <a:pt x="0" y="466"/>
                  </a:lnTo>
                  <a:lnTo>
                    <a:pt x="0" y="470"/>
                  </a:lnTo>
                  <a:lnTo>
                    <a:pt x="2" y="472"/>
                  </a:lnTo>
                  <a:lnTo>
                    <a:pt x="4" y="474"/>
                  </a:lnTo>
                  <a:lnTo>
                    <a:pt x="8" y="474"/>
                  </a:lnTo>
                  <a:lnTo>
                    <a:pt x="44" y="474"/>
                  </a:lnTo>
                  <a:lnTo>
                    <a:pt x="44" y="474"/>
                  </a:lnTo>
                  <a:lnTo>
                    <a:pt x="52" y="472"/>
                  </a:lnTo>
                  <a:lnTo>
                    <a:pt x="58" y="468"/>
                  </a:lnTo>
                  <a:lnTo>
                    <a:pt x="58" y="468"/>
                  </a:lnTo>
                  <a:lnTo>
                    <a:pt x="64" y="462"/>
                  </a:lnTo>
                  <a:lnTo>
                    <a:pt x="80" y="450"/>
                  </a:lnTo>
                  <a:lnTo>
                    <a:pt x="92" y="442"/>
                  </a:lnTo>
                  <a:lnTo>
                    <a:pt x="104" y="436"/>
                  </a:lnTo>
                  <a:lnTo>
                    <a:pt x="116" y="432"/>
                  </a:lnTo>
                  <a:lnTo>
                    <a:pt x="128" y="430"/>
                  </a:lnTo>
                  <a:lnTo>
                    <a:pt x="128" y="430"/>
                  </a:lnTo>
                  <a:lnTo>
                    <a:pt x="146" y="432"/>
                  </a:lnTo>
                  <a:lnTo>
                    <a:pt x="164" y="438"/>
                  </a:lnTo>
                  <a:lnTo>
                    <a:pt x="178" y="446"/>
                  </a:lnTo>
                  <a:lnTo>
                    <a:pt x="192" y="456"/>
                  </a:lnTo>
                  <a:lnTo>
                    <a:pt x="202" y="468"/>
                  </a:lnTo>
                  <a:lnTo>
                    <a:pt x="210" y="482"/>
                  </a:lnTo>
                  <a:lnTo>
                    <a:pt x="216" y="498"/>
                  </a:lnTo>
                  <a:lnTo>
                    <a:pt x="218" y="516"/>
                  </a:lnTo>
                  <a:lnTo>
                    <a:pt x="218" y="516"/>
                  </a:lnTo>
                  <a:lnTo>
                    <a:pt x="216" y="532"/>
                  </a:lnTo>
                  <a:lnTo>
                    <a:pt x="210" y="548"/>
                  </a:lnTo>
                  <a:lnTo>
                    <a:pt x="202" y="562"/>
                  </a:lnTo>
                  <a:lnTo>
                    <a:pt x="192" y="576"/>
                  </a:lnTo>
                  <a:lnTo>
                    <a:pt x="178" y="586"/>
                  </a:lnTo>
                  <a:lnTo>
                    <a:pt x="164" y="594"/>
                  </a:lnTo>
                  <a:lnTo>
                    <a:pt x="146" y="598"/>
                  </a:lnTo>
                  <a:lnTo>
                    <a:pt x="128" y="600"/>
                  </a:lnTo>
                  <a:lnTo>
                    <a:pt x="128" y="600"/>
                  </a:lnTo>
                  <a:lnTo>
                    <a:pt x="116" y="598"/>
                  </a:lnTo>
                  <a:lnTo>
                    <a:pt x="104" y="594"/>
                  </a:lnTo>
                  <a:lnTo>
                    <a:pt x="92" y="588"/>
                  </a:lnTo>
                  <a:lnTo>
                    <a:pt x="80" y="582"/>
                  </a:lnTo>
                  <a:lnTo>
                    <a:pt x="64" y="568"/>
                  </a:lnTo>
                  <a:lnTo>
                    <a:pt x="58" y="562"/>
                  </a:lnTo>
                  <a:lnTo>
                    <a:pt x="58" y="562"/>
                  </a:lnTo>
                  <a:lnTo>
                    <a:pt x="52" y="558"/>
                  </a:lnTo>
                  <a:lnTo>
                    <a:pt x="44" y="556"/>
                  </a:lnTo>
                  <a:lnTo>
                    <a:pt x="8" y="556"/>
                  </a:lnTo>
                  <a:lnTo>
                    <a:pt x="8" y="556"/>
                  </a:lnTo>
                  <a:lnTo>
                    <a:pt x="4" y="558"/>
                  </a:lnTo>
                  <a:lnTo>
                    <a:pt x="2" y="560"/>
                  </a:lnTo>
                  <a:lnTo>
                    <a:pt x="0" y="562"/>
                  </a:lnTo>
                  <a:lnTo>
                    <a:pt x="0" y="564"/>
                  </a:lnTo>
                  <a:lnTo>
                    <a:pt x="0" y="794"/>
                  </a:lnTo>
                  <a:lnTo>
                    <a:pt x="0" y="794"/>
                  </a:lnTo>
                  <a:lnTo>
                    <a:pt x="0" y="796"/>
                  </a:lnTo>
                  <a:lnTo>
                    <a:pt x="2" y="798"/>
                  </a:lnTo>
                  <a:lnTo>
                    <a:pt x="4" y="800"/>
                  </a:lnTo>
                  <a:lnTo>
                    <a:pt x="8" y="802"/>
                  </a:lnTo>
                  <a:lnTo>
                    <a:pt x="256" y="802"/>
                  </a:lnTo>
                  <a:lnTo>
                    <a:pt x="256" y="802"/>
                  </a:lnTo>
                  <a:lnTo>
                    <a:pt x="258" y="802"/>
                  </a:lnTo>
                  <a:lnTo>
                    <a:pt x="260" y="804"/>
                  </a:lnTo>
                  <a:lnTo>
                    <a:pt x="262" y="806"/>
                  </a:lnTo>
                  <a:lnTo>
                    <a:pt x="264" y="810"/>
                  </a:lnTo>
                  <a:lnTo>
                    <a:pt x="264" y="856"/>
                  </a:lnTo>
                  <a:lnTo>
                    <a:pt x="264" y="856"/>
                  </a:lnTo>
                  <a:lnTo>
                    <a:pt x="262" y="864"/>
                  </a:lnTo>
                  <a:lnTo>
                    <a:pt x="258" y="870"/>
                  </a:lnTo>
                  <a:lnTo>
                    <a:pt x="258" y="870"/>
                  </a:lnTo>
                  <a:lnTo>
                    <a:pt x="252" y="876"/>
                  </a:lnTo>
                  <a:lnTo>
                    <a:pt x="238" y="892"/>
                  </a:lnTo>
                  <a:lnTo>
                    <a:pt x="232" y="902"/>
                  </a:lnTo>
                  <a:lnTo>
                    <a:pt x="226" y="914"/>
                  </a:lnTo>
                  <a:lnTo>
                    <a:pt x="222" y="926"/>
                  </a:lnTo>
                  <a:lnTo>
                    <a:pt x="220" y="938"/>
                  </a:lnTo>
                  <a:lnTo>
                    <a:pt x="220" y="938"/>
                  </a:lnTo>
                  <a:lnTo>
                    <a:pt x="222" y="954"/>
                  </a:lnTo>
                  <a:lnTo>
                    <a:pt x="226" y="970"/>
                  </a:lnTo>
                  <a:lnTo>
                    <a:pt x="234" y="984"/>
                  </a:lnTo>
                  <a:lnTo>
                    <a:pt x="244" y="998"/>
                  </a:lnTo>
                  <a:lnTo>
                    <a:pt x="256" y="1008"/>
                  </a:lnTo>
                  <a:lnTo>
                    <a:pt x="272" y="1016"/>
                  </a:lnTo>
                  <a:lnTo>
                    <a:pt x="288" y="1020"/>
                  </a:lnTo>
                  <a:lnTo>
                    <a:pt x="304" y="1022"/>
                  </a:lnTo>
                  <a:lnTo>
                    <a:pt x="304" y="1022"/>
                  </a:lnTo>
                  <a:lnTo>
                    <a:pt x="322" y="1020"/>
                  </a:lnTo>
                  <a:lnTo>
                    <a:pt x="338" y="1016"/>
                  </a:lnTo>
                  <a:lnTo>
                    <a:pt x="352" y="1008"/>
                  </a:lnTo>
                  <a:lnTo>
                    <a:pt x="364" y="998"/>
                  </a:lnTo>
                  <a:lnTo>
                    <a:pt x="374" y="984"/>
                  </a:lnTo>
                  <a:lnTo>
                    <a:pt x="382" y="970"/>
                  </a:lnTo>
                  <a:lnTo>
                    <a:pt x="388" y="954"/>
                  </a:lnTo>
                  <a:lnTo>
                    <a:pt x="388" y="938"/>
                  </a:lnTo>
                  <a:lnTo>
                    <a:pt x="388" y="938"/>
                  </a:lnTo>
                  <a:lnTo>
                    <a:pt x="388" y="926"/>
                  </a:lnTo>
                  <a:lnTo>
                    <a:pt x="382" y="914"/>
                  </a:lnTo>
                  <a:lnTo>
                    <a:pt x="376" y="902"/>
                  </a:lnTo>
                  <a:lnTo>
                    <a:pt x="370" y="892"/>
                  </a:lnTo>
                  <a:lnTo>
                    <a:pt x="356" y="876"/>
                  </a:lnTo>
                  <a:lnTo>
                    <a:pt x="352" y="870"/>
                  </a:lnTo>
                  <a:lnTo>
                    <a:pt x="352" y="870"/>
                  </a:lnTo>
                  <a:lnTo>
                    <a:pt x="346" y="864"/>
                  </a:lnTo>
                  <a:lnTo>
                    <a:pt x="346" y="856"/>
                  </a:lnTo>
                  <a:lnTo>
                    <a:pt x="346" y="810"/>
                  </a:lnTo>
                  <a:lnTo>
                    <a:pt x="346" y="810"/>
                  </a:lnTo>
                  <a:lnTo>
                    <a:pt x="346" y="806"/>
                  </a:lnTo>
                  <a:lnTo>
                    <a:pt x="348" y="804"/>
                  </a:lnTo>
                  <a:lnTo>
                    <a:pt x="350" y="802"/>
                  </a:lnTo>
                  <a:lnTo>
                    <a:pt x="354" y="802"/>
                  </a:lnTo>
                  <a:lnTo>
                    <a:pt x="494" y="802"/>
                  </a:lnTo>
                  <a:lnTo>
                    <a:pt x="494" y="802"/>
                  </a:lnTo>
                  <a:lnTo>
                    <a:pt x="502" y="802"/>
                  </a:lnTo>
                  <a:lnTo>
                    <a:pt x="502" y="802"/>
                  </a:lnTo>
                  <a:lnTo>
                    <a:pt x="510" y="800"/>
                  </a:lnTo>
                  <a:lnTo>
                    <a:pt x="586" y="800"/>
                  </a:lnTo>
                  <a:close/>
                </a:path>
              </a:pathLst>
            </a:custGeom>
            <a:solidFill>
              <a:schemeClr val="accent2"/>
            </a:solidFill>
            <a:ln w="285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EFEFE"/>
                </a:solidFill>
                <a:latin typeface="Calibri"/>
                <a:ea typeface="Calibri"/>
                <a:cs typeface="Calibri"/>
                <a:sym typeface="Calibri"/>
              </a:endParaRPr>
            </a:p>
          </p:txBody>
        </p:sp>
        <p:sp>
          <p:nvSpPr>
            <p:cNvPr id="312" name="Google Shape;312;p8"/>
            <p:cNvSpPr/>
            <p:nvPr/>
          </p:nvSpPr>
          <p:spPr>
            <a:xfrm rot="5400000">
              <a:off x="6418338" y="2346996"/>
              <a:ext cx="1225868" cy="2109152"/>
            </a:xfrm>
            <a:custGeom>
              <a:avLst/>
              <a:gdLst/>
              <a:ahLst/>
              <a:cxnLst/>
              <a:rect l="l" t="t" r="r" b="b"/>
              <a:pathLst>
                <a:path w="594" h="1022" extrusionOk="0">
                  <a:moveTo>
                    <a:pt x="586" y="800"/>
                  </a:moveTo>
                  <a:lnTo>
                    <a:pt x="586" y="800"/>
                  </a:lnTo>
                  <a:lnTo>
                    <a:pt x="592" y="800"/>
                  </a:lnTo>
                  <a:lnTo>
                    <a:pt x="594" y="798"/>
                  </a:lnTo>
                  <a:lnTo>
                    <a:pt x="594" y="798"/>
                  </a:lnTo>
                  <a:lnTo>
                    <a:pt x="594" y="796"/>
                  </a:lnTo>
                  <a:lnTo>
                    <a:pt x="594" y="796"/>
                  </a:lnTo>
                  <a:lnTo>
                    <a:pt x="594" y="788"/>
                  </a:lnTo>
                  <a:lnTo>
                    <a:pt x="594" y="552"/>
                  </a:lnTo>
                  <a:lnTo>
                    <a:pt x="594" y="552"/>
                  </a:lnTo>
                  <a:lnTo>
                    <a:pt x="592" y="550"/>
                  </a:lnTo>
                  <a:lnTo>
                    <a:pt x="590" y="548"/>
                  </a:lnTo>
                  <a:lnTo>
                    <a:pt x="588" y="546"/>
                  </a:lnTo>
                  <a:lnTo>
                    <a:pt x="586" y="544"/>
                  </a:lnTo>
                  <a:lnTo>
                    <a:pt x="548" y="544"/>
                  </a:lnTo>
                  <a:lnTo>
                    <a:pt x="548" y="544"/>
                  </a:lnTo>
                  <a:lnTo>
                    <a:pt x="542" y="546"/>
                  </a:lnTo>
                  <a:lnTo>
                    <a:pt x="536" y="550"/>
                  </a:lnTo>
                  <a:lnTo>
                    <a:pt x="536" y="550"/>
                  </a:lnTo>
                  <a:lnTo>
                    <a:pt x="528" y="556"/>
                  </a:lnTo>
                  <a:lnTo>
                    <a:pt x="512" y="570"/>
                  </a:lnTo>
                  <a:lnTo>
                    <a:pt x="502" y="576"/>
                  </a:lnTo>
                  <a:lnTo>
                    <a:pt x="490" y="582"/>
                  </a:lnTo>
                  <a:lnTo>
                    <a:pt x="476" y="586"/>
                  </a:lnTo>
                  <a:lnTo>
                    <a:pt x="464" y="588"/>
                  </a:lnTo>
                  <a:lnTo>
                    <a:pt x="464" y="588"/>
                  </a:lnTo>
                  <a:lnTo>
                    <a:pt x="446" y="586"/>
                  </a:lnTo>
                  <a:lnTo>
                    <a:pt x="430" y="582"/>
                  </a:lnTo>
                  <a:lnTo>
                    <a:pt x="414" y="574"/>
                  </a:lnTo>
                  <a:lnTo>
                    <a:pt x="402" y="564"/>
                  </a:lnTo>
                  <a:lnTo>
                    <a:pt x="390" y="552"/>
                  </a:lnTo>
                  <a:lnTo>
                    <a:pt x="382" y="536"/>
                  </a:lnTo>
                  <a:lnTo>
                    <a:pt x="376" y="520"/>
                  </a:lnTo>
                  <a:lnTo>
                    <a:pt x="374" y="504"/>
                  </a:lnTo>
                  <a:lnTo>
                    <a:pt x="374" y="504"/>
                  </a:lnTo>
                  <a:lnTo>
                    <a:pt x="376" y="486"/>
                  </a:lnTo>
                  <a:lnTo>
                    <a:pt x="382" y="470"/>
                  </a:lnTo>
                  <a:lnTo>
                    <a:pt x="390" y="456"/>
                  </a:lnTo>
                  <a:lnTo>
                    <a:pt x="402" y="444"/>
                  </a:lnTo>
                  <a:lnTo>
                    <a:pt x="414" y="434"/>
                  </a:lnTo>
                  <a:lnTo>
                    <a:pt x="430" y="426"/>
                  </a:lnTo>
                  <a:lnTo>
                    <a:pt x="446" y="420"/>
                  </a:lnTo>
                  <a:lnTo>
                    <a:pt x="464" y="420"/>
                  </a:lnTo>
                  <a:lnTo>
                    <a:pt x="464" y="420"/>
                  </a:lnTo>
                  <a:lnTo>
                    <a:pt x="476" y="420"/>
                  </a:lnTo>
                  <a:lnTo>
                    <a:pt x="490" y="426"/>
                  </a:lnTo>
                  <a:lnTo>
                    <a:pt x="502" y="432"/>
                  </a:lnTo>
                  <a:lnTo>
                    <a:pt x="512" y="438"/>
                  </a:lnTo>
                  <a:lnTo>
                    <a:pt x="528" y="452"/>
                  </a:lnTo>
                  <a:lnTo>
                    <a:pt x="536" y="458"/>
                  </a:lnTo>
                  <a:lnTo>
                    <a:pt x="536" y="458"/>
                  </a:lnTo>
                  <a:lnTo>
                    <a:pt x="542" y="462"/>
                  </a:lnTo>
                  <a:lnTo>
                    <a:pt x="548" y="462"/>
                  </a:lnTo>
                  <a:lnTo>
                    <a:pt x="586" y="462"/>
                  </a:lnTo>
                  <a:lnTo>
                    <a:pt x="586" y="462"/>
                  </a:lnTo>
                  <a:lnTo>
                    <a:pt x="588" y="462"/>
                  </a:lnTo>
                  <a:lnTo>
                    <a:pt x="590" y="460"/>
                  </a:lnTo>
                  <a:lnTo>
                    <a:pt x="592" y="458"/>
                  </a:lnTo>
                  <a:lnTo>
                    <a:pt x="594" y="454"/>
                  </a:lnTo>
                  <a:lnTo>
                    <a:pt x="594" y="228"/>
                  </a:lnTo>
                  <a:lnTo>
                    <a:pt x="594" y="228"/>
                  </a:lnTo>
                  <a:lnTo>
                    <a:pt x="592" y="224"/>
                  </a:lnTo>
                  <a:lnTo>
                    <a:pt x="592" y="220"/>
                  </a:lnTo>
                  <a:lnTo>
                    <a:pt x="592" y="220"/>
                  </a:lnTo>
                  <a:lnTo>
                    <a:pt x="590" y="222"/>
                  </a:lnTo>
                  <a:lnTo>
                    <a:pt x="590" y="222"/>
                  </a:lnTo>
                  <a:lnTo>
                    <a:pt x="582" y="222"/>
                  </a:lnTo>
                  <a:lnTo>
                    <a:pt x="354" y="222"/>
                  </a:lnTo>
                  <a:lnTo>
                    <a:pt x="354" y="222"/>
                  </a:lnTo>
                  <a:lnTo>
                    <a:pt x="350" y="220"/>
                  </a:lnTo>
                  <a:lnTo>
                    <a:pt x="348" y="218"/>
                  </a:lnTo>
                  <a:lnTo>
                    <a:pt x="346" y="216"/>
                  </a:lnTo>
                  <a:lnTo>
                    <a:pt x="346" y="214"/>
                  </a:lnTo>
                  <a:lnTo>
                    <a:pt x="346" y="166"/>
                  </a:lnTo>
                  <a:lnTo>
                    <a:pt x="346" y="166"/>
                  </a:lnTo>
                  <a:lnTo>
                    <a:pt x="346" y="160"/>
                  </a:lnTo>
                  <a:lnTo>
                    <a:pt x="352" y="152"/>
                  </a:lnTo>
                  <a:lnTo>
                    <a:pt x="352" y="152"/>
                  </a:lnTo>
                  <a:lnTo>
                    <a:pt x="356" y="146"/>
                  </a:lnTo>
                  <a:lnTo>
                    <a:pt x="370" y="130"/>
                  </a:lnTo>
                  <a:lnTo>
                    <a:pt x="376" y="120"/>
                  </a:lnTo>
                  <a:lnTo>
                    <a:pt x="382" y="110"/>
                  </a:lnTo>
                  <a:lnTo>
                    <a:pt x="388" y="98"/>
                  </a:lnTo>
                  <a:lnTo>
                    <a:pt x="388" y="86"/>
                  </a:lnTo>
                  <a:lnTo>
                    <a:pt x="388" y="86"/>
                  </a:lnTo>
                  <a:lnTo>
                    <a:pt x="388" y="68"/>
                  </a:lnTo>
                  <a:lnTo>
                    <a:pt x="382" y="52"/>
                  </a:lnTo>
                  <a:lnTo>
                    <a:pt x="374" y="38"/>
                  </a:lnTo>
                  <a:lnTo>
                    <a:pt x="364" y="26"/>
                  </a:lnTo>
                  <a:lnTo>
                    <a:pt x="352" y="14"/>
                  </a:lnTo>
                  <a:lnTo>
                    <a:pt x="338" y="8"/>
                  </a:lnTo>
                  <a:lnTo>
                    <a:pt x="322" y="2"/>
                  </a:lnTo>
                  <a:lnTo>
                    <a:pt x="304" y="0"/>
                  </a:lnTo>
                  <a:lnTo>
                    <a:pt x="304" y="0"/>
                  </a:lnTo>
                  <a:lnTo>
                    <a:pt x="288" y="2"/>
                  </a:lnTo>
                  <a:lnTo>
                    <a:pt x="272" y="8"/>
                  </a:lnTo>
                  <a:lnTo>
                    <a:pt x="256" y="14"/>
                  </a:lnTo>
                  <a:lnTo>
                    <a:pt x="244" y="26"/>
                  </a:lnTo>
                  <a:lnTo>
                    <a:pt x="234" y="38"/>
                  </a:lnTo>
                  <a:lnTo>
                    <a:pt x="226" y="52"/>
                  </a:lnTo>
                  <a:lnTo>
                    <a:pt x="222" y="68"/>
                  </a:lnTo>
                  <a:lnTo>
                    <a:pt x="220" y="86"/>
                  </a:lnTo>
                  <a:lnTo>
                    <a:pt x="220" y="86"/>
                  </a:lnTo>
                  <a:lnTo>
                    <a:pt x="222" y="98"/>
                  </a:lnTo>
                  <a:lnTo>
                    <a:pt x="226" y="110"/>
                  </a:lnTo>
                  <a:lnTo>
                    <a:pt x="232" y="120"/>
                  </a:lnTo>
                  <a:lnTo>
                    <a:pt x="238" y="130"/>
                  </a:lnTo>
                  <a:lnTo>
                    <a:pt x="252" y="146"/>
                  </a:lnTo>
                  <a:lnTo>
                    <a:pt x="258" y="152"/>
                  </a:lnTo>
                  <a:lnTo>
                    <a:pt x="258" y="152"/>
                  </a:lnTo>
                  <a:lnTo>
                    <a:pt x="262" y="160"/>
                  </a:lnTo>
                  <a:lnTo>
                    <a:pt x="264" y="166"/>
                  </a:lnTo>
                  <a:lnTo>
                    <a:pt x="264" y="214"/>
                  </a:lnTo>
                  <a:lnTo>
                    <a:pt x="264" y="214"/>
                  </a:lnTo>
                  <a:lnTo>
                    <a:pt x="262" y="216"/>
                  </a:lnTo>
                  <a:lnTo>
                    <a:pt x="260" y="218"/>
                  </a:lnTo>
                  <a:lnTo>
                    <a:pt x="258" y="220"/>
                  </a:lnTo>
                  <a:lnTo>
                    <a:pt x="256" y="222"/>
                  </a:lnTo>
                  <a:lnTo>
                    <a:pt x="8" y="222"/>
                  </a:lnTo>
                  <a:lnTo>
                    <a:pt x="8" y="222"/>
                  </a:lnTo>
                  <a:lnTo>
                    <a:pt x="0" y="222"/>
                  </a:lnTo>
                  <a:lnTo>
                    <a:pt x="0" y="222"/>
                  </a:lnTo>
                  <a:lnTo>
                    <a:pt x="0" y="224"/>
                  </a:lnTo>
                  <a:lnTo>
                    <a:pt x="0" y="224"/>
                  </a:lnTo>
                  <a:lnTo>
                    <a:pt x="0" y="232"/>
                  </a:lnTo>
                  <a:lnTo>
                    <a:pt x="0" y="466"/>
                  </a:lnTo>
                  <a:lnTo>
                    <a:pt x="0" y="466"/>
                  </a:lnTo>
                  <a:lnTo>
                    <a:pt x="0" y="470"/>
                  </a:lnTo>
                  <a:lnTo>
                    <a:pt x="2" y="472"/>
                  </a:lnTo>
                  <a:lnTo>
                    <a:pt x="4" y="474"/>
                  </a:lnTo>
                  <a:lnTo>
                    <a:pt x="8" y="474"/>
                  </a:lnTo>
                  <a:lnTo>
                    <a:pt x="44" y="474"/>
                  </a:lnTo>
                  <a:lnTo>
                    <a:pt x="44" y="474"/>
                  </a:lnTo>
                  <a:lnTo>
                    <a:pt x="52" y="472"/>
                  </a:lnTo>
                  <a:lnTo>
                    <a:pt x="58" y="468"/>
                  </a:lnTo>
                  <a:lnTo>
                    <a:pt x="58" y="468"/>
                  </a:lnTo>
                  <a:lnTo>
                    <a:pt x="64" y="462"/>
                  </a:lnTo>
                  <a:lnTo>
                    <a:pt x="80" y="450"/>
                  </a:lnTo>
                  <a:lnTo>
                    <a:pt x="92" y="442"/>
                  </a:lnTo>
                  <a:lnTo>
                    <a:pt x="104" y="436"/>
                  </a:lnTo>
                  <a:lnTo>
                    <a:pt x="116" y="432"/>
                  </a:lnTo>
                  <a:lnTo>
                    <a:pt x="128" y="430"/>
                  </a:lnTo>
                  <a:lnTo>
                    <a:pt x="128" y="430"/>
                  </a:lnTo>
                  <a:lnTo>
                    <a:pt x="146" y="432"/>
                  </a:lnTo>
                  <a:lnTo>
                    <a:pt x="164" y="438"/>
                  </a:lnTo>
                  <a:lnTo>
                    <a:pt x="178" y="446"/>
                  </a:lnTo>
                  <a:lnTo>
                    <a:pt x="192" y="456"/>
                  </a:lnTo>
                  <a:lnTo>
                    <a:pt x="202" y="468"/>
                  </a:lnTo>
                  <a:lnTo>
                    <a:pt x="210" y="482"/>
                  </a:lnTo>
                  <a:lnTo>
                    <a:pt x="216" y="498"/>
                  </a:lnTo>
                  <a:lnTo>
                    <a:pt x="218" y="516"/>
                  </a:lnTo>
                  <a:lnTo>
                    <a:pt x="218" y="516"/>
                  </a:lnTo>
                  <a:lnTo>
                    <a:pt x="216" y="532"/>
                  </a:lnTo>
                  <a:lnTo>
                    <a:pt x="210" y="548"/>
                  </a:lnTo>
                  <a:lnTo>
                    <a:pt x="202" y="562"/>
                  </a:lnTo>
                  <a:lnTo>
                    <a:pt x="192" y="576"/>
                  </a:lnTo>
                  <a:lnTo>
                    <a:pt x="178" y="586"/>
                  </a:lnTo>
                  <a:lnTo>
                    <a:pt x="164" y="594"/>
                  </a:lnTo>
                  <a:lnTo>
                    <a:pt x="146" y="598"/>
                  </a:lnTo>
                  <a:lnTo>
                    <a:pt x="128" y="600"/>
                  </a:lnTo>
                  <a:lnTo>
                    <a:pt x="128" y="600"/>
                  </a:lnTo>
                  <a:lnTo>
                    <a:pt x="116" y="598"/>
                  </a:lnTo>
                  <a:lnTo>
                    <a:pt x="104" y="594"/>
                  </a:lnTo>
                  <a:lnTo>
                    <a:pt x="92" y="588"/>
                  </a:lnTo>
                  <a:lnTo>
                    <a:pt x="80" y="582"/>
                  </a:lnTo>
                  <a:lnTo>
                    <a:pt x="64" y="568"/>
                  </a:lnTo>
                  <a:lnTo>
                    <a:pt x="58" y="562"/>
                  </a:lnTo>
                  <a:lnTo>
                    <a:pt x="58" y="562"/>
                  </a:lnTo>
                  <a:lnTo>
                    <a:pt x="52" y="558"/>
                  </a:lnTo>
                  <a:lnTo>
                    <a:pt x="44" y="556"/>
                  </a:lnTo>
                  <a:lnTo>
                    <a:pt x="8" y="556"/>
                  </a:lnTo>
                  <a:lnTo>
                    <a:pt x="8" y="556"/>
                  </a:lnTo>
                  <a:lnTo>
                    <a:pt x="4" y="558"/>
                  </a:lnTo>
                  <a:lnTo>
                    <a:pt x="2" y="560"/>
                  </a:lnTo>
                  <a:lnTo>
                    <a:pt x="0" y="562"/>
                  </a:lnTo>
                  <a:lnTo>
                    <a:pt x="0" y="564"/>
                  </a:lnTo>
                  <a:lnTo>
                    <a:pt x="0" y="794"/>
                  </a:lnTo>
                  <a:lnTo>
                    <a:pt x="0" y="794"/>
                  </a:lnTo>
                  <a:lnTo>
                    <a:pt x="0" y="796"/>
                  </a:lnTo>
                  <a:lnTo>
                    <a:pt x="2" y="798"/>
                  </a:lnTo>
                  <a:lnTo>
                    <a:pt x="4" y="800"/>
                  </a:lnTo>
                  <a:lnTo>
                    <a:pt x="8" y="802"/>
                  </a:lnTo>
                  <a:lnTo>
                    <a:pt x="256" y="802"/>
                  </a:lnTo>
                  <a:lnTo>
                    <a:pt x="256" y="802"/>
                  </a:lnTo>
                  <a:lnTo>
                    <a:pt x="258" y="802"/>
                  </a:lnTo>
                  <a:lnTo>
                    <a:pt x="260" y="804"/>
                  </a:lnTo>
                  <a:lnTo>
                    <a:pt x="262" y="806"/>
                  </a:lnTo>
                  <a:lnTo>
                    <a:pt x="264" y="810"/>
                  </a:lnTo>
                  <a:lnTo>
                    <a:pt x="264" y="856"/>
                  </a:lnTo>
                  <a:lnTo>
                    <a:pt x="264" y="856"/>
                  </a:lnTo>
                  <a:lnTo>
                    <a:pt x="262" y="864"/>
                  </a:lnTo>
                  <a:lnTo>
                    <a:pt x="258" y="870"/>
                  </a:lnTo>
                  <a:lnTo>
                    <a:pt x="258" y="870"/>
                  </a:lnTo>
                  <a:lnTo>
                    <a:pt x="252" y="876"/>
                  </a:lnTo>
                  <a:lnTo>
                    <a:pt x="238" y="892"/>
                  </a:lnTo>
                  <a:lnTo>
                    <a:pt x="232" y="902"/>
                  </a:lnTo>
                  <a:lnTo>
                    <a:pt x="226" y="914"/>
                  </a:lnTo>
                  <a:lnTo>
                    <a:pt x="222" y="926"/>
                  </a:lnTo>
                  <a:lnTo>
                    <a:pt x="220" y="938"/>
                  </a:lnTo>
                  <a:lnTo>
                    <a:pt x="220" y="938"/>
                  </a:lnTo>
                  <a:lnTo>
                    <a:pt x="222" y="954"/>
                  </a:lnTo>
                  <a:lnTo>
                    <a:pt x="226" y="970"/>
                  </a:lnTo>
                  <a:lnTo>
                    <a:pt x="234" y="984"/>
                  </a:lnTo>
                  <a:lnTo>
                    <a:pt x="244" y="998"/>
                  </a:lnTo>
                  <a:lnTo>
                    <a:pt x="256" y="1008"/>
                  </a:lnTo>
                  <a:lnTo>
                    <a:pt x="272" y="1016"/>
                  </a:lnTo>
                  <a:lnTo>
                    <a:pt x="288" y="1020"/>
                  </a:lnTo>
                  <a:lnTo>
                    <a:pt x="304" y="1022"/>
                  </a:lnTo>
                  <a:lnTo>
                    <a:pt x="304" y="1022"/>
                  </a:lnTo>
                  <a:lnTo>
                    <a:pt x="322" y="1020"/>
                  </a:lnTo>
                  <a:lnTo>
                    <a:pt x="338" y="1016"/>
                  </a:lnTo>
                  <a:lnTo>
                    <a:pt x="352" y="1008"/>
                  </a:lnTo>
                  <a:lnTo>
                    <a:pt x="364" y="998"/>
                  </a:lnTo>
                  <a:lnTo>
                    <a:pt x="374" y="984"/>
                  </a:lnTo>
                  <a:lnTo>
                    <a:pt x="382" y="970"/>
                  </a:lnTo>
                  <a:lnTo>
                    <a:pt x="388" y="954"/>
                  </a:lnTo>
                  <a:lnTo>
                    <a:pt x="388" y="938"/>
                  </a:lnTo>
                  <a:lnTo>
                    <a:pt x="388" y="938"/>
                  </a:lnTo>
                  <a:lnTo>
                    <a:pt x="388" y="926"/>
                  </a:lnTo>
                  <a:lnTo>
                    <a:pt x="382" y="914"/>
                  </a:lnTo>
                  <a:lnTo>
                    <a:pt x="376" y="902"/>
                  </a:lnTo>
                  <a:lnTo>
                    <a:pt x="370" y="892"/>
                  </a:lnTo>
                  <a:lnTo>
                    <a:pt x="356" y="876"/>
                  </a:lnTo>
                  <a:lnTo>
                    <a:pt x="352" y="870"/>
                  </a:lnTo>
                  <a:lnTo>
                    <a:pt x="352" y="870"/>
                  </a:lnTo>
                  <a:lnTo>
                    <a:pt x="346" y="864"/>
                  </a:lnTo>
                  <a:lnTo>
                    <a:pt x="346" y="856"/>
                  </a:lnTo>
                  <a:lnTo>
                    <a:pt x="346" y="810"/>
                  </a:lnTo>
                  <a:lnTo>
                    <a:pt x="346" y="810"/>
                  </a:lnTo>
                  <a:lnTo>
                    <a:pt x="346" y="806"/>
                  </a:lnTo>
                  <a:lnTo>
                    <a:pt x="348" y="804"/>
                  </a:lnTo>
                  <a:lnTo>
                    <a:pt x="350" y="802"/>
                  </a:lnTo>
                  <a:lnTo>
                    <a:pt x="354" y="802"/>
                  </a:lnTo>
                  <a:lnTo>
                    <a:pt x="494" y="802"/>
                  </a:lnTo>
                  <a:lnTo>
                    <a:pt x="494" y="802"/>
                  </a:lnTo>
                  <a:lnTo>
                    <a:pt x="502" y="802"/>
                  </a:lnTo>
                  <a:lnTo>
                    <a:pt x="502" y="802"/>
                  </a:lnTo>
                  <a:lnTo>
                    <a:pt x="510" y="800"/>
                  </a:lnTo>
                  <a:lnTo>
                    <a:pt x="586" y="800"/>
                  </a:lnTo>
                  <a:close/>
                </a:path>
              </a:pathLst>
            </a:custGeom>
            <a:solidFill>
              <a:schemeClr val="accent1"/>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Narrow"/>
                <a:ea typeface="Arial Narrow"/>
                <a:cs typeface="Arial Narrow"/>
                <a:sym typeface="Arial Narrow"/>
              </a:endParaRPr>
            </a:p>
          </p:txBody>
        </p:sp>
        <p:sp>
          <p:nvSpPr>
            <p:cNvPr id="313" name="Google Shape;313;p8"/>
            <p:cNvSpPr/>
            <p:nvPr/>
          </p:nvSpPr>
          <p:spPr>
            <a:xfrm>
              <a:off x="7642951" y="2322593"/>
              <a:ext cx="1266461" cy="2178996"/>
            </a:xfrm>
            <a:custGeom>
              <a:avLst/>
              <a:gdLst/>
              <a:ahLst/>
              <a:cxnLst/>
              <a:rect l="l" t="t" r="r" b="b"/>
              <a:pathLst>
                <a:path w="594" h="1022" extrusionOk="0">
                  <a:moveTo>
                    <a:pt x="586" y="800"/>
                  </a:moveTo>
                  <a:lnTo>
                    <a:pt x="586" y="800"/>
                  </a:lnTo>
                  <a:lnTo>
                    <a:pt x="592" y="800"/>
                  </a:lnTo>
                  <a:lnTo>
                    <a:pt x="594" y="798"/>
                  </a:lnTo>
                  <a:lnTo>
                    <a:pt x="594" y="798"/>
                  </a:lnTo>
                  <a:lnTo>
                    <a:pt x="594" y="796"/>
                  </a:lnTo>
                  <a:lnTo>
                    <a:pt x="594" y="796"/>
                  </a:lnTo>
                  <a:lnTo>
                    <a:pt x="594" y="788"/>
                  </a:lnTo>
                  <a:lnTo>
                    <a:pt x="594" y="552"/>
                  </a:lnTo>
                  <a:lnTo>
                    <a:pt x="594" y="552"/>
                  </a:lnTo>
                  <a:lnTo>
                    <a:pt x="592" y="550"/>
                  </a:lnTo>
                  <a:lnTo>
                    <a:pt x="590" y="548"/>
                  </a:lnTo>
                  <a:lnTo>
                    <a:pt x="588" y="546"/>
                  </a:lnTo>
                  <a:lnTo>
                    <a:pt x="586" y="544"/>
                  </a:lnTo>
                  <a:lnTo>
                    <a:pt x="548" y="544"/>
                  </a:lnTo>
                  <a:lnTo>
                    <a:pt x="548" y="544"/>
                  </a:lnTo>
                  <a:lnTo>
                    <a:pt x="542" y="546"/>
                  </a:lnTo>
                  <a:lnTo>
                    <a:pt x="536" y="550"/>
                  </a:lnTo>
                  <a:lnTo>
                    <a:pt x="536" y="550"/>
                  </a:lnTo>
                  <a:lnTo>
                    <a:pt x="528" y="556"/>
                  </a:lnTo>
                  <a:lnTo>
                    <a:pt x="512" y="570"/>
                  </a:lnTo>
                  <a:lnTo>
                    <a:pt x="502" y="576"/>
                  </a:lnTo>
                  <a:lnTo>
                    <a:pt x="490" y="582"/>
                  </a:lnTo>
                  <a:lnTo>
                    <a:pt x="476" y="586"/>
                  </a:lnTo>
                  <a:lnTo>
                    <a:pt x="464" y="588"/>
                  </a:lnTo>
                  <a:lnTo>
                    <a:pt x="464" y="588"/>
                  </a:lnTo>
                  <a:lnTo>
                    <a:pt x="446" y="586"/>
                  </a:lnTo>
                  <a:lnTo>
                    <a:pt x="430" y="582"/>
                  </a:lnTo>
                  <a:lnTo>
                    <a:pt x="414" y="574"/>
                  </a:lnTo>
                  <a:lnTo>
                    <a:pt x="402" y="564"/>
                  </a:lnTo>
                  <a:lnTo>
                    <a:pt x="390" y="552"/>
                  </a:lnTo>
                  <a:lnTo>
                    <a:pt x="382" y="536"/>
                  </a:lnTo>
                  <a:lnTo>
                    <a:pt x="376" y="520"/>
                  </a:lnTo>
                  <a:lnTo>
                    <a:pt x="374" y="504"/>
                  </a:lnTo>
                  <a:lnTo>
                    <a:pt x="374" y="504"/>
                  </a:lnTo>
                  <a:lnTo>
                    <a:pt x="376" y="486"/>
                  </a:lnTo>
                  <a:lnTo>
                    <a:pt x="382" y="470"/>
                  </a:lnTo>
                  <a:lnTo>
                    <a:pt x="390" y="456"/>
                  </a:lnTo>
                  <a:lnTo>
                    <a:pt x="402" y="444"/>
                  </a:lnTo>
                  <a:lnTo>
                    <a:pt x="414" y="434"/>
                  </a:lnTo>
                  <a:lnTo>
                    <a:pt x="430" y="426"/>
                  </a:lnTo>
                  <a:lnTo>
                    <a:pt x="446" y="420"/>
                  </a:lnTo>
                  <a:lnTo>
                    <a:pt x="464" y="420"/>
                  </a:lnTo>
                  <a:lnTo>
                    <a:pt x="464" y="420"/>
                  </a:lnTo>
                  <a:lnTo>
                    <a:pt x="476" y="420"/>
                  </a:lnTo>
                  <a:lnTo>
                    <a:pt x="490" y="426"/>
                  </a:lnTo>
                  <a:lnTo>
                    <a:pt x="502" y="432"/>
                  </a:lnTo>
                  <a:lnTo>
                    <a:pt x="512" y="438"/>
                  </a:lnTo>
                  <a:lnTo>
                    <a:pt x="528" y="452"/>
                  </a:lnTo>
                  <a:lnTo>
                    <a:pt x="536" y="458"/>
                  </a:lnTo>
                  <a:lnTo>
                    <a:pt x="536" y="458"/>
                  </a:lnTo>
                  <a:lnTo>
                    <a:pt x="542" y="462"/>
                  </a:lnTo>
                  <a:lnTo>
                    <a:pt x="548" y="462"/>
                  </a:lnTo>
                  <a:lnTo>
                    <a:pt x="586" y="462"/>
                  </a:lnTo>
                  <a:lnTo>
                    <a:pt x="586" y="462"/>
                  </a:lnTo>
                  <a:lnTo>
                    <a:pt x="588" y="462"/>
                  </a:lnTo>
                  <a:lnTo>
                    <a:pt x="590" y="460"/>
                  </a:lnTo>
                  <a:lnTo>
                    <a:pt x="592" y="458"/>
                  </a:lnTo>
                  <a:lnTo>
                    <a:pt x="594" y="454"/>
                  </a:lnTo>
                  <a:lnTo>
                    <a:pt x="594" y="228"/>
                  </a:lnTo>
                  <a:lnTo>
                    <a:pt x="594" y="228"/>
                  </a:lnTo>
                  <a:lnTo>
                    <a:pt x="592" y="224"/>
                  </a:lnTo>
                  <a:lnTo>
                    <a:pt x="592" y="220"/>
                  </a:lnTo>
                  <a:lnTo>
                    <a:pt x="592" y="220"/>
                  </a:lnTo>
                  <a:lnTo>
                    <a:pt x="590" y="222"/>
                  </a:lnTo>
                  <a:lnTo>
                    <a:pt x="590" y="222"/>
                  </a:lnTo>
                  <a:lnTo>
                    <a:pt x="582" y="222"/>
                  </a:lnTo>
                  <a:lnTo>
                    <a:pt x="354" y="222"/>
                  </a:lnTo>
                  <a:lnTo>
                    <a:pt x="354" y="222"/>
                  </a:lnTo>
                  <a:lnTo>
                    <a:pt x="350" y="220"/>
                  </a:lnTo>
                  <a:lnTo>
                    <a:pt x="348" y="218"/>
                  </a:lnTo>
                  <a:lnTo>
                    <a:pt x="346" y="216"/>
                  </a:lnTo>
                  <a:lnTo>
                    <a:pt x="346" y="214"/>
                  </a:lnTo>
                  <a:lnTo>
                    <a:pt x="346" y="166"/>
                  </a:lnTo>
                  <a:lnTo>
                    <a:pt x="346" y="166"/>
                  </a:lnTo>
                  <a:lnTo>
                    <a:pt x="346" y="160"/>
                  </a:lnTo>
                  <a:lnTo>
                    <a:pt x="352" y="152"/>
                  </a:lnTo>
                  <a:lnTo>
                    <a:pt x="352" y="152"/>
                  </a:lnTo>
                  <a:lnTo>
                    <a:pt x="356" y="146"/>
                  </a:lnTo>
                  <a:lnTo>
                    <a:pt x="370" y="130"/>
                  </a:lnTo>
                  <a:lnTo>
                    <a:pt x="376" y="120"/>
                  </a:lnTo>
                  <a:lnTo>
                    <a:pt x="382" y="110"/>
                  </a:lnTo>
                  <a:lnTo>
                    <a:pt x="388" y="98"/>
                  </a:lnTo>
                  <a:lnTo>
                    <a:pt x="388" y="86"/>
                  </a:lnTo>
                  <a:lnTo>
                    <a:pt x="388" y="86"/>
                  </a:lnTo>
                  <a:lnTo>
                    <a:pt x="388" y="68"/>
                  </a:lnTo>
                  <a:lnTo>
                    <a:pt x="382" y="52"/>
                  </a:lnTo>
                  <a:lnTo>
                    <a:pt x="374" y="38"/>
                  </a:lnTo>
                  <a:lnTo>
                    <a:pt x="364" y="26"/>
                  </a:lnTo>
                  <a:lnTo>
                    <a:pt x="352" y="14"/>
                  </a:lnTo>
                  <a:lnTo>
                    <a:pt x="338" y="8"/>
                  </a:lnTo>
                  <a:lnTo>
                    <a:pt x="322" y="2"/>
                  </a:lnTo>
                  <a:lnTo>
                    <a:pt x="304" y="0"/>
                  </a:lnTo>
                  <a:lnTo>
                    <a:pt x="304" y="0"/>
                  </a:lnTo>
                  <a:lnTo>
                    <a:pt x="288" y="2"/>
                  </a:lnTo>
                  <a:lnTo>
                    <a:pt x="272" y="8"/>
                  </a:lnTo>
                  <a:lnTo>
                    <a:pt x="256" y="14"/>
                  </a:lnTo>
                  <a:lnTo>
                    <a:pt x="244" y="26"/>
                  </a:lnTo>
                  <a:lnTo>
                    <a:pt x="234" y="38"/>
                  </a:lnTo>
                  <a:lnTo>
                    <a:pt x="226" y="52"/>
                  </a:lnTo>
                  <a:lnTo>
                    <a:pt x="222" y="68"/>
                  </a:lnTo>
                  <a:lnTo>
                    <a:pt x="220" y="86"/>
                  </a:lnTo>
                  <a:lnTo>
                    <a:pt x="220" y="86"/>
                  </a:lnTo>
                  <a:lnTo>
                    <a:pt x="222" y="98"/>
                  </a:lnTo>
                  <a:lnTo>
                    <a:pt x="226" y="110"/>
                  </a:lnTo>
                  <a:lnTo>
                    <a:pt x="232" y="120"/>
                  </a:lnTo>
                  <a:lnTo>
                    <a:pt x="238" y="130"/>
                  </a:lnTo>
                  <a:lnTo>
                    <a:pt x="252" y="146"/>
                  </a:lnTo>
                  <a:lnTo>
                    <a:pt x="258" y="152"/>
                  </a:lnTo>
                  <a:lnTo>
                    <a:pt x="258" y="152"/>
                  </a:lnTo>
                  <a:lnTo>
                    <a:pt x="262" y="160"/>
                  </a:lnTo>
                  <a:lnTo>
                    <a:pt x="264" y="166"/>
                  </a:lnTo>
                  <a:lnTo>
                    <a:pt x="264" y="214"/>
                  </a:lnTo>
                  <a:lnTo>
                    <a:pt x="264" y="214"/>
                  </a:lnTo>
                  <a:lnTo>
                    <a:pt x="262" y="216"/>
                  </a:lnTo>
                  <a:lnTo>
                    <a:pt x="260" y="218"/>
                  </a:lnTo>
                  <a:lnTo>
                    <a:pt x="258" y="220"/>
                  </a:lnTo>
                  <a:lnTo>
                    <a:pt x="256" y="222"/>
                  </a:lnTo>
                  <a:lnTo>
                    <a:pt x="8" y="222"/>
                  </a:lnTo>
                  <a:lnTo>
                    <a:pt x="8" y="222"/>
                  </a:lnTo>
                  <a:lnTo>
                    <a:pt x="0" y="222"/>
                  </a:lnTo>
                  <a:lnTo>
                    <a:pt x="0" y="222"/>
                  </a:lnTo>
                  <a:lnTo>
                    <a:pt x="0" y="224"/>
                  </a:lnTo>
                  <a:lnTo>
                    <a:pt x="0" y="224"/>
                  </a:lnTo>
                  <a:lnTo>
                    <a:pt x="0" y="232"/>
                  </a:lnTo>
                  <a:lnTo>
                    <a:pt x="0" y="466"/>
                  </a:lnTo>
                  <a:lnTo>
                    <a:pt x="0" y="466"/>
                  </a:lnTo>
                  <a:lnTo>
                    <a:pt x="0" y="470"/>
                  </a:lnTo>
                  <a:lnTo>
                    <a:pt x="2" y="472"/>
                  </a:lnTo>
                  <a:lnTo>
                    <a:pt x="4" y="474"/>
                  </a:lnTo>
                  <a:lnTo>
                    <a:pt x="8" y="474"/>
                  </a:lnTo>
                  <a:lnTo>
                    <a:pt x="44" y="474"/>
                  </a:lnTo>
                  <a:lnTo>
                    <a:pt x="44" y="474"/>
                  </a:lnTo>
                  <a:lnTo>
                    <a:pt x="52" y="472"/>
                  </a:lnTo>
                  <a:lnTo>
                    <a:pt x="58" y="468"/>
                  </a:lnTo>
                  <a:lnTo>
                    <a:pt x="58" y="468"/>
                  </a:lnTo>
                  <a:lnTo>
                    <a:pt x="64" y="462"/>
                  </a:lnTo>
                  <a:lnTo>
                    <a:pt x="80" y="450"/>
                  </a:lnTo>
                  <a:lnTo>
                    <a:pt x="92" y="442"/>
                  </a:lnTo>
                  <a:lnTo>
                    <a:pt x="104" y="436"/>
                  </a:lnTo>
                  <a:lnTo>
                    <a:pt x="116" y="432"/>
                  </a:lnTo>
                  <a:lnTo>
                    <a:pt x="128" y="430"/>
                  </a:lnTo>
                  <a:lnTo>
                    <a:pt x="128" y="430"/>
                  </a:lnTo>
                  <a:lnTo>
                    <a:pt x="146" y="432"/>
                  </a:lnTo>
                  <a:lnTo>
                    <a:pt x="164" y="438"/>
                  </a:lnTo>
                  <a:lnTo>
                    <a:pt x="178" y="446"/>
                  </a:lnTo>
                  <a:lnTo>
                    <a:pt x="192" y="456"/>
                  </a:lnTo>
                  <a:lnTo>
                    <a:pt x="202" y="468"/>
                  </a:lnTo>
                  <a:lnTo>
                    <a:pt x="210" y="482"/>
                  </a:lnTo>
                  <a:lnTo>
                    <a:pt x="216" y="498"/>
                  </a:lnTo>
                  <a:lnTo>
                    <a:pt x="218" y="516"/>
                  </a:lnTo>
                  <a:lnTo>
                    <a:pt x="218" y="516"/>
                  </a:lnTo>
                  <a:lnTo>
                    <a:pt x="216" y="532"/>
                  </a:lnTo>
                  <a:lnTo>
                    <a:pt x="210" y="548"/>
                  </a:lnTo>
                  <a:lnTo>
                    <a:pt x="202" y="562"/>
                  </a:lnTo>
                  <a:lnTo>
                    <a:pt x="192" y="576"/>
                  </a:lnTo>
                  <a:lnTo>
                    <a:pt x="178" y="586"/>
                  </a:lnTo>
                  <a:lnTo>
                    <a:pt x="164" y="594"/>
                  </a:lnTo>
                  <a:lnTo>
                    <a:pt x="146" y="598"/>
                  </a:lnTo>
                  <a:lnTo>
                    <a:pt x="128" y="600"/>
                  </a:lnTo>
                  <a:lnTo>
                    <a:pt x="128" y="600"/>
                  </a:lnTo>
                  <a:lnTo>
                    <a:pt x="116" y="598"/>
                  </a:lnTo>
                  <a:lnTo>
                    <a:pt x="104" y="594"/>
                  </a:lnTo>
                  <a:lnTo>
                    <a:pt x="92" y="588"/>
                  </a:lnTo>
                  <a:lnTo>
                    <a:pt x="80" y="582"/>
                  </a:lnTo>
                  <a:lnTo>
                    <a:pt x="64" y="568"/>
                  </a:lnTo>
                  <a:lnTo>
                    <a:pt x="58" y="562"/>
                  </a:lnTo>
                  <a:lnTo>
                    <a:pt x="58" y="562"/>
                  </a:lnTo>
                  <a:lnTo>
                    <a:pt x="52" y="558"/>
                  </a:lnTo>
                  <a:lnTo>
                    <a:pt x="44" y="556"/>
                  </a:lnTo>
                  <a:lnTo>
                    <a:pt x="8" y="556"/>
                  </a:lnTo>
                  <a:lnTo>
                    <a:pt x="8" y="556"/>
                  </a:lnTo>
                  <a:lnTo>
                    <a:pt x="4" y="558"/>
                  </a:lnTo>
                  <a:lnTo>
                    <a:pt x="2" y="560"/>
                  </a:lnTo>
                  <a:lnTo>
                    <a:pt x="0" y="562"/>
                  </a:lnTo>
                  <a:lnTo>
                    <a:pt x="0" y="564"/>
                  </a:lnTo>
                  <a:lnTo>
                    <a:pt x="0" y="794"/>
                  </a:lnTo>
                  <a:lnTo>
                    <a:pt x="0" y="794"/>
                  </a:lnTo>
                  <a:lnTo>
                    <a:pt x="0" y="796"/>
                  </a:lnTo>
                  <a:lnTo>
                    <a:pt x="2" y="798"/>
                  </a:lnTo>
                  <a:lnTo>
                    <a:pt x="4" y="800"/>
                  </a:lnTo>
                  <a:lnTo>
                    <a:pt x="8" y="802"/>
                  </a:lnTo>
                  <a:lnTo>
                    <a:pt x="256" y="802"/>
                  </a:lnTo>
                  <a:lnTo>
                    <a:pt x="256" y="802"/>
                  </a:lnTo>
                  <a:lnTo>
                    <a:pt x="258" y="802"/>
                  </a:lnTo>
                  <a:lnTo>
                    <a:pt x="260" y="804"/>
                  </a:lnTo>
                  <a:lnTo>
                    <a:pt x="262" y="806"/>
                  </a:lnTo>
                  <a:lnTo>
                    <a:pt x="264" y="810"/>
                  </a:lnTo>
                  <a:lnTo>
                    <a:pt x="264" y="856"/>
                  </a:lnTo>
                  <a:lnTo>
                    <a:pt x="264" y="856"/>
                  </a:lnTo>
                  <a:lnTo>
                    <a:pt x="262" y="864"/>
                  </a:lnTo>
                  <a:lnTo>
                    <a:pt x="258" y="870"/>
                  </a:lnTo>
                  <a:lnTo>
                    <a:pt x="258" y="870"/>
                  </a:lnTo>
                  <a:lnTo>
                    <a:pt x="252" y="876"/>
                  </a:lnTo>
                  <a:lnTo>
                    <a:pt x="238" y="892"/>
                  </a:lnTo>
                  <a:lnTo>
                    <a:pt x="232" y="902"/>
                  </a:lnTo>
                  <a:lnTo>
                    <a:pt x="226" y="914"/>
                  </a:lnTo>
                  <a:lnTo>
                    <a:pt x="222" y="926"/>
                  </a:lnTo>
                  <a:lnTo>
                    <a:pt x="220" y="938"/>
                  </a:lnTo>
                  <a:lnTo>
                    <a:pt x="220" y="938"/>
                  </a:lnTo>
                  <a:lnTo>
                    <a:pt x="222" y="954"/>
                  </a:lnTo>
                  <a:lnTo>
                    <a:pt x="226" y="970"/>
                  </a:lnTo>
                  <a:lnTo>
                    <a:pt x="234" y="984"/>
                  </a:lnTo>
                  <a:lnTo>
                    <a:pt x="244" y="998"/>
                  </a:lnTo>
                  <a:lnTo>
                    <a:pt x="256" y="1008"/>
                  </a:lnTo>
                  <a:lnTo>
                    <a:pt x="272" y="1016"/>
                  </a:lnTo>
                  <a:lnTo>
                    <a:pt x="288" y="1020"/>
                  </a:lnTo>
                  <a:lnTo>
                    <a:pt x="304" y="1022"/>
                  </a:lnTo>
                  <a:lnTo>
                    <a:pt x="304" y="1022"/>
                  </a:lnTo>
                  <a:lnTo>
                    <a:pt x="322" y="1020"/>
                  </a:lnTo>
                  <a:lnTo>
                    <a:pt x="338" y="1016"/>
                  </a:lnTo>
                  <a:lnTo>
                    <a:pt x="352" y="1008"/>
                  </a:lnTo>
                  <a:lnTo>
                    <a:pt x="364" y="998"/>
                  </a:lnTo>
                  <a:lnTo>
                    <a:pt x="374" y="984"/>
                  </a:lnTo>
                  <a:lnTo>
                    <a:pt x="382" y="970"/>
                  </a:lnTo>
                  <a:lnTo>
                    <a:pt x="388" y="954"/>
                  </a:lnTo>
                  <a:lnTo>
                    <a:pt x="388" y="938"/>
                  </a:lnTo>
                  <a:lnTo>
                    <a:pt x="388" y="938"/>
                  </a:lnTo>
                  <a:lnTo>
                    <a:pt x="388" y="926"/>
                  </a:lnTo>
                  <a:lnTo>
                    <a:pt x="382" y="914"/>
                  </a:lnTo>
                  <a:lnTo>
                    <a:pt x="376" y="902"/>
                  </a:lnTo>
                  <a:lnTo>
                    <a:pt x="370" y="892"/>
                  </a:lnTo>
                  <a:lnTo>
                    <a:pt x="356" y="876"/>
                  </a:lnTo>
                  <a:lnTo>
                    <a:pt x="352" y="870"/>
                  </a:lnTo>
                  <a:lnTo>
                    <a:pt x="352" y="870"/>
                  </a:lnTo>
                  <a:lnTo>
                    <a:pt x="346" y="864"/>
                  </a:lnTo>
                  <a:lnTo>
                    <a:pt x="346" y="856"/>
                  </a:lnTo>
                  <a:lnTo>
                    <a:pt x="346" y="810"/>
                  </a:lnTo>
                  <a:lnTo>
                    <a:pt x="346" y="810"/>
                  </a:lnTo>
                  <a:lnTo>
                    <a:pt x="346" y="806"/>
                  </a:lnTo>
                  <a:lnTo>
                    <a:pt x="348" y="804"/>
                  </a:lnTo>
                  <a:lnTo>
                    <a:pt x="350" y="802"/>
                  </a:lnTo>
                  <a:lnTo>
                    <a:pt x="354" y="802"/>
                  </a:lnTo>
                  <a:lnTo>
                    <a:pt x="494" y="802"/>
                  </a:lnTo>
                  <a:lnTo>
                    <a:pt x="494" y="802"/>
                  </a:lnTo>
                  <a:lnTo>
                    <a:pt x="502" y="802"/>
                  </a:lnTo>
                  <a:lnTo>
                    <a:pt x="502" y="802"/>
                  </a:lnTo>
                  <a:lnTo>
                    <a:pt x="510" y="800"/>
                  </a:lnTo>
                  <a:lnTo>
                    <a:pt x="586" y="800"/>
                  </a:lnTo>
                  <a:close/>
                </a:path>
              </a:pathLst>
            </a:custGeom>
            <a:solidFill>
              <a:schemeClr val="accent2"/>
            </a:solidFill>
            <a:ln w="285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EFEFE"/>
                </a:solidFill>
                <a:latin typeface="Calibri"/>
                <a:ea typeface="Calibri"/>
                <a:cs typeface="Calibri"/>
                <a:sym typeface="Calibri"/>
              </a:endParaRPr>
            </a:p>
          </p:txBody>
        </p:sp>
        <p:sp>
          <p:nvSpPr>
            <p:cNvPr id="314" name="Google Shape;314;p8"/>
            <p:cNvSpPr/>
            <p:nvPr/>
          </p:nvSpPr>
          <p:spPr>
            <a:xfrm>
              <a:off x="6401433" y="1119134"/>
              <a:ext cx="1225868" cy="2109152"/>
            </a:xfrm>
            <a:custGeom>
              <a:avLst/>
              <a:gdLst/>
              <a:ahLst/>
              <a:cxnLst/>
              <a:rect l="l" t="t" r="r" b="b"/>
              <a:pathLst>
                <a:path w="594" h="1022" extrusionOk="0">
                  <a:moveTo>
                    <a:pt x="586" y="800"/>
                  </a:moveTo>
                  <a:lnTo>
                    <a:pt x="586" y="800"/>
                  </a:lnTo>
                  <a:lnTo>
                    <a:pt x="592" y="800"/>
                  </a:lnTo>
                  <a:lnTo>
                    <a:pt x="594" y="798"/>
                  </a:lnTo>
                  <a:lnTo>
                    <a:pt x="594" y="798"/>
                  </a:lnTo>
                  <a:lnTo>
                    <a:pt x="594" y="796"/>
                  </a:lnTo>
                  <a:lnTo>
                    <a:pt x="594" y="796"/>
                  </a:lnTo>
                  <a:lnTo>
                    <a:pt x="594" y="788"/>
                  </a:lnTo>
                  <a:lnTo>
                    <a:pt x="594" y="552"/>
                  </a:lnTo>
                  <a:lnTo>
                    <a:pt x="594" y="552"/>
                  </a:lnTo>
                  <a:lnTo>
                    <a:pt x="592" y="550"/>
                  </a:lnTo>
                  <a:lnTo>
                    <a:pt x="590" y="548"/>
                  </a:lnTo>
                  <a:lnTo>
                    <a:pt x="588" y="546"/>
                  </a:lnTo>
                  <a:lnTo>
                    <a:pt x="586" y="544"/>
                  </a:lnTo>
                  <a:lnTo>
                    <a:pt x="548" y="544"/>
                  </a:lnTo>
                  <a:lnTo>
                    <a:pt x="548" y="544"/>
                  </a:lnTo>
                  <a:lnTo>
                    <a:pt x="542" y="546"/>
                  </a:lnTo>
                  <a:lnTo>
                    <a:pt x="536" y="550"/>
                  </a:lnTo>
                  <a:lnTo>
                    <a:pt x="536" y="550"/>
                  </a:lnTo>
                  <a:lnTo>
                    <a:pt x="528" y="556"/>
                  </a:lnTo>
                  <a:lnTo>
                    <a:pt x="512" y="570"/>
                  </a:lnTo>
                  <a:lnTo>
                    <a:pt x="502" y="576"/>
                  </a:lnTo>
                  <a:lnTo>
                    <a:pt x="490" y="582"/>
                  </a:lnTo>
                  <a:lnTo>
                    <a:pt x="476" y="586"/>
                  </a:lnTo>
                  <a:lnTo>
                    <a:pt x="464" y="588"/>
                  </a:lnTo>
                  <a:lnTo>
                    <a:pt x="464" y="588"/>
                  </a:lnTo>
                  <a:lnTo>
                    <a:pt x="446" y="586"/>
                  </a:lnTo>
                  <a:lnTo>
                    <a:pt x="430" y="582"/>
                  </a:lnTo>
                  <a:lnTo>
                    <a:pt x="414" y="574"/>
                  </a:lnTo>
                  <a:lnTo>
                    <a:pt x="402" y="564"/>
                  </a:lnTo>
                  <a:lnTo>
                    <a:pt x="390" y="552"/>
                  </a:lnTo>
                  <a:lnTo>
                    <a:pt x="382" y="536"/>
                  </a:lnTo>
                  <a:lnTo>
                    <a:pt x="376" y="520"/>
                  </a:lnTo>
                  <a:lnTo>
                    <a:pt x="374" y="504"/>
                  </a:lnTo>
                  <a:lnTo>
                    <a:pt x="374" y="504"/>
                  </a:lnTo>
                  <a:lnTo>
                    <a:pt x="376" y="486"/>
                  </a:lnTo>
                  <a:lnTo>
                    <a:pt x="382" y="470"/>
                  </a:lnTo>
                  <a:lnTo>
                    <a:pt x="390" y="456"/>
                  </a:lnTo>
                  <a:lnTo>
                    <a:pt x="402" y="444"/>
                  </a:lnTo>
                  <a:lnTo>
                    <a:pt x="414" y="434"/>
                  </a:lnTo>
                  <a:lnTo>
                    <a:pt x="430" y="426"/>
                  </a:lnTo>
                  <a:lnTo>
                    <a:pt x="446" y="420"/>
                  </a:lnTo>
                  <a:lnTo>
                    <a:pt x="464" y="420"/>
                  </a:lnTo>
                  <a:lnTo>
                    <a:pt x="464" y="420"/>
                  </a:lnTo>
                  <a:lnTo>
                    <a:pt x="476" y="420"/>
                  </a:lnTo>
                  <a:lnTo>
                    <a:pt x="490" y="426"/>
                  </a:lnTo>
                  <a:lnTo>
                    <a:pt x="502" y="432"/>
                  </a:lnTo>
                  <a:lnTo>
                    <a:pt x="512" y="438"/>
                  </a:lnTo>
                  <a:lnTo>
                    <a:pt x="528" y="452"/>
                  </a:lnTo>
                  <a:lnTo>
                    <a:pt x="536" y="458"/>
                  </a:lnTo>
                  <a:lnTo>
                    <a:pt x="536" y="458"/>
                  </a:lnTo>
                  <a:lnTo>
                    <a:pt x="542" y="462"/>
                  </a:lnTo>
                  <a:lnTo>
                    <a:pt x="548" y="462"/>
                  </a:lnTo>
                  <a:lnTo>
                    <a:pt x="586" y="462"/>
                  </a:lnTo>
                  <a:lnTo>
                    <a:pt x="586" y="462"/>
                  </a:lnTo>
                  <a:lnTo>
                    <a:pt x="588" y="462"/>
                  </a:lnTo>
                  <a:lnTo>
                    <a:pt x="590" y="460"/>
                  </a:lnTo>
                  <a:lnTo>
                    <a:pt x="592" y="458"/>
                  </a:lnTo>
                  <a:lnTo>
                    <a:pt x="594" y="454"/>
                  </a:lnTo>
                  <a:lnTo>
                    <a:pt x="594" y="228"/>
                  </a:lnTo>
                  <a:lnTo>
                    <a:pt x="594" y="228"/>
                  </a:lnTo>
                  <a:lnTo>
                    <a:pt x="592" y="224"/>
                  </a:lnTo>
                  <a:lnTo>
                    <a:pt x="592" y="220"/>
                  </a:lnTo>
                  <a:lnTo>
                    <a:pt x="592" y="220"/>
                  </a:lnTo>
                  <a:lnTo>
                    <a:pt x="590" y="222"/>
                  </a:lnTo>
                  <a:lnTo>
                    <a:pt x="590" y="222"/>
                  </a:lnTo>
                  <a:lnTo>
                    <a:pt x="582" y="222"/>
                  </a:lnTo>
                  <a:lnTo>
                    <a:pt x="354" y="222"/>
                  </a:lnTo>
                  <a:lnTo>
                    <a:pt x="354" y="222"/>
                  </a:lnTo>
                  <a:lnTo>
                    <a:pt x="350" y="220"/>
                  </a:lnTo>
                  <a:lnTo>
                    <a:pt x="348" y="218"/>
                  </a:lnTo>
                  <a:lnTo>
                    <a:pt x="346" y="216"/>
                  </a:lnTo>
                  <a:lnTo>
                    <a:pt x="346" y="214"/>
                  </a:lnTo>
                  <a:lnTo>
                    <a:pt x="346" y="166"/>
                  </a:lnTo>
                  <a:lnTo>
                    <a:pt x="346" y="166"/>
                  </a:lnTo>
                  <a:lnTo>
                    <a:pt x="346" y="160"/>
                  </a:lnTo>
                  <a:lnTo>
                    <a:pt x="352" y="152"/>
                  </a:lnTo>
                  <a:lnTo>
                    <a:pt x="352" y="152"/>
                  </a:lnTo>
                  <a:lnTo>
                    <a:pt x="356" y="146"/>
                  </a:lnTo>
                  <a:lnTo>
                    <a:pt x="370" y="130"/>
                  </a:lnTo>
                  <a:lnTo>
                    <a:pt x="376" y="120"/>
                  </a:lnTo>
                  <a:lnTo>
                    <a:pt x="382" y="110"/>
                  </a:lnTo>
                  <a:lnTo>
                    <a:pt x="388" y="98"/>
                  </a:lnTo>
                  <a:lnTo>
                    <a:pt x="388" y="86"/>
                  </a:lnTo>
                  <a:lnTo>
                    <a:pt x="388" y="86"/>
                  </a:lnTo>
                  <a:lnTo>
                    <a:pt x="388" y="68"/>
                  </a:lnTo>
                  <a:lnTo>
                    <a:pt x="382" y="52"/>
                  </a:lnTo>
                  <a:lnTo>
                    <a:pt x="374" y="38"/>
                  </a:lnTo>
                  <a:lnTo>
                    <a:pt x="364" y="26"/>
                  </a:lnTo>
                  <a:lnTo>
                    <a:pt x="352" y="14"/>
                  </a:lnTo>
                  <a:lnTo>
                    <a:pt x="338" y="8"/>
                  </a:lnTo>
                  <a:lnTo>
                    <a:pt x="322" y="2"/>
                  </a:lnTo>
                  <a:lnTo>
                    <a:pt x="304" y="0"/>
                  </a:lnTo>
                  <a:lnTo>
                    <a:pt x="304" y="0"/>
                  </a:lnTo>
                  <a:lnTo>
                    <a:pt x="288" y="2"/>
                  </a:lnTo>
                  <a:lnTo>
                    <a:pt x="272" y="8"/>
                  </a:lnTo>
                  <a:lnTo>
                    <a:pt x="256" y="14"/>
                  </a:lnTo>
                  <a:lnTo>
                    <a:pt x="244" y="26"/>
                  </a:lnTo>
                  <a:lnTo>
                    <a:pt x="234" y="38"/>
                  </a:lnTo>
                  <a:lnTo>
                    <a:pt x="226" y="52"/>
                  </a:lnTo>
                  <a:lnTo>
                    <a:pt x="222" y="68"/>
                  </a:lnTo>
                  <a:lnTo>
                    <a:pt x="220" y="86"/>
                  </a:lnTo>
                  <a:lnTo>
                    <a:pt x="220" y="86"/>
                  </a:lnTo>
                  <a:lnTo>
                    <a:pt x="222" y="98"/>
                  </a:lnTo>
                  <a:lnTo>
                    <a:pt x="226" y="110"/>
                  </a:lnTo>
                  <a:lnTo>
                    <a:pt x="232" y="120"/>
                  </a:lnTo>
                  <a:lnTo>
                    <a:pt x="238" y="130"/>
                  </a:lnTo>
                  <a:lnTo>
                    <a:pt x="252" y="146"/>
                  </a:lnTo>
                  <a:lnTo>
                    <a:pt x="258" y="152"/>
                  </a:lnTo>
                  <a:lnTo>
                    <a:pt x="258" y="152"/>
                  </a:lnTo>
                  <a:lnTo>
                    <a:pt x="262" y="160"/>
                  </a:lnTo>
                  <a:lnTo>
                    <a:pt x="264" y="166"/>
                  </a:lnTo>
                  <a:lnTo>
                    <a:pt x="264" y="214"/>
                  </a:lnTo>
                  <a:lnTo>
                    <a:pt x="264" y="214"/>
                  </a:lnTo>
                  <a:lnTo>
                    <a:pt x="262" y="216"/>
                  </a:lnTo>
                  <a:lnTo>
                    <a:pt x="260" y="218"/>
                  </a:lnTo>
                  <a:lnTo>
                    <a:pt x="258" y="220"/>
                  </a:lnTo>
                  <a:lnTo>
                    <a:pt x="256" y="222"/>
                  </a:lnTo>
                  <a:lnTo>
                    <a:pt x="8" y="222"/>
                  </a:lnTo>
                  <a:lnTo>
                    <a:pt x="8" y="222"/>
                  </a:lnTo>
                  <a:lnTo>
                    <a:pt x="0" y="222"/>
                  </a:lnTo>
                  <a:lnTo>
                    <a:pt x="0" y="222"/>
                  </a:lnTo>
                  <a:lnTo>
                    <a:pt x="0" y="224"/>
                  </a:lnTo>
                  <a:lnTo>
                    <a:pt x="0" y="224"/>
                  </a:lnTo>
                  <a:lnTo>
                    <a:pt x="0" y="232"/>
                  </a:lnTo>
                  <a:lnTo>
                    <a:pt x="0" y="466"/>
                  </a:lnTo>
                  <a:lnTo>
                    <a:pt x="0" y="466"/>
                  </a:lnTo>
                  <a:lnTo>
                    <a:pt x="0" y="470"/>
                  </a:lnTo>
                  <a:lnTo>
                    <a:pt x="2" y="472"/>
                  </a:lnTo>
                  <a:lnTo>
                    <a:pt x="4" y="474"/>
                  </a:lnTo>
                  <a:lnTo>
                    <a:pt x="8" y="474"/>
                  </a:lnTo>
                  <a:lnTo>
                    <a:pt x="44" y="474"/>
                  </a:lnTo>
                  <a:lnTo>
                    <a:pt x="44" y="474"/>
                  </a:lnTo>
                  <a:lnTo>
                    <a:pt x="52" y="472"/>
                  </a:lnTo>
                  <a:lnTo>
                    <a:pt x="58" y="468"/>
                  </a:lnTo>
                  <a:lnTo>
                    <a:pt x="58" y="468"/>
                  </a:lnTo>
                  <a:lnTo>
                    <a:pt x="64" y="462"/>
                  </a:lnTo>
                  <a:lnTo>
                    <a:pt x="80" y="450"/>
                  </a:lnTo>
                  <a:lnTo>
                    <a:pt x="92" y="442"/>
                  </a:lnTo>
                  <a:lnTo>
                    <a:pt x="104" y="436"/>
                  </a:lnTo>
                  <a:lnTo>
                    <a:pt x="116" y="432"/>
                  </a:lnTo>
                  <a:lnTo>
                    <a:pt x="128" y="430"/>
                  </a:lnTo>
                  <a:lnTo>
                    <a:pt x="128" y="430"/>
                  </a:lnTo>
                  <a:lnTo>
                    <a:pt x="146" y="432"/>
                  </a:lnTo>
                  <a:lnTo>
                    <a:pt x="164" y="438"/>
                  </a:lnTo>
                  <a:lnTo>
                    <a:pt x="178" y="446"/>
                  </a:lnTo>
                  <a:lnTo>
                    <a:pt x="192" y="456"/>
                  </a:lnTo>
                  <a:lnTo>
                    <a:pt x="202" y="468"/>
                  </a:lnTo>
                  <a:lnTo>
                    <a:pt x="210" y="482"/>
                  </a:lnTo>
                  <a:lnTo>
                    <a:pt x="216" y="498"/>
                  </a:lnTo>
                  <a:lnTo>
                    <a:pt x="218" y="516"/>
                  </a:lnTo>
                  <a:lnTo>
                    <a:pt x="218" y="516"/>
                  </a:lnTo>
                  <a:lnTo>
                    <a:pt x="216" y="532"/>
                  </a:lnTo>
                  <a:lnTo>
                    <a:pt x="210" y="548"/>
                  </a:lnTo>
                  <a:lnTo>
                    <a:pt x="202" y="562"/>
                  </a:lnTo>
                  <a:lnTo>
                    <a:pt x="192" y="576"/>
                  </a:lnTo>
                  <a:lnTo>
                    <a:pt x="178" y="586"/>
                  </a:lnTo>
                  <a:lnTo>
                    <a:pt x="164" y="594"/>
                  </a:lnTo>
                  <a:lnTo>
                    <a:pt x="146" y="598"/>
                  </a:lnTo>
                  <a:lnTo>
                    <a:pt x="128" y="600"/>
                  </a:lnTo>
                  <a:lnTo>
                    <a:pt x="128" y="600"/>
                  </a:lnTo>
                  <a:lnTo>
                    <a:pt x="116" y="598"/>
                  </a:lnTo>
                  <a:lnTo>
                    <a:pt x="104" y="594"/>
                  </a:lnTo>
                  <a:lnTo>
                    <a:pt x="92" y="588"/>
                  </a:lnTo>
                  <a:lnTo>
                    <a:pt x="80" y="582"/>
                  </a:lnTo>
                  <a:lnTo>
                    <a:pt x="64" y="568"/>
                  </a:lnTo>
                  <a:lnTo>
                    <a:pt x="58" y="562"/>
                  </a:lnTo>
                  <a:lnTo>
                    <a:pt x="58" y="562"/>
                  </a:lnTo>
                  <a:lnTo>
                    <a:pt x="52" y="558"/>
                  </a:lnTo>
                  <a:lnTo>
                    <a:pt x="44" y="556"/>
                  </a:lnTo>
                  <a:lnTo>
                    <a:pt x="8" y="556"/>
                  </a:lnTo>
                  <a:lnTo>
                    <a:pt x="8" y="556"/>
                  </a:lnTo>
                  <a:lnTo>
                    <a:pt x="4" y="558"/>
                  </a:lnTo>
                  <a:lnTo>
                    <a:pt x="2" y="560"/>
                  </a:lnTo>
                  <a:lnTo>
                    <a:pt x="0" y="562"/>
                  </a:lnTo>
                  <a:lnTo>
                    <a:pt x="0" y="564"/>
                  </a:lnTo>
                  <a:lnTo>
                    <a:pt x="0" y="794"/>
                  </a:lnTo>
                  <a:lnTo>
                    <a:pt x="0" y="794"/>
                  </a:lnTo>
                  <a:lnTo>
                    <a:pt x="0" y="796"/>
                  </a:lnTo>
                  <a:lnTo>
                    <a:pt x="2" y="798"/>
                  </a:lnTo>
                  <a:lnTo>
                    <a:pt x="4" y="800"/>
                  </a:lnTo>
                  <a:lnTo>
                    <a:pt x="8" y="802"/>
                  </a:lnTo>
                  <a:lnTo>
                    <a:pt x="256" y="802"/>
                  </a:lnTo>
                  <a:lnTo>
                    <a:pt x="256" y="802"/>
                  </a:lnTo>
                  <a:lnTo>
                    <a:pt x="258" y="802"/>
                  </a:lnTo>
                  <a:lnTo>
                    <a:pt x="260" y="804"/>
                  </a:lnTo>
                  <a:lnTo>
                    <a:pt x="262" y="806"/>
                  </a:lnTo>
                  <a:lnTo>
                    <a:pt x="264" y="810"/>
                  </a:lnTo>
                  <a:lnTo>
                    <a:pt x="264" y="856"/>
                  </a:lnTo>
                  <a:lnTo>
                    <a:pt x="264" y="856"/>
                  </a:lnTo>
                  <a:lnTo>
                    <a:pt x="262" y="864"/>
                  </a:lnTo>
                  <a:lnTo>
                    <a:pt x="258" y="870"/>
                  </a:lnTo>
                  <a:lnTo>
                    <a:pt x="258" y="870"/>
                  </a:lnTo>
                  <a:lnTo>
                    <a:pt x="252" y="876"/>
                  </a:lnTo>
                  <a:lnTo>
                    <a:pt x="238" y="892"/>
                  </a:lnTo>
                  <a:lnTo>
                    <a:pt x="232" y="902"/>
                  </a:lnTo>
                  <a:lnTo>
                    <a:pt x="226" y="914"/>
                  </a:lnTo>
                  <a:lnTo>
                    <a:pt x="222" y="926"/>
                  </a:lnTo>
                  <a:lnTo>
                    <a:pt x="220" y="938"/>
                  </a:lnTo>
                  <a:lnTo>
                    <a:pt x="220" y="938"/>
                  </a:lnTo>
                  <a:lnTo>
                    <a:pt x="222" y="954"/>
                  </a:lnTo>
                  <a:lnTo>
                    <a:pt x="226" y="970"/>
                  </a:lnTo>
                  <a:lnTo>
                    <a:pt x="234" y="984"/>
                  </a:lnTo>
                  <a:lnTo>
                    <a:pt x="244" y="998"/>
                  </a:lnTo>
                  <a:lnTo>
                    <a:pt x="256" y="1008"/>
                  </a:lnTo>
                  <a:lnTo>
                    <a:pt x="272" y="1016"/>
                  </a:lnTo>
                  <a:lnTo>
                    <a:pt x="288" y="1020"/>
                  </a:lnTo>
                  <a:lnTo>
                    <a:pt x="304" y="1022"/>
                  </a:lnTo>
                  <a:lnTo>
                    <a:pt x="304" y="1022"/>
                  </a:lnTo>
                  <a:lnTo>
                    <a:pt x="322" y="1020"/>
                  </a:lnTo>
                  <a:lnTo>
                    <a:pt x="338" y="1016"/>
                  </a:lnTo>
                  <a:lnTo>
                    <a:pt x="352" y="1008"/>
                  </a:lnTo>
                  <a:lnTo>
                    <a:pt x="364" y="998"/>
                  </a:lnTo>
                  <a:lnTo>
                    <a:pt x="374" y="984"/>
                  </a:lnTo>
                  <a:lnTo>
                    <a:pt x="382" y="970"/>
                  </a:lnTo>
                  <a:lnTo>
                    <a:pt x="388" y="954"/>
                  </a:lnTo>
                  <a:lnTo>
                    <a:pt x="388" y="938"/>
                  </a:lnTo>
                  <a:lnTo>
                    <a:pt x="388" y="938"/>
                  </a:lnTo>
                  <a:lnTo>
                    <a:pt x="388" y="926"/>
                  </a:lnTo>
                  <a:lnTo>
                    <a:pt x="382" y="914"/>
                  </a:lnTo>
                  <a:lnTo>
                    <a:pt x="376" y="902"/>
                  </a:lnTo>
                  <a:lnTo>
                    <a:pt x="370" y="892"/>
                  </a:lnTo>
                  <a:lnTo>
                    <a:pt x="356" y="876"/>
                  </a:lnTo>
                  <a:lnTo>
                    <a:pt x="352" y="870"/>
                  </a:lnTo>
                  <a:lnTo>
                    <a:pt x="352" y="870"/>
                  </a:lnTo>
                  <a:lnTo>
                    <a:pt x="346" y="864"/>
                  </a:lnTo>
                  <a:lnTo>
                    <a:pt x="346" y="856"/>
                  </a:lnTo>
                  <a:lnTo>
                    <a:pt x="346" y="810"/>
                  </a:lnTo>
                  <a:lnTo>
                    <a:pt x="346" y="810"/>
                  </a:lnTo>
                  <a:lnTo>
                    <a:pt x="346" y="806"/>
                  </a:lnTo>
                  <a:lnTo>
                    <a:pt x="348" y="804"/>
                  </a:lnTo>
                  <a:lnTo>
                    <a:pt x="350" y="802"/>
                  </a:lnTo>
                  <a:lnTo>
                    <a:pt x="354" y="802"/>
                  </a:lnTo>
                  <a:lnTo>
                    <a:pt x="494" y="802"/>
                  </a:lnTo>
                  <a:lnTo>
                    <a:pt x="494" y="802"/>
                  </a:lnTo>
                  <a:lnTo>
                    <a:pt x="502" y="802"/>
                  </a:lnTo>
                  <a:lnTo>
                    <a:pt x="502" y="802"/>
                  </a:lnTo>
                  <a:lnTo>
                    <a:pt x="510" y="800"/>
                  </a:lnTo>
                  <a:lnTo>
                    <a:pt x="586" y="800"/>
                  </a:lnTo>
                  <a:close/>
                </a:path>
              </a:pathLst>
            </a:custGeom>
            <a:solidFill>
              <a:schemeClr val="accent2"/>
            </a:solidFill>
            <a:ln w="285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EFEFE"/>
                </a:solidFill>
                <a:latin typeface="Calibri"/>
                <a:ea typeface="Calibri"/>
                <a:cs typeface="Calibri"/>
                <a:sym typeface="Calibri"/>
              </a:endParaRPr>
            </a:p>
          </p:txBody>
        </p:sp>
      </p:grpSp>
      <p:grpSp>
        <p:nvGrpSpPr>
          <p:cNvPr id="315" name="Google Shape;315;p8"/>
          <p:cNvGrpSpPr/>
          <p:nvPr/>
        </p:nvGrpSpPr>
        <p:grpSpPr>
          <a:xfrm>
            <a:off x="6592280" y="4859424"/>
            <a:ext cx="2187721" cy="1800232"/>
            <a:chOff x="4819650" y="4650278"/>
            <a:chExt cx="3905250" cy="1800052"/>
          </a:xfrm>
        </p:grpSpPr>
        <p:sp>
          <p:nvSpPr>
            <p:cNvPr id="316" name="Google Shape;316;p8"/>
            <p:cNvSpPr/>
            <p:nvPr/>
          </p:nvSpPr>
          <p:spPr>
            <a:xfrm rot="10800000" flipH="1">
              <a:off x="4819650" y="4743932"/>
              <a:ext cx="3902417" cy="1706398"/>
            </a:xfrm>
            <a:prstGeom prst="round1Rect">
              <a:avLst>
                <a:gd name="adj" fmla="val 16667"/>
              </a:avLst>
            </a:prstGeom>
            <a:solidFill>
              <a:schemeClr val="dk1"/>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17" name="Google Shape;317;p8"/>
            <p:cNvSpPr/>
            <p:nvPr/>
          </p:nvSpPr>
          <p:spPr>
            <a:xfrm>
              <a:off x="4819650" y="4650278"/>
              <a:ext cx="3905250" cy="115877"/>
            </a:xfrm>
            <a:prstGeom prst="rect">
              <a:avLst/>
            </a:prstGeom>
            <a:solidFill>
              <a:schemeClr val="accent1"/>
            </a:solidFill>
            <a:ln w="2857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318" name="Google Shape;318;p8"/>
          <p:cNvSpPr/>
          <p:nvPr/>
        </p:nvSpPr>
        <p:spPr>
          <a:xfrm>
            <a:off x="6731324" y="5032733"/>
            <a:ext cx="2003400" cy="1539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a:solidFill>
                  <a:schemeClr val="lt1"/>
                </a:solidFill>
                <a:latin typeface="Calibri"/>
                <a:ea typeface="Calibri"/>
                <a:cs typeface="Calibri"/>
                <a:sym typeface="Calibri"/>
              </a:rPr>
              <a:t>COLLEGE FIT</a:t>
            </a:r>
            <a:endParaRPr/>
          </a:p>
          <a:p>
            <a:pPr marL="0" marR="0" lvl="0" indent="0" algn="ctr" rtl="0">
              <a:spcBef>
                <a:spcPts val="0"/>
              </a:spcBef>
              <a:spcAft>
                <a:spcPts val="0"/>
              </a:spcAft>
              <a:buNone/>
            </a:pPr>
            <a:r>
              <a:rPr lang="en-US" sz="1400" b="0" i="0" u="none" strike="noStrike" cap="none">
                <a:solidFill>
                  <a:schemeClr val="lt1"/>
                </a:solidFill>
                <a:latin typeface="Calibri"/>
                <a:ea typeface="Calibri"/>
                <a:cs typeface="Calibri"/>
                <a:sym typeface="Calibri"/>
              </a:rPr>
              <a:t>WHEN BUILDING A COLLEGE LIST, IT IS IMPORTANT TO CONSIDER YOUR PREFERENCES. </a:t>
            </a:r>
            <a:endParaRPr sz="1400" b="0" i="0" u="none" strike="noStrike" cap="none">
              <a:solidFill>
                <a:schemeClr val="lt1"/>
              </a:solidFill>
              <a:latin typeface="Arial"/>
              <a:ea typeface="Arial"/>
              <a:cs typeface="Arial"/>
              <a:sym typeface="Arial"/>
            </a:endParaRPr>
          </a:p>
        </p:txBody>
      </p:sp>
      <p:pic>
        <p:nvPicPr>
          <p:cNvPr id="5" name="Audio 4">
            <a:hlinkClick r:id="" action="ppaction://media"/>
            <a:extLst>
              <a:ext uri="{FF2B5EF4-FFF2-40B4-BE49-F238E27FC236}">
                <a16:creationId xmlns:a16="http://schemas.microsoft.com/office/drawing/2014/main" id="{8746F13B-7126-4D82-B863-60A79B1D32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a:solidFill>
            <a:srgbClr val="92D050"/>
          </a:solidFill>
        </p:spPr>
      </p:pic>
    </p:spTree>
  </p:cSld>
  <p:clrMapOvr>
    <a:masterClrMapping/>
  </p:clrMapOvr>
  <mc:AlternateContent xmlns:mc="http://schemas.openxmlformats.org/markup-compatibility/2006" xmlns:p14="http://schemas.microsoft.com/office/powerpoint/2010/main">
    <mc:Choice Requires="p14">
      <p:transition spd="slow" p14:dur="2000" advTm="38548"/>
    </mc:Choice>
    <mc:Fallback xmlns="">
      <p:transition spd="slow" advTm="38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0"/>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b="1" dirty="0"/>
              <a:t>College Visits</a:t>
            </a:r>
            <a:endParaRPr b="1" dirty="0"/>
          </a:p>
        </p:txBody>
      </p:sp>
      <p:sp>
        <p:nvSpPr>
          <p:cNvPr id="324" name="Google Shape;324;p20"/>
          <p:cNvSpPr txBox="1">
            <a:spLocks noGrp="1"/>
          </p:cNvSpPr>
          <p:nvPr>
            <p:ph idx="1"/>
          </p:nvPr>
        </p:nvSpPr>
        <p:spPr>
          <a:xfrm>
            <a:off x="827700" y="1853248"/>
            <a:ext cx="7055400" cy="4707252"/>
          </a:xfrm>
          <a:prstGeom prst="rect">
            <a:avLst/>
          </a:prstGeom>
          <a:noFill/>
          <a:ln>
            <a:noFill/>
          </a:ln>
        </p:spPr>
        <p:txBody>
          <a:bodyPr spcFirstLastPara="1" wrap="square" lIns="91425" tIns="45700" rIns="91425" bIns="45700" anchor="t" anchorCtr="0">
            <a:normAutofit/>
          </a:bodyPr>
          <a:lstStyle/>
          <a:p>
            <a:pPr marL="342900" lvl="0" indent="-370840" algn="l" rtl="0">
              <a:lnSpc>
                <a:spcPct val="90000"/>
              </a:lnSpc>
              <a:spcBef>
                <a:spcPts val="0"/>
              </a:spcBef>
              <a:spcAft>
                <a:spcPts val="0"/>
              </a:spcAft>
              <a:buSzPts val="1800"/>
              <a:buChar char="►"/>
            </a:pPr>
            <a:r>
              <a:rPr lang="en-US" sz="1800" dirty="0"/>
              <a:t>Visiting a campus is one of the best ways to learn about a college…and score some “demonstrated interest” points!</a:t>
            </a:r>
            <a:endParaRPr sz="1800" dirty="0"/>
          </a:p>
          <a:p>
            <a:pPr marL="342900" lvl="0" indent="-370840" algn="l" rtl="0">
              <a:lnSpc>
                <a:spcPct val="90000"/>
              </a:lnSpc>
              <a:spcBef>
                <a:spcPts val="1000"/>
              </a:spcBef>
              <a:spcAft>
                <a:spcPts val="0"/>
              </a:spcAft>
              <a:buSzPts val="1800"/>
              <a:buChar char="►"/>
            </a:pPr>
            <a:r>
              <a:rPr lang="en-US" sz="1800" dirty="0"/>
              <a:t>Register and schedule a visit to the colleges you are considering. Check with the colleges to see if they are hosting in-person or virtual visits/tours. </a:t>
            </a:r>
            <a:endParaRPr sz="1800" dirty="0"/>
          </a:p>
          <a:p>
            <a:pPr marL="342900" lvl="0" indent="-370840" algn="l" rtl="0">
              <a:lnSpc>
                <a:spcPct val="90000"/>
              </a:lnSpc>
              <a:spcBef>
                <a:spcPts val="1000"/>
              </a:spcBef>
              <a:spcAft>
                <a:spcPts val="0"/>
              </a:spcAft>
              <a:buSzPts val="1800"/>
              <a:buChar char="►"/>
            </a:pPr>
            <a:r>
              <a:rPr lang="en-US" sz="1800" dirty="0"/>
              <a:t>Communicate with</a:t>
            </a:r>
            <a:r>
              <a:rPr lang="en-US" sz="1800" b="1" dirty="0"/>
              <a:t> </a:t>
            </a:r>
            <a:r>
              <a:rPr lang="en-US" sz="1800" dirty="0"/>
              <a:t>an admissions representative.</a:t>
            </a:r>
            <a:endParaRPr sz="1800" dirty="0"/>
          </a:p>
          <a:p>
            <a:pPr marL="342900" lvl="0" indent="-370840" algn="l" rtl="0">
              <a:lnSpc>
                <a:spcPct val="90000"/>
              </a:lnSpc>
              <a:spcBef>
                <a:spcPts val="1000"/>
              </a:spcBef>
              <a:spcAft>
                <a:spcPts val="0"/>
              </a:spcAft>
              <a:buSzPts val="1800"/>
              <a:buChar char="►"/>
            </a:pPr>
            <a:r>
              <a:rPr lang="en-US" sz="1800" dirty="0"/>
              <a:t>Inquire about</a:t>
            </a:r>
            <a:r>
              <a:rPr lang="en-US" sz="1800" b="1" i="1" dirty="0"/>
              <a:t> </a:t>
            </a:r>
            <a:r>
              <a:rPr lang="en-US" sz="1800" dirty="0"/>
              <a:t>financial aid opportunities.</a:t>
            </a:r>
            <a:endParaRPr sz="1800" dirty="0"/>
          </a:p>
          <a:p>
            <a:pPr marL="342900" lvl="0" indent="-370840" algn="l" rtl="0">
              <a:lnSpc>
                <a:spcPct val="90000"/>
              </a:lnSpc>
              <a:spcBef>
                <a:spcPts val="1000"/>
              </a:spcBef>
              <a:spcAft>
                <a:spcPts val="0"/>
              </a:spcAft>
              <a:buSzPts val="1800"/>
              <a:buChar char="►"/>
            </a:pPr>
            <a:r>
              <a:rPr lang="en-US" sz="1800" dirty="0"/>
              <a:t>Talk to</a:t>
            </a:r>
            <a:r>
              <a:rPr lang="en-US" sz="1800" b="1" dirty="0"/>
              <a:t> </a:t>
            </a:r>
            <a:r>
              <a:rPr lang="en-US" sz="1800" dirty="0"/>
              <a:t>students and faculty. </a:t>
            </a:r>
            <a:endParaRPr sz="1800" dirty="0"/>
          </a:p>
          <a:p>
            <a:pPr marL="342900" lvl="0" indent="-370840" algn="l" rtl="0">
              <a:lnSpc>
                <a:spcPct val="90000"/>
              </a:lnSpc>
              <a:spcBef>
                <a:spcPts val="1000"/>
              </a:spcBef>
              <a:spcAft>
                <a:spcPts val="0"/>
              </a:spcAft>
              <a:buSzPts val="1800"/>
              <a:buChar char="►"/>
            </a:pPr>
            <a:r>
              <a:rPr lang="en-US" sz="1800" dirty="0"/>
              <a:t>Seniors are allowed two college visits.  You must bring evidence of your visit upon return to school.</a:t>
            </a:r>
            <a:endParaRPr sz="1800" dirty="0"/>
          </a:p>
          <a:p>
            <a:pPr marL="342900" lvl="0" indent="-370840" algn="l" rtl="0">
              <a:lnSpc>
                <a:spcPct val="90000"/>
              </a:lnSpc>
              <a:spcBef>
                <a:spcPts val="1000"/>
              </a:spcBef>
              <a:spcAft>
                <a:spcPts val="0"/>
              </a:spcAft>
              <a:buSzPts val="1800"/>
              <a:buChar char="►"/>
            </a:pPr>
            <a:r>
              <a:rPr lang="en-US" sz="1800" b="1" u="sng" dirty="0"/>
              <a:t>OPEN YOUR EMAIL and READ IT. </a:t>
            </a:r>
            <a:r>
              <a:rPr lang="en-US" sz="1800" dirty="0"/>
              <a:t>Colleges use email for demonstrated interest. We keep you informed via EMAIL.</a:t>
            </a:r>
            <a:endParaRPr sz="1800" dirty="0"/>
          </a:p>
          <a:p>
            <a:pPr marL="342900" lvl="0" indent="-256540" algn="l" rtl="0">
              <a:lnSpc>
                <a:spcPct val="90000"/>
              </a:lnSpc>
              <a:spcBef>
                <a:spcPts val="1000"/>
              </a:spcBef>
              <a:spcAft>
                <a:spcPts val="0"/>
              </a:spcAft>
              <a:buSzPts val="1360"/>
              <a:buNone/>
            </a:pPr>
            <a:endParaRPr sz="1800" dirty="0"/>
          </a:p>
        </p:txBody>
      </p:sp>
      <p:pic>
        <p:nvPicPr>
          <p:cNvPr id="9" name="Audio 8">
            <a:hlinkClick r:id="" action="ppaction://media"/>
            <a:extLst>
              <a:ext uri="{FF2B5EF4-FFF2-40B4-BE49-F238E27FC236}">
                <a16:creationId xmlns:a16="http://schemas.microsoft.com/office/drawing/2014/main" id="{4D9731B4-73F3-450C-986F-EF2EA171E5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a:solidFill>
            <a:srgbClr val="92D050"/>
          </a:solidFill>
        </p:spPr>
      </p:pic>
    </p:spTree>
  </p:cSld>
  <p:clrMapOvr>
    <a:masterClrMapping/>
  </p:clrMapOvr>
  <mc:AlternateContent xmlns:mc="http://schemas.openxmlformats.org/markup-compatibility/2006" xmlns:p14="http://schemas.microsoft.com/office/powerpoint/2010/main">
    <mc:Choice Requires="p14">
      <p:transition spd="slow" p14:dur="2000" advTm="61822"/>
    </mc:Choice>
    <mc:Fallback xmlns="">
      <p:transition spd="slow" advTm="61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0"/>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endParaRPr/>
          </a:p>
        </p:txBody>
      </p:sp>
      <p:pic>
        <p:nvPicPr>
          <p:cNvPr id="330" name="Google Shape;330;p10"/>
          <p:cNvPicPr preferRelativeResize="0"/>
          <p:nvPr/>
        </p:nvPicPr>
        <p:blipFill rotWithShape="1">
          <a:blip r:embed="rId5">
            <a:alphaModFix/>
          </a:blip>
          <a:srcRect/>
          <a:stretch/>
        </p:blipFill>
        <p:spPr>
          <a:xfrm>
            <a:off x="1" y="33741"/>
            <a:ext cx="9144000" cy="6824259"/>
          </a:xfrm>
          <a:prstGeom prst="rect">
            <a:avLst/>
          </a:prstGeom>
          <a:noFill/>
          <a:ln>
            <a:noFill/>
          </a:ln>
        </p:spPr>
      </p:pic>
      <p:pic>
        <p:nvPicPr>
          <p:cNvPr id="2" name="Audio 1">
            <a:hlinkClick r:id="" action="ppaction://media"/>
            <a:extLst>
              <a:ext uri="{FF2B5EF4-FFF2-40B4-BE49-F238E27FC236}">
                <a16:creationId xmlns:a16="http://schemas.microsoft.com/office/drawing/2014/main" id="{1124CF73-EB2A-408B-8840-7E0B957A20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a:solidFill>
            <a:srgbClr val="92D050"/>
          </a:solidFill>
        </p:spPr>
      </p:pic>
    </p:spTree>
  </p:cSld>
  <p:clrMapOvr>
    <a:masterClrMapping/>
  </p:clrMapOvr>
  <mc:AlternateContent xmlns:mc="http://schemas.openxmlformats.org/markup-compatibility/2006" xmlns:p14="http://schemas.microsoft.com/office/powerpoint/2010/main">
    <mc:Choice Requires="p14">
      <p:transition spd="slow" p14:dur="2000" advTm="86551"/>
    </mc:Choice>
    <mc:Fallback xmlns="">
      <p:transition spd="slow" advTm="86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9E533-8039-4DDE-86CA-DB2ADD8E34D3}"/>
              </a:ext>
            </a:extLst>
          </p:cNvPr>
          <p:cNvSpPr>
            <a:spLocks noGrp="1"/>
          </p:cNvSpPr>
          <p:nvPr>
            <p:ph type="title"/>
          </p:nvPr>
        </p:nvSpPr>
        <p:spPr/>
        <p:txBody>
          <a:bodyPr/>
          <a:lstStyle/>
          <a:p>
            <a:r>
              <a:rPr lang="en-US" sz="4400" b="1" dirty="0"/>
              <a:t>Early Decision vs. </a:t>
            </a:r>
            <a:br>
              <a:rPr lang="en-US" sz="4400" b="1" dirty="0"/>
            </a:br>
            <a:r>
              <a:rPr lang="en-US" sz="4400" b="1" dirty="0"/>
              <a:t>Regular Decision</a:t>
            </a:r>
            <a:endParaRPr lang="en-US" dirty="0"/>
          </a:p>
        </p:txBody>
      </p:sp>
      <p:pic>
        <p:nvPicPr>
          <p:cNvPr id="4" name="Picture 3">
            <a:extLst>
              <a:ext uri="{FF2B5EF4-FFF2-40B4-BE49-F238E27FC236}">
                <a16:creationId xmlns:a16="http://schemas.microsoft.com/office/drawing/2014/main" id="{6DEF5555-B411-4BAC-8312-C55C1BC10261}"/>
              </a:ext>
            </a:extLst>
          </p:cNvPr>
          <p:cNvPicPr>
            <a:picLocks noChangeAspect="1"/>
          </p:cNvPicPr>
          <p:nvPr/>
        </p:nvPicPr>
        <p:blipFill>
          <a:blip r:embed="rId4"/>
          <a:stretch>
            <a:fillRect/>
          </a:stretch>
        </p:blipFill>
        <p:spPr>
          <a:xfrm>
            <a:off x="1062526" y="1981993"/>
            <a:ext cx="6831366" cy="4222682"/>
          </a:xfrm>
          <a:prstGeom prst="rect">
            <a:avLst/>
          </a:prstGeom>
        </p:spPr>
      </p:pic>
      <p:pic>
        <p:nvPicPr>
          <p:cNvPr id="6" name="Recorded Sound">
            <a:hlinkClick r:id="" action="ppaction://media"/>
            <a:extLst>
              <a:ext uri="{FF2B5EF4-FFF2-40B4-BE49-F238E27FC236}">
                <a16:creationId xmlns:a16="http://schemas.microsoft.com/office/drawing/2014/main" id="{4F98F4A2-3A7C-4490-A973-4794D8BD3B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0367" y="5533065"/>
            <a:ext cx="995326" cy="995326"/>
          </a:xfrm>
          <a:prstGeom prst="rect">
            <a:avLst/>
          </a:prstGeom>
        </p:spPr>
      </p:pic>
    </p:spTree>
    <p:extLst>
      <p:ext uri="{BB962C8B-B14F-4D97-AF65-F5344CB8AC3E}">
        <p14:creationId xmlns:p14="http://schemas.microsoft.com/office/powerpoint/2010/main" val="284011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1"/>
          <p:cNvSpPr txBox="1">
            <a:spLocks noGrp="1"/>
          </p:cNvSpPr>
          <p:nvPr>
            <p:ph type="title"/>
          </p:nvPr>
        </p:nvSpPr>
        <p:spPr>
          <a:xfrm>
            <a:off x="152400" y="0"/>
            <a:ext cx="7055400" cy="13551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2"/>
              </a:buClr>
              <a:buSzPts val="3200"/>
              <a:buFont typeface="Century Gothic"/>
              <a:buNone/>
            </a:pPr>
            <a:r>
              <a:rPr lang="en-US" b="1"/>
              <a:t>Four Steps to </a:t>
            </a:r>
            <a:endParaRPr b="1"/>
          </a:p>
          <a:p>
            <a:pPr marL="0" lvl="0" indent="0" algn="ctr" rtl="0">
              <a:spcBef>
                <a:spcPts val="0"/>
              </a:spcBef>
              <a:spcAft>
                <a:spcPts val="0"/>
              </a:spcAft>
              <a:buClr>
                <a:schemeClr val="lt2"/>
              </a:buClr>
              <a:buSzPts val="3200"/>
              <a:buFont typeface="Century Gothic"/>
              <a:buNone/>
            </a:pPr>
            <a:r>
              <a:rPr lang="en-US" b="1"/>
              <a:t>Apply to College	</a:t>
            </a:r>
            <a:endParaRPr b="1"/>
          </a:p>
        </p:txBody>
      </p:sp>
      <p:sp>
        <p:nvSpPr>
          <p:cNvPr id="336" name="Google Shape;336;p11"/>
          <p:cNvSpPr txBox="1">
            <a:spLocks noGrp="1"/>
          </p:cNvSpPr>
          <p:nvPr>
            <p:ph idx="1"/>
          </p:nvPr>
        </p:nvSpPr>
        <p:spPr>
          <a:xfrm>
            <a:off x="418725" y="1394750"/>
            <a:ext cx="8534400" cy="5887800"/>
          </a:xfrm>
          <a:prstGeom prst="rect">
            <a:avLst/>
          </a:prstGeom>
          <a:noFill/>
          <a:ln>
            <a:noFill/>
          </a:ln>
        </p:spPr>
        <p:txBody>
          <a:bodyPr spcFirstLastPara="1" wrap="square" lIns="91425" tIns="45700" rIns="91425" bIns="45700" anchor="t" anchorCtr="0">
            <a:normAutofit/>
          </a:bodyPr>
          <a:lstStyle/>
          <a:p>
            <a:pPr marL="342900" lvl="0" indent="0" algn="l" rtl="0">
              <a:lnSpc>
                <a:spcPct val="90000"/>
              </a:lnSpc>
              <a:spcBef>
                <a:spcPts val="0"/>
              </a:spcBef>
              <a:spcAft>
                <a:spcPts val="0"/>
              </a:spcAft>
              <a:buNone/>
            </a:pPr>
            <a:endParaRPr sz="1600" b="1" dirty="0">
              <a:latin typeface="Arial"/>
              <a:ea typeface="Arial"/>
              <a:cs typeface="Arial"/>
              <a:sym typeface="Arial"/>
            </a:endParaRPr>
          </a:p>
          <a:p>
            <a:pPr marL="342900" lvl="0" indent="0" algn="l" rtl="0">
              <a:lnSpc>
                <a:spcPct val="90000"/>
              </a:lnSpc>
              <a:spcBef>
                <a:spcPts val="0"/>
              </a:spcBef>
              <a:spcAft>
                <a:spcPts val="0"/>
              </a:spcAft>
              <a:buNone/>
            </a:pPr>
            <a:endParaRPr sz="1600" b="1" dirty="0">
              <a:latin typeface="Arial"/>
              <a:ea typeface="Arial"/>
              <a:cs typeface="Arial"/>
              <a:sym typeface="Arial"/>
            </a:endParaRPr>
          </a:p>
          <a:p>
            <a:pPr marL="342900" lvl="0" indent="-368300" algn="l" rtl="0">
              <a:lnSpc>
                <a:spcPct val="90000"/>
              </a:lnSpc>
              <a:spcBef>
                <a:spcPts val="0"/>
              </a:spcBef>
              <a:spcAft>
                <a:spcPts val="0"/>
              </a:spcAft>
              <a:buSzPts val="1680"/>
              <a:buChar char="►"/>
            </a:pPr>
            <a:r>
              <a:rPr lang="en-US" b="1" dirty="0">
                <a:latin typeface="Century Gothic" panose="020B0502020202020204" pitchFamily="34" charset="0"/>
                <a:ea typeface="Arial"/>
                <a:cs typeface="Arial"/>
                <a:sym typeface="Arial"/>
              </a:rPr>
              <a:t>STEP 1: Complete Undergraduate Admissions Application.</a:t>
            </a:r>
            <a:endParaRPr sz="2400" dirty="0">
              <a:latin typeface="Century Gothic" panose="020B0502020202020204" pitchFamily="34" charset="0"/>
            </a:endParaRPr>
          </a:p>
          <a:p>
            <a:pPr marL="0" lvl="0" indent="0" algn="l" rtl="0">
              <a:lnSpc>
                <a:spcPct val="90000"/>
              </a:lnSpc>
              <a:spcBef>
                <a:spcPts val="1000"/>
              </a:spcBef>
              <a:spcAft>
                <a:spcPts val="0"/>
              </a:spcAft>
              <a:buNone/>
            </a:pPr>
            <a:endParaRPr dirty="0">
              <a:latin typeface="Century Gothic" panose="020B0502020202020204" pitchFamily="34" charset="0"/>
              <a:ea typeface="Arial"/>
              <a:cs typeface="Arial"/>
              <a:sym typeface="Arial"/>
            </a:endParaRPr>
          </a:p>
          <a:p>
            <a:pPr marL="0" lvl="2" indent="0" algn="l" rtl="0">
              <a:lnSpc>
                <a:spcPct val="90000"/>
              </a:lnSpc>
              <a:spcBef>
                <a:spcPts val="1000"/>
              </a:spcBef>
              <a:spcAft>
                <a:spcPts val="0"/>
              </a:spcAft>
              <a:buSzPts val="1280"/>
              <a:buNone/>
            </a:pPr>
            <a:endParaRPr sz="2000" dirty="0">
              <a:latin typeface="Century Gothic" panose="020B0502020202020204" pitchFamily="34" charset="0"/>
              <a:ea typeface="Arial"/>
              <a:cs typeface="Arial"/>
              <a:sym typeface="Arial"/>
            </a:endParaRPr>
          </a:p>
          <a:p>
            <a:pPr marL="342900" lvl="0" indent="-368300" algn="l" rtl="0">
              <a:lnSpc>
                <a:spcPct val="90000"/>
              </a:lnSpc>
              <a:spcBef>
                <a:spcPts val="1000"/>
              </a:spcBef>
              <a:spcAft>
                <a:spcPts val="0"/>
              </a:spcAft>
              <a:buSzPts val="1680"/>
              <a:buChar char="►"/>
            </a:pPr>
            <a:r>
              <a:rPr lang="en-US" b="1" dirty="0">
                <a:latin typeface="Century Gothic" panose="020B0502020202020204" pitchFamily="34" charset="0"/>
                <a:ea typeface="Arial"/>
                <a:cs typeface="Arial"/>
                <a:sym typeface="Arial"/>
              </a:rPr>
              <a:t>STEP 2: Submit Your Transcript.</a:t>
            </a:r>
            <a:endParaRPr sz="2400" dirty="0">
              <a:latin typeface="Century Gothic" panose="020B0502020202020204" pitchFamily="34" charset="0"/>
            </a:endParaRPr>
          </a:p>
          <a:p>
            <a:pPr marL="742950" lvl="0" indent="0" algn="l" rtl="0">
              <a:lnSpc>
                <a:spcPct val="90000"/>
              </a:lnSpc>
              <a:spcBef>
                <a:spcPts val="1000"/>
              </a:spcBef>
              <a:spcAft>
                <a:spcPts val="0"/>
              </a:spcAft>
              <a:buNone/>
            </a:pPr>
            <a:endParaRPr dirty="0">
              <a:latin typeface="Century Gothic" panose="020B0502020202020204" pitchFamily="34" charset="0"/>
              <a:ea typeface="Arial"/>
              <a:cs typeface="Arial"/>
              <a:sym typeface="Arial"/>
            </a:endParaRPr>
          </a:p>
          <a:p>
            <a:pPr marL="342900" lvl="0" indent="-261620" algn="l" rtl="0">
              <a:lnSpc>
                <a:spcPct val="90000"/>
              </a:lnSpc>
              <a:spcBef>
                <a:spcPts val="1000"/>
              </a:spcBef>
              <a:spcAft>
                <a:spcPts val="0"/>
              </a:spcAft>
              <a:buSzPts val="1280"/>
              <a:buNone/>
            </a:pPr>
            <a:endParaRPr dirty="0">
              <a:latin typeface="Century Gothic" panose="020B0502020202020204" pitchFamily="34" charset="0"/>
              <a:ea typeface="Arial"/>
              <a:cs typeface="Arial"/>
              <a:sym typeface="Arial"/>
            </a:endParaRPr>
          </a:p>
          <a:p>
            <a:pPr marL="342900" lvl="0" indent="-368300" algn="l" rtl="0">
              <a:lnSpc>
                <a:spcPct val="90000"/>
              </a:lnSpc>
              <a:spcBef>
                <a:spcPts val="1000"/>
              </a:spcBef>
              <a:spcAft>
                <a:spcPts val="0"/>
              </a:spcAft>
              <a:buSzPts val="1680"/>
              <a:buChar char="►"/>
            </a:pPr>
            <a:r>
              <a:rPr lang="en-US" b="1" dirty="0">
                <a:latin typeface="Century Gothic" panose="020B0502020202020204" pitchFamily="34" charset="0"/>
                <a:ea typeface="Arial"/>
                <a:cs typeface="Arial"/>
                <a:sym typeface="Arial"/>
              </a:rPr>
              <a:t>STEP 3: Send Your Test Scores Directly from the Testing Agency.</a:t>
            </a:r>
            <a:endParaRPr sz="2400" dirty="0">
              <a:latin typeface="Century Gothic" panose="020B0502020202020204" pitchFamily="34" charset="0"/>
            </a:endParaRPr>
          </a:p>
          <a:p>
            <a:pPr marL="0" lvl="0" indent="0" algn="l" rtl="0">
              <a:lnSpc>
                <a:spcPct val="90000"/>
              </a:lnSpc>
              <a:spcBef>
                <a:spcPts val="1000"/>
              </a:spcBef>
              <a:spcAft>
                <a:spcPts val="0"/>
              </a:spcAft>
              <a:buNone/>
            </a:pPr>
            <a:endParaRPr sz="1800" b="1" dirty="0">
              <a:latin typeface="Century Gothic" panose="020B0502020202020204" pitchFamily="34" charset="0"/>
              <a:ea typeface="Arial"/>
              <a:cs typeface="Arial"/>
              <a:sym typeface="Arial"/>
            </a:endParaRPr>
          </a:p>
          <a:p>
            <a:pPr marL="742950" lvl="0" indent="0" algn="l" rtl="0">
              <a:lnSpc>
                <a:spcPct val="90000"/>
              </a:lnSpc>
              <a:spcBef>
                <a:spcPts val="1000"/>
              </a:spcBef>
              <a:spcAft>
                <a:spcPts val="0"/>
              </a:spcAft>
              <a:buNone/>
            </a:pPr>
            <a:endParaRPr sz="1800" b="1" dirty="0">
              <a:latin typeface="Century Gothic" panose="020B0502020202020204" pitchFamily="34" charset="0"/>
              <a:ea typeface="Arial"/>
              <a:cs typeface="Arial"/>
              <a:sym typeface="Arial"/>
            </a:endParaRPr>
          </a:p>
          <a:p>
            <a:pPr marL="342900" lvl="0" indent="-368300" algn="l" rtl="0">
              <a:lnSpc>
                <a:spcPct val="90000"/>
              </a:lnSpc>
              <a:spcBef>
                <a:spcPts val="1000"/>
              </a:spcBef>
              <a:spcAft>
                <a:spcPts val="0"/>
              </a:spcAft>
              <a:buSzPts val="1680"/>
              <a:buChar char="►"/>
            </a:pPr>
            <a:r>
              <a:rPr lang="en-US" b="1" dirty="0">
                <a:latin typeface="Century Gothic" panose="020B0502020202020204" pitchFamily="34" charset="0"/>
                <a:ea typeface="Arial"/>
                <a:cs typeface="Arial"/>
                <a:sym typeface="Arial"/>
              </a:rPr>
              <a:t>STEP 4: Request Recommendation Letters, If Needed.</a:t>
            </a:r>
            <a:endParaRPr b="1" dirty="0">
              <a:latin typeface="Century Gothic" panose="020B0502020202020204" pitchFamily="34" charset="0"/>
              <a:ea typeface="Arial"/>
              <a:cs typeface="Arial"/>
              <a:sym typeface="Arial"/>
            </a:endParaRPr>
          </a:p>
          <a:p>
            <a:pPr marL="0" lvl="0" indent="0" algn="l" rtl="0">
              <a:lnSpc>
                <a:spcPct val="90000"/>
              </a:lnSpc>
              <a:spcBef>
                <a:spcPts val="1000"/>
              </a:spcBef>
              <a:spcAft>
                <a:spcPts val="0"/>
              </a:spcAft>
              <a:buNone/>
            </a:pPr>
            <a:endParaRPr sz="1600" b="1" dirty="0">
              <a:latin typeface="Arial"/>
              <a:ea typeface="Arial"/>
              <a:cs typeface="Arial"/>
              <a:sym typeface="Arial"/>
            </a:endParaRPr>
          </a:p>
        </p:txBody>
      </p:sp>
      <p:pic>
        <p:nvPicPr>
          <p:cNvPr id="3" name="Audio 2">
            <a:hlinkClick r:id="" action="ppaction://media"/>
            <a:extLst>
              <a:ext uri="{FF2B5EF4-FFF2-40B4-BE49-F238E27FC236}">
                <a16:creationId xmlns:a16="http://schemas.microsoft.com/office/drawing/2014/main" id="{C04DC4DC-C8A5-4429-8536-5B179433E1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a:solidFill>
            <a:srgbClr val="92D050"/>
          </a:solidFill>
        </p:spPr>
      </p:pic>
    </p:spTree>
  </p:cSld>
  <p:clrMapOvr>
    <a:masterClrMapping/>
  </p:clrMapOvr>
  <mc:AlternateContent xmlns:mc="http://schemas.openxmlformats.org/markup-compatibility/2006" xmlns:p14="http://schemas.microsoft.com/office/powerpoint/2010/main">
    <mc:Choice Requires="p14">
      <p:transition spd="slow" p14:dur="2000" advTm="27597"/>
    </mc:Choice>
    <mc:Fallback xmlns="">
      <p:transition spd="slow" advTm="27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9a43af773d_0_13"/>
          <p:cNvSpPr txBox="1">
            <a:spLocks noGrp="1"/>
          </p:cNvSpPr>
          <p:nvPr>
            <p:ph type="title"/>
          </p:nvPr>
        </p:nvSpPr>
        <p:spPr>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Apply to College </a:t>
            </a:r>
            <a:endParaRPr b="1"/>
          </a:p>
          <a:p>
            <a:pPr marL="0" lvl="0" indent="0" algn="l" rtl="0">
              <a:spcBef>
                <a:spcPts val="0"/>
              </a:spcBef>
              <a:spcAft>
                <a:spcPts val="0"/>
              </a:spcAft>
              <a:buClr>
                <a:schemeClr val="dk1"/>
              </a:buClr>
              <a:buSzPts val="1100"/>
              <a:buFont typeface="Arial"/>
              <a:buNone/>
            </a:pPr>
            <a:r>
              <a:rPr lang="en-US" b="1"/>
              <a:t>Step 1: Application</a:t>
            </a:r>
            <a:endParaRPr b="1"/>
          </a:p>
        </p:txBody>
      </p:sp>
      <p:sp>
        <p:nvSpPr>
          <p:cNvPr id="343" name="Google Shape;343;g9a43af773d_0_13"/>
          <p:cNvSpPr txBox="1">
            <a:spLocks noGrp="1"/>
          </p:cNvSpPr>
          <p:nvPr>
            <p:ph idx="1"/>
          </p:nvPr>
        </p:nvSpPr>
        <p:spPr>
          <a:xfrm>
            <a:off x="828500" y="1853125"/>
            <a:ext cx="6711600" cy="4740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b="1" dirty="0"/>
              <a:t>Online Admissions Applications</a:t>
            </a:r>
            <a:endParaRPr sz="2400" b="1" dirty="0"/>
          </a:p>
          <a:p>
            <a:pPr marL="457200" lvl="0" indent="-320040" algn="l" rtl="0">
              <a:spcBef>
                <a:spcPts val="1000"/>
              </a:spcBef>
              <a:spcAft>
                <a:spcPts val="0"/>
              </a:spcAft>
              <a:buSzPts val="1440"/>
              <a:buChar char="●"/>
            </a:pPr>
            <a:r>
              <a:rPr lang="en-US" dirty="0"/>
              <a:t>Common Application</a:t>
            </a:r>
            <a:endParaRPr dirty="0"/>
          </a:p>
          <a:p>
            <a:pPr marL="914400" lvl="1" indent="-320040" algn="l" rtl="0">
              <a:spcBef>
                <a:spcPts val="0"/>
              </a:spcBef>
              <a:spcAft>
                <a:spcPts val="0"/>
              </a:spcAft>
              <a:buSzPts val="1440"/>
              <a:buChar char="○"/>
            </a:pPr>
            <a:r>
              <a:rPr lang="en-US" dirty="0">
                <a:hlinkClick r:id="rId5"/>
              </a:rPr>
              <a:t>https://www.commonapp.org/</a:t>
            </a:r>
            <a:r>
              <a:rPr lang="en-US" dirty="0"/>
              <a:t> </a:t>
            </a:r>
            <a:endParaRPr dirty="0"/>
          </a:p>
          <a:p>
            <a:pPr marL="914400" lvl="0" indent="0" algn="l" rtl="0">
              <a:spcBef>
                <a:spcPts val="1000"/>
              </a:spcBef>
              <a:spcAft>
                <a:spcPts val="0"/>
              </a:spcAft>
              <a:buNone/>
            </a:pPr>
            <a:endParaRPr dirty="0"/>
          </a:p>
          <a:p>
            <a:pPr marL="457200" lvl="0" indent="-320040" algn="l" rtl="0">
              <a:spcBef>
                <a:spcPts val="1000"/>
              </a:spcBef>
              <a:spcAft>
                <a:spcPts val="0"/>
              </a:spcAft>
              <a:buSzPts val="1440"/>
              <a:buChar char="●"/>
            </a:pPr>
            <a:r>
              <a:rPr lang="en-US" dirty="0"/>
              <a:t>Coalition Application</a:t>
            </a:r>
            <a:endParaRPr dirty="0"/>
          </a:p>
          <a:p>
            <a:pPr marL="914400" lvl="1" indent="-320040" algn="l" rtl="0">
              <a:spcBef>
                <a:spcPts val="0"/>
              </a:spcBef>
              <a:spcAft>
                <a:spcPts val="0"/>
              </a:spcAft>
              <a:buSzPts val="1440"/>
              <a:buChar char="○"/>
            </a:pPr>
            <a:r>
              <a:rPr lang="en-US" dirty="0">
                <a:hlinkClick r:id="rId6"/>
              </a:rPr>
              <a:t>https://www.coalitionforcollegeaccess.org/</a:t>
            </a:r>
            <a:r>
              <a:rPr lang="en-US" dirty="0"/>
              <a:t> </a:t>
            </a:r>
            <a:endParaRPr dirty="0"/>
          </a:p>
          <a:p>
            <a:pPr marL="914400" lvl="0" indent="0" algn="l" rtl="0">
              <a:spcBef>
                <a:spcPts val="1000"/>
              </a:spcBef>
              <a:spcAft>
                <a:spcPts val="0"/>
              </a:spcAft>
              <a:buNone/>
            </a:pPr>
            <a:endParaRPr dirty="0"/>
          </a:p>
          <a:p>
            <a:pPr marL="457200" lvl="0" indent="-320040" algn="l" rtl="0">
              <a:spcBef>
                <a:spcPts val="1000"/>
              </a:spcBef>
              <a:spcAft>
                <a:spcPts val="0"/>
              </a:spcAft>
              <a:buSzPts val="1440"/>
              <a:buChar char="●"/>
            </a:pPr>
            <a:r>
              <a:rPr lang="en-US" dirty="0"/>
              <a:t>Georgia Futures</a:t>
            </a:r>
            <a:endParaRPr dirty="0"/>
          </a:p>
          <a:p>
            <a:pPr marL="914400" lvl="1" indent="-320040" algn="l" rtl="0">
              <a:spcBef>
                <a:spcPts val="0"/>
              </a:spcBef>
              <a:spcAft>
                <a:spcPts val="0"/>
              </a:spcAft>
              <a:buSzPts val="1440"/>
              <a:buChar char="○"/>
            </a:pPr>
            <a:r>
              <a:rPr lang="en-US" u="sng" dirty="0">
                <a:solidFill>
                  <a:schemeClr val="hlink"/>
                </a:solidFill>
                <a:hlinkClick r:id="rId7"/>
              </a:rPr>
              <a:t>https://www.gafutures.org/</a:t>
            </a:r>
            <a:endParaRPr dirty="0"/>
          </a:p>
          <a:p>
            <a:pPr marL="457200" lvl="0" indent="0" algn="l" rtl="0">
              <a:spcBef>
                <a:spcPts val="1000"/>
              </a:spcBef>
              <a:spcAft>
                <a:spcPts val="0"/>
              </a:spcAft>
              <a:buNone/>
            </a:pPr>
            <a:endParaRPr dirty="0"/>
          </a:p>
          <a:p>
            <a:pPr marL="457200" lvl="0" indent="-320040" algn="l" rtl="0">
              <a:spcBef>
                <a:spcPts val="1000"/>
              </a:spcBef>
              <a:spcAft>
                <a:spcPts val="0"/>
              </a:spcAft>
              <a:buSzPts val="1440"/>
              <a:buChar char="●"/>
            </a:pPr>
            <a:r>
              <a:rPr lang="en-US" dirty="0"/>
              <a:t>Institution Application</a:t>
            </a:r>
            <a:endParaRPr dirty="0"/>
          </a:p>
          <a:p>
            <a:pPr marL="914400" lvl="1" indent="-320040" algn="l" rtl="0">
              <a:spcBef>
                <a:spcPts val="0"/>
              </a:spcBef>
              <a:spcAft>
                <a:spcPts val="0"/>
              </a:spcAft>
              <a:buSzPts val="1440"/>
              <a:buChar char="○"/>
            </a:pPr>
            <a:r>
              <a:rPr lang="en-US" dirty="0"/>
              <a:t>Individual College Website</a:t>
            </a:r>
            <a:endParaRPr dirty="0"/>
          </a:p>
        </p:txBody>
      </p:sp>
      <p:pic>
        <p:nvPicPr>
          <p:cNvPr id="5" name="Audio 4">
            <a:hlinkClick r:id="" action="ppaction://media"/>
            <a:extLst>
              <a:ext uri="{FF2B5EF4-FFF2-40B4-BE49-F238E27FC236}">
                <a16:creationId xmlns:a16="http://schemas.microsoft.com/office/drawing/2014/main" id="{3ABE3CF0-C9F5-479C-91F0-ABDE2B3276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a:solidFill>
            <a:srgbClr val="92D050"/>
          </a:solidFill>
        </p:spPr>
      </p:pic>
    </p:spTree>
  </p:cSld>
  <p:clrMapOvr>
    <a:masterClrMapping/>
  </p:clrMapOvr>
  <mc:AlternateContent xmlns:mc="http://schemas.openxmlformats.org/markup-compatibility/2006" xmlns:p14="http://schemas.microsoft.com/office/powerpoint/2010/main">
    <mc:Choice Requires="p14">
      <p:transition spd="slow" p14:dur="2000" advTm="34633"/>
    </mc:Choice>
    <mc:Fallback xmlns="">
      <p:transition spd="slow" advTm="34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2"/>
              </a:buClr>
              <a:buSzPts val="4200"/>
              <a:buFont typeface="Century Gothic"/>
              <a:buNone/>
            </a:pPr>
            <a:r>
              <a:rPr lang="en-US" b="1"/>
              <a:t>Counseling Department</a:t>
            </a:r>
            <a:endParaRPr b="1"/>
          </a:p>
        </p:txBody>
      </p:sp>
      <p:sp>
        <p:nvSpPr>
          <p:cNvPr id="158" name="Google Shape;158;p2"/>
          <p:cNvSpPr txBox="1">
            <a:spLocks noGrp="1"/>
          </p:cNvSpPr>
          <p:nvPr>
            <p:ph idx="1"/>
          </p:nvPr>
        </p:nvSpPr>
        <p:spPr>
          <a:xfrm>
            <a:off x="828436" y="1371600"/>
            <a:ext cx="6835680" cy="5105400"/>
          </a:xfrm>
          <a:prstGeom prst="rect">
            <a:avLst/>
          </a:prstGeom>
          <a:noFill/>
          <a:ln>
            <a:noFill/>
          </a:ln>
        </p:spPr>
        <p:txBody>
          <a:bodyPr spcFirstLastPara="1" wrap="square" lIns="91425" tIns="45700" rIns="91425" bIns="45700" anchor="t" anchorCtr="0">
            <a:normAutofit/>
          </a:bodyPr>
          <a:lstStyle/>
          <a:p>
            <a:pPr marL="342900" lvl="0" indent="-241300" algn="l" rtl="0">
              <a:spcBef>
                <a:spcPts val="0"/>
              </a:spcBef>
              <a:spcAft>
                <a:spcPts val="0"/>
              </a:spcAft>
              <a:buSzPts val="1600"/>
              <a:buNone/>
            </a:pPr>
            <a:endParaRPr dirty="0"/>
          </a:p>
          <a:p>
            <a:pPr marL="342900" lvl="0" indent="-342900" algn="l" rtl="0">
              <a:spcBef>
                <a:spcPts val="1000"/>
              </a:spcBef>
              <a:spcAft>
                <a:spcPts val="0"/>
              </a:spcAft>
              <a:buSzPts val="1600"/>
              <a:buChar char="►"/>
            </a:pPr>
            <a:r>
              <a:rPr lang="en-US" dirty="0"/>
              <a:t>Jana Champion	      Last Names A-F, Counselor</a:t>
            </a:r>
            <a:endParaRPr dirty="0"/>
          </a:p>
          <a:p>
            <a:pPr marL="342900" lvl="0" indent="-241300" algn="l" rtl="0">
              <a:spcBef>
                <a:spcPts val="1000"/>
              </a:spcBef>
              <a:spcAft>
                <a:spcPts val="0"/>
              </a:spcAft>
              <a:buSzPts val="1600"/>
              <a:buNone/>
            </a:pPr>
            <a:endParaRPr dirty="0"/>
          </a:p>
          <a:p>
            <a:pPr marL="342900" lvl="0" indent="-342900" algn="l" rtl="0">
              <a:spcBef>
                <a:spcPts val="1000"/>
              </a:spcBef>
              <a:spcAft>
                <a:spcPts val="0"/>
              </a:spcAft>
              <a:buSzPts val="1600"/>
              <a:buChar char="►"/>
            </a:pPr>
            <a:r>
              <a:rPr lang="en-US" dirty="0"/>
              <a:t>Elisha Wilson                   Last Names G-O, Counselor</a:t>
            </a:r>
            <a:endParaRPr dirty="0"/>
          </a:p>
          <a:p>
            <a:pPr marL="342900" lvl="0" indent="-241300" algn="l" rtl="0">
              <a:spcBef>
                <a:spcPts val="1000"/>
              </a:spcBef>
              <a:spcAft>
                <a:spcPts val="0"/>
              </a:spcAft>
              <a:buSzPts val="1600"/>
              <a:buNone/>
            </a:pPr>
            <a:endParaRPr dirty="0"/>
          </a:p>
          <a:p>
            <a:pPr marL="342900" lvl="0" indent="-342900" algn="l" rtl="0">
              <a:spcBef>
                <a:spcPts val="1000"/>
              </a:spcBef>
              <a:spcAft>
                <a:spcPts val="0"/>
              </a:spcAft>
              <a:buSzPts val="1600"/>
              <a:buChar char="►"/>
            </a:pPr>
            <a:r>
              <a:rPr lang="en-US" dirty="0"/>
              <a:t>Tara Joyce		             Last Names P-Z, Counselor 							</a:t>
            </a:r>
            <a:endParaRPr dirty="0"/>
          </a:p>
          <a:p>
            <a:pPr marL="342900" lvl="0" indent="-342900" algn="l" rtl="0">
              <a:spcBef>
                <a:spcPts val="1000"/>
              </a:spcBef>
              <a:spcAft>
                <a:spcPts val="0"/>
              </a:spcAft>
              <a:buSzPts val="1600"/>
              <a:buChar char="►"/>
            </a:pPr>
            <a:r>
              <a:rPr lang="en-US" dirty="0"/>
              <a:t>Daniel Bell		             College &amp; Career Coach</a:t>
            </a:r>
            <a:endParaRPr dirty="0"/>
          </a:p>
          <a:p>
            <a:pPr marL="342900" lvl="0" indent="-241300" algn="l" rtl="0">
              <a:spcBef>
                <a:spcPts val="1000"/>
              </a:spcBef>
              <a:spcAft>
                <a:spcPts val="0"/>
              </a:spcAft>
              <a:buSzPts val="1600"/>
              <a:buNone/>
            </a:pPr>
            <a:endParaRPr dirty="0"/>
          </a:p>
          <a:p>
            <a:pPr marL="342900" lvl="0" indent="-342900" algn="l" rtl="0">
              <a:spcBef>
                <a:spcPts val="1000"/>
              </a:spcBef>
              <a:spcAft>
                <a:spcPts val="0"/>
              </a:spcAft>
              <a:buSzPts val="1600"/>
              <a:buChar char="►"/>
            </a:pPr>
            <a:r>
              <a:rPr lang="en-US" dirty="0"/>
              <a:t>Scarlett Higgins	             Transcripts</a:t>
            </a:r>
            <a:endParaRPr dirty="0"/>
          </a:p>
          <a:p>
            <a:pPr marL="342900" lvl="0" indent="-241300" algn="l" rtl="0">
              <a:spcBef>
                <a:spcPts val="1000"/>
              </a:spcBef>
              <a:spcAft>
                <a:spcPts val="0"/>
              </a:spcAft>
              <a:buSzPts val="1600"/>
              <a:buNone/>
            </a:pPr>
            <a:endParaRPr dirty="0"/>
          </a:p>
        </p:txBody>
      </p:sp>
      <p:pic>
        <p:nvPicPr>
          <p:cNvPr id="3" name="Recorded Sound">
            <a:hlinkClick r:id="" action="ppaction://media"/>
            <a:extLst>
              <a:ext uri="{FF2B5EF4-FFF2-40B4-BE49-F238E27FC236}">
                <a16:creationId xmlns:a16="http://schemas.microsoft.com/office/drawing/2014/main" id="{F9537E7A-E70E-431F-8AEB-51D50546E63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192925" y="4850514"/>
            <a:ext cx="1271772" cy="127177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304"/>
    </mc:Choice>
    <mc:Fallback xmlns="">
      <p:transition spd="slow" advTm="73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698" objId="2"/>
        <p14:stopEvt time="7304"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9a43af773d_0_47"/>
          <p:cNvSpPr txBox="1">
            <a:spLocks noGrp="1"/>
          </p:cNvSpPr>
          <p:nvPr>
            <p:ph type="title"/>
          </p:nvPr>
        </p:nvSpPr>
        <p:spPr>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Apply to College </a:t>
            </a:r>
            <a:endParaRPr b="1"/>
          </a:p>
          <a:p>
            <a:pPr marL="0" lvl="0" indent="0" algn="l" rtl="0">
              <a:spcBef>
                <a:spcPts val="0"/>
              </a:spcBef>
              <a:spcAft>
                <a:spcPts val="0"/>
              </a:spcAft>
              <a:buNone/>
            </a:pPr>
            <a:r>
              <a:rPr lang="en-US" b="1"/>
              <a:t>Step 1: Application</a:t>
            </a:r>
            <a:endParaRPr b="1"/>
          </a:p>
        </p:txBody>
      </p:sp>
      <p:sp>
        <p:nvSpPr>
          <p:cNvPr id="350" name="Google Shape;350;g9a43af773d_0_47"/>
          <p:cNvSpPr txBox="1">
            <a:spLocks noGrp="1"/>
          </p:cNvSpPr>
          <p:nvPr>
            <p:ph idx="1"/>
          </p:nvPr>
        </p:nvSpPr>
        <p:spPr>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2500" b="1" dirty="0">
                <a:latin typeface="Century Gothic" panose="020B0502020202020204" pitchFamily="34" charset="0"/>
                <a:ea typeface="Arial"/>
                <a:cs typeface="Arial"/>
                <a:sym typeface="Arial"/>
              </a:rPr>
              <a:t>Complete Undergraduate Admissions Application.</a:t>
            </a:r>
            <a:endParaRPr sz="2500" b="1" dirty="0">
              <a:latin typeface="Century Gothic" panose="020B0502020202020204" pitchFamily="34" charset="0"/>
              <a:ea typeface="Arial"/>
              <a:cs typeface="Arial"/>
              <a:sym typeface="Arial"/>
            </a:endParaRPr>
          </a:p>
          <a:p>
            <a:pPr marL="0" lvl="0" indent="0" algn="l" rtl="0">
              <a:lnSpc>
                <a:spcPct val="90000"/>
              </a:lnSpc>
              <a:spcBef>
                <a:spcPts val="0"/>
              </a:spcBef>
              <a:spcAft>
                <a:spcPts val="0"/>
              </a:spcAft>
              <a:buNone/>
            </a:pPr>
            <a:endParaRPr sz="2500" b="1" dirty="0">
              <a:latin typeface="Century Gothic" panose="020B0502020202020204" pitchFamily="34" charset="0"/>
              <a:ea typeface="Arial"/>
              <a:cs typeface="Arial"/>
              <a:sym typeface="Arial"/>
            </a:endParaRPr>
          </a:p>
          <a:p>
            <a:pPr marL="742950" lvl="1" indent="-349249" algn="l" rtl="0">
              <a:lnSpc>
                <a:spcPct val="90000"/>
              </a:lnSpc>
              <a:spcBef>
                <a:spcPts val="1000"/>
              </a:spcBef>
              <a:spcAft>
                <a:spcPts val="0"/>
              </a:spcAft>
              <a:buSzPts val="2280"/>
              <a:buChar char="►"/>
            </a:pPr>
            <a:r>
              <a:rPr lang="en-US" sz="2600" dirty="0">
                <a:latin typeface="Century Gothic" panose="020B0502020202020204" pitchFamily="34" charset="0"/>
                <a:ea typeface="Arial"/>
                <a:cs typeface="Arial"/>
                <a:sym typeface="Arial"/>
              </a:rPr>
              <a:t>Submit required/requested information before the application deadline.</a:t>
            </a:r>
            <a:endParaRPr sz="2600" dirty="0">
              <a:latin typeface="Century Gothic" panose="020B0502020202020204" pitchFamily="34" charset="0"/>
              <a:ea typeface="Arial"/>
              <a:cs typeface="Arial"/>
              <a:sym typeface="Arial"/>
            </a:endParaRPr>
          </a:p>
          <a:p>
            <a:pPr marL="914400" lvl="0" indent="-393700" algn="l" rtl="0">
              <a:lnSpc>
                <a:spcPct val="90000"/>
              </a:lnSpc>
              <a:spcBef>
                <a:spcPts val="0"/>
              </a:spcBef>
              <a:spcAft>
                <a:spcPts val="0"/>
              </a:spcAft>
              <a:buSzPts val="2600"/>
              <a:buFont typeface="Arial"/>
              <a:buChar char="●"/>
            </a:pPr>
            <a:r>
              <a:rPr lang="en-US" sz="2600" dirty="0">
                <a:latin typeface="Century Gothic" panose="020B0502020202020204" pitchFamily="34" charset="0"/>
                <a:ea typeface="Arial"/>
                <a:cs typeface="Arial"/>
                <a:sym typeface="Arial"/>
              </a:rPr>
              <a:t>Essays</a:t>
            </a:r>
            <a:endParaRPr sz="2600" dirty="0">
              <a:latin typeface="Century Gothic" panose="020B0502020202020204" pitchFamily="34" charset="0"/>
              <a:ea typeface="Arial"/>
              <a:cs typeface="Arial"/>
              <a:sym typeface="Arial"/>
            </a:endParaRPr>
          </a:p>
          <a:p>
            <a:pPr marL="914400" lvl="0" indent="-393700" algn="l" rtl="0">
              <a:lnSpc>
                <a:spcPct val="90000"/>
              </a:lnSpc>
              <a:spcBef>
                <a:spcPts val="0"/>
              </a:spcBef>
              <a:spcAft>
                <a:spcPts val="0"/>
              </a:spcAft>
              <a:buSzPts val="2600"/>
              <a:buFont typeface="Arial"/>
              <a:buChar char="●"/>
            </a:pPr>
            <a:r>
              <a:rPr lang="en-US" sz="2600" dirty="0">
                <a:latin typeface="Century Gothic" panose="020B0502020202020204" pitchFamily="34" charset="0"/>
                <a:ea typeface="Arial"/>
                <a:cs typeface="Arial"/>
                <a:sym typeface="Arial"/>
              </a:rPr>
              <a:t>Application fee</a:t>
            </a:r>
            <a:endParaRPr sz="2600" dirty="0">
              <a:latin typeface="Century Gothic" panose="020B0502020202020204" pitchFamily="34" charset="0"/>
              <a:ea typeface="Arial"/>
              <a:cs typeface="Arial"/>
              <a:sym typeface="Arial"/>
            </a:endParaRPr>
          </a:p>
          <a:p>
            <a:pPr marL="914400" lvl="0" indent="-393700" algn="l" rtl="0">
              <a:lnSpc>
                <a:spcPct val="90000"/>
              </a:lnSpc>
              <a:spcBef>
                <a:spcPts val="0"/>
              </a:spcBef>
              <a:spcAft>
                <a:spcPts val="0"/>
              </a:spcAft>
              <a:buSzPts val="2600"/>
              <a:buFont typeface="Arial"/>
              <a:buChar char="●"/>
            </a:pPr>
            <a:r>
              <a:rPr lang="en-US" sz="2600" dirty="0">
                <a:latin typeface="Century Gothic" panose="020B0502020202020204" pitchFamily="34" charset="0"/>
                <a:ea typeface="Arial"/>
                <a:cs typeface="Arial"/>
                <a:sym typeface="Arial"/>
              </a:rPr>
              <a:t>Other</a:t>
            </a:r>
            <a:endParaRPr sz="2600" dirty="0">
              <a:latin typeface="Century Gothic" panose="020B0502020202020204" pitchFamily="34" charset="0"/>
              <a:ea typeface="Arial"/>
              <a:cs typeface="Arial"/>
              <a:sym typeface="Arial"/>
            </a:endParaRPr>
          </a:p>
          <a:p>
            <a:pPr marL="0" lvl="0" indent="0" algn="l" rtl="0">
              <a:spcBef>
                <a:spcPts val="1000"/>
              </a:spcBef>
              <a:spcAft>
                <a:spcPts val="0"/>
              </a:spcAft>
              <a:buNone/>
            </a:pPr>
            <a:endParaRPr sz="2800" dirty="0"/>
          </a:p>
        </p:txBody>
      </p:sp>
      <p:pic>
        <p:nvPicPr>
          <p:cNvPr id="13" name="Audio 12">
            <a:hlinkClick r:id="" action="ppaction://media"/>
            <a:extLst>
              <a:ext uri="{FF2B5EF4-FFF2-40B4-BE49-F238E27FC236}">
                <a16:creationId xmlns:a16="http://schemas.microsoft.com/office/drawing/2014/main" id="{BC3EF159-4555-4F9A-BB4D-8DC86C66B4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a:solidFill>
            <a:srgbClr val="92D050"/>
          </a:solidFill>
        </p:spPr>
      </p:pic>
    </p:spTree>
  </p:cSld>
  <p:clrMapOvr>
    <a:masterClrMapping/>
  </p:clrMapOvr>
  <mc:AlternateContent xmlns:mc="http://schemas.openxmlformats.org/markup-compatibility/2006" xmlns:p14="http://schemas.microsoft.com/office/powerpoint/2010/main">
    <mc:Choice Requires="p14">
      <p:transition spd="slow" p14:dur="2000" advTm="44990"/>
    </mc:Choice>
    <mc:Fallback xmlns="">
      <p:transition spd="slow" advTm="44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9a43af773d_0_53"/>
          <p:cNvSpPr txBox="1">
            <a:spLocks noGrp="1"/>
          </p:cNvSpPr>
          <p:nvPr>
            <p:ph type="title"/>
          </p:nvPr>
        </p:nvSpPr>
        <p:spPr>
          <a:xfrm>
            <a:off x="483910" y="652518"/>
            <a:ext cx="7055400" cy="140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Apply to College </a:t>
            </a:r>
            <a:endParaRPr b="1"/>
          </a:p>
          <a:p>
            <a:pPr marL="0" lvl="0" indent="0" algn="l" rtl="0">
              <a:spcBef>
                <a:spcPts val="0"/>
              </a:spcBef>
              <a:spcAft>
                <a:spcPts val="0"/>
              </a:spcAft>
              <a:buClr>
                <a:schemeClr val="dk1"/>
              </a:buClr>
              <a:buSzPts val="1100"/>
              <a:buFont typeface="Arial"/>
              <a:buNone/>
            </a:pPr>
            <a:r>
              <a:rPr lang="en-US" b="1"/>
              <a:t>Step 1: Application/Essays</a:t>
            </a:r>
            <a:endParaRPr/>
          </a:p>
        </p:txBody>
      </p:sp>
      <p:sp>
        <p:nvSpPr>
          <p:cNvPr id="357" name="Google Shape;357;g9a43af773d_0_53"/>
          <p:cNvSpPr txBox="1">
            <a:spLocks noGrp="1"/>
          </p:cNvSpPr>
          <p:nvPr>
            <p:ph idx="1"/>
          </p:nvPr>
        </p:nvSpPr>
        <p:spPr>
          <a:xfrm>
            <a:off x="313975" y="2052925"/>
            <a:ext cx="7866000" cy="4475466"/>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If your application requires you to write one or more essays, consider using tips from the experts. The tips that follow were in a recent New York Times article.  We recommend asking your current or former English teachers for their input, thoughts, and editing suggestions. </a:t>
            </a:r>
            <a:endParaRPr sz="1700" dirty="0">
              <a:solidFill>
                <a:schemeClr val="dk1"/>
              </a:solidFill>
              <a:latin typeface="Georgia"/>
              <a:ea typeface="Georgia"/>
              <a:cs typeface="Georgia"/>
              <a:sym typeface="Georgia"/>
            </a:endParaRPr>
          </a:p>
          <a:p>
            <a:pPr marL="0" lvl="0" indent="0" algn="l" rtl="0">
              <a:spcBef>
                <a:spcPts val="1000"/>
              </a:spcBef>
              <a:spcAft>
                <a:spcPts val="0"/>
              </a:spcAft>
              <a:buNone/>
            </a:pPr>
            <a:endParaRPr sz="1700" dirty="0">
              <a:solidFill>
                <a:schemeClr val="dk1"/>
              </a:solidFill>
              <a:latin typeface="Georgia"/>
              <a:ea typeface="Georgia"/>
              <a:cs typeface="Georgia"/>
              <a:sym typeface="Georgia"/>
            </a:endParaRPr>
          </a:p>
          <a:p>
            <a:pPr marL="457200" lvl="0" indent="-320040" algn="l" rtl="0">
              <a:lnSpc>
                <a:spcPct val="115000"/>
              </a:lnSpc>
              <a:spcBef>
                <a:spcPts val="300"/>
              </a:spcBef>
              <a:spcAft>
                <a:spcPts val="0"/>
              </a:spcAft>
              <a:buSzPts val="1440"/>
              <a:buFont typeface="Georgia"/>
              <a:buChar char="●"/>
            </a:pPr>
            <a:r>
              <a:rPr lang="en-US" sz="1700" dirty="0">
                <a:solidFill>
                  <a:srgbClr val="A04DA3"/>
                </a:solidFill>
                <a:latin typeface="Georgia"/>
                <a:ea typeface="Georgia"/>
                <a:cs typeface="Georgia"/>
                <a:sym typeface="Georgia"/>
              </a:rPr>
              <a:t>•</a:t>
            </a:r>
            <a:r>
              <a:rPr lang="en-US" sz="1800" dirty="0">
                <a:solidFill>
                  <a:srgbClr val="FFFFFF"/>
                </a:solidFill>
                <a:latin typeface="Century Gothic" panose="020B0502020202020204" pitchFamily="34" charset="0"/>
                <a:ea typeface="Georgia"/>
                <a:cs typeface="Georgia"/>
                <a:sym typeface="Georgia"/>
              </a:rPr>
              <a:t>The essay is your megaphone — your view of the world and your ambitions. It’s not just a resume of everything you’ve done. It needs to tell a story with passion, using personal, entertaining anecdotes that showcase your character, your interests, your values, your life experiences, your views of the world, your ambitions and even your sense of humor.</a:t>
            </a:r>
            <a:endParaRPr sz="1700" dirty="0">
              <a:solidFill>
                <a:srgbClr val="A04DA3"/>
              </a:solidFill>
              <a:latin typeface="Century Gothic" panose="020B0502020202020204" pitchFamily="34" charset="0"/>
              <a:ea typeface="Georgia"/>
              <a:cs typeface="Georgia"/>
              <a:sym typeface="Georgia"/>
            </a:endParaRPr>
          </a:p>
          <a:p>
            <a:pPr marL="0" lvl="0" indent="0" algn="l" rtl="0">
              <a:lnSpc>
                <a:spcPct val="115000"/>
              </a:lnSpc>
              <a:spcBef>
                <a:spcPts val="300"/>
              </a:spcBef>
              <a:spcAft>
                <a:spcPts val="0"/>
              </a:spcAft>
              <a:buNone/>
            </a:pPr>
            <a:r>
              <a:rPr lang="en-US" sz="1700" dirty="0">
                <a:solidFill>
                  <a:srgbClr val="A04DA3"/>
                </a:solidFill>
                <a:latin typeface="Georgia"/>
                <a:ea typeface="Georgia"/>
                <a:cs typeface="Georgia"/>
                <a:sym typeface="Georgia"/>
              </a:rPr>
              <a:t>                                                                         </a:t>
            </a:r>
            <a:r>
              <a:rPr lang="en-US" sz="1200" dirty="0">
                <a:solidFill>
                  <a:srgbClr val="FFFFFF"/>
                </a:solidFill>
                <a:latin typeface="Arial"/>
                <a:ea typeface="Arial"/>
                <a:cs typeface="Arial"/>
                <a:sym typeface="Arial"/>
              </a:rPr>
              <a:t>Adapted from The New York Times by Janet Morrisey</a:t>
            </a:r>
            <a:endParaRPr sz="1200" dirty="0">
              <a:solidFill>
                <a:srgbClr val="FFFFFF"/>
              </a:solidFill>
              <a:latin typeface="Arial"/>
              <a:ea typeface="Arial"/>
              <a:cs typeface="Arial"/>
              <a:sym typeface="Arial"/>
            </a:endParaRPr>
          </a:p>
          <a:p>
            <a:pPr marL="0" lvl="0" indent="0" algn="l" rtl="0">
              <a:lnSpc>
                <a:spcPct val="115000"/>
              </a:lnSpc>
              <a:spcBef>
                <a:spcPts val="300"/>
              </a:spcBef>
              <a:spcAft>
                <a:spcPts val="0"/>
              </a:spcAft>
              <a:buNone/>
            </a:pPr>
            <a:endParaRPr sz="1700" dirty="0">
              <a:solidFill>
                <a:srgbClr val="FFFFFF"/>
              </a:solidFill>
              <a:latin typeface="Georgia"/>
              <a:ea typeface="Georgia"/>
              <a:cs typeface="Georgia"/>
              <a:sym typeface="Georgia"/>
            </a:endParaRPr>
          </a:p>
        </p:txBody>
      </p:sp>
      <p:pic>
        <p:nvPicPr>
          <p:cNvPr id="2" name="Recorded Sound">
            <a:hlinkClick r:id="" action="ppaction://media"/>
            <a:extLst>
              <a:ext uri="{FF2B5EF4-FFF2-40B4-BE49-F238E27FC236}">
                <a16:creationId xmlns:a16="http://schemas.microsoft.com/office/drawing/2014/main" id="{1910EE2C-54CD-446C-BF29-30D06ABCF3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6341" y="5203456"/>
            <a:ext cx="883684" cy="8836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279"/>
    </mc:Choice>
    <mc:Fallback xmlns="">
      <p:transition spd="slow" advTm="302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9af23150a6_2_1"/>
          <p:cNvSpPr txBox="1">
            <a:spLocks noGrp="1"/>
          </p:cNvSpPr>
          <p:nvPr>
            <p:ph type="title"/>
          </p:nvPr>
        </p:nvSpPr>
        <p:spPr>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Apply to College </a:t>
            </a:r>
            <a:endParaRPr b="1"/>
          </a:p>
          <a:p>
            <a:pPr marL="0" lvl="0" indent="0" algn="l" rtl="0">
              <a:spcBef>
                <a:spcPts val="0"/>
              </a:spcBef>
              <a:spcAft>
                <a:spcPts val="0"/>
              </a:spcAft>
              <a:buClr>
                <a:schemeClr val="dk1"/>
              </a:buClr>
              <a:buSzPts val="1100"/>
              <a:buFont typeface="Arial"/>
              <a:buNone/>
            </a:pPr>
            <a:r>
              <a:rPr lang="en-US" b="1"/>
              <a:t>Step 1: Application/Essays</a:t>
            </a:r>
            <a:endParaRPr/>
          </a:p>
        </p:txBody>
      </p:sp>
      <p:sp>
        <p:nvSpPr>
          <p:cNvPr id="364" name="Google Shape;364;g9af23150a6_2_1"/>
          <p:cNvSpPr txBox="1">
            <a:spLocks noGrp="1"/>
          </p:cNvSpPr>
          <p:nvPr>
            <p:ph idx="1"/>
          </p:nvPr>
        </p:nvSpPr>
        <p:spPr>
          <a:xfrm>
            <a:off x="484700" y="1966500"/>
            <a:ext cx="7816500" cy="3753816"/>
          </a:xfrm>
          <a:prstGeom prst="rect">
            <a:avLst/>
          </a:prstGeom>
        </p:spPr>
        <p:txBody>
          <a:bodyPr spcFirstLastPara="1" wrap="square" lIns="91425" tIns="45700" rIns="91425" bIns="45700" anchor="t" anchorCtr="0">
            <a:noAutofit/>
          </a:bodyPr>
          <a:lstStyle/>
          <a:p>
            <a:pPr marL="457200" lvl="0" indent="-330200" algn="l" rtl="0">
              <a:lnSpc>
                <a:spcPct val="115000"/>
              </a:lnSpc>
              <a:spcBef>
                <a:spcPts val="300"/>
              </a:spcBef>
              <a:spcAft>
                <a:spcPts val="0"/>
              </a:spcAft>
              <a:buClr>
                <a:srgbClr val="FFFFFF"/>
              </a:buClr>
              <a:buSzPts val="1600"/>
              <a:buFont typeface="Georgia"/>
              <a:buChar char="●"/>
            </a:pPr>
            <a:r>
              <a:rPr lang="en-US" sz="1600" dirty="0">
                <a:solidFill>
                  <a:srgbClr val="FFFFFF"/>
                </a:solidFill>
                <a:latin typeface="Century Gothic" panose="020B0502020202020204" pitchFamily="34" charset="0"/>
                <a:ea typeface="Georgia"/>
                <a:cs typeface="Georgia"/>
                <a:sym typeface="Georgia"/>
              </a:rPr>
              <a:t>Emphasize volunteer work or other ways you’ve helped people or made your community a better place. It helps if the activity is related to the subject you want to study.</a:t>
            </a:r>
            <a:endParaRPr sz="1600" dirty="0">
              <a:solidFill>
                <a:srgbClr val="FFFFFF"/>
              </a:solidFill>
              <a:latin typeface="Century Gothic" panose="020B0502020202020204" pitchFamily="34" charset="0"/>
              <a:ea typeface="Georgia"/>
              <a:cs typeface="Georgia"/>
              <a:sym typeface="Georgia"/>
            </a:endParaRPr>
          </a:p>
          <a:p>
            <a:pPr marL="457200" lvl="0" indent="-330200" algn="l" rtl="0">
              <a:lnSpc>
                <a:spcPct val="115000"/>
              </a:lnSpc>
              <a:spcBef>
                <a:spcPts val="300"/>
              </a:spcBef>
              <a:spcAft>
                <a:spcPts val="0"/>
              </a:spcAft>
              <a:buClr>
                <a:srgbClr val="FFFFFF"/>
              </a:buClr>
              <a:buSzPts val="1600"/>
              <a:buFont typeface="Georgia"/>
              <a:buChar char="●"/>
            </a:pPr>
            <a:r>
              <a:rPr lang="en-US" sz="1600" dirty="0">
                <a:solidFill>
                  <a:srgbClr val="FFFFFF"/>
                </a:solidFill>
                <a:latin typeface="Century Gothic" panose="020B0502020202020204" pitchFamily="34" charset="0"/>
                <a:ea typeface="Georgia"/>
                <a:cs typeface="Georgia"/>
                <a:sym typeface="Georgia"/>
              </a:rPr>
              <a:t>Admissions staff members want to know how your presence will make the college a better place.</a:t>
            </a:r>
            <a:endParaRPr sz="1600" dirty="0">
              <a:solidFill>
                <a:srgbClr val="FFFFFF"/>
              </a:solidFill>
              <a:latin typeface="Century Gothic" panose="020B0502020202020204" pitchFamily="34" charset="0"/>
              <a:ea typeface="Georgia"/>
              <a:cs typeface="Georgia"/>
              <a:sym typeface="Georgia"/>
            </a:endParaRPr>
          </a:p>
          <a:p>
            <a:pPr marL="457200" lvl="0" indent="-330200" algn="l" rtl="0">
              <a:lnSpc>
                <a:spcPct val="115000"/>
              </a:lnSpc>
              <a:spcBef>
                <a:spcPts val="300"/>
              </a:spcBef>
              <a:spcAft>
                <a:spcPts val="0"/>
              </a:spcAft>
              <a:buClr>
                <a:srgbClr val="FFFFFF"/>
              </a:buClr>
              <a:buSzPts val="1600"/>
              <a:buFont typeface="Georgia"/>
              <a:buChar char="●"/>
            </a:pPr>
            <a:r>
              <a:rPr lang="en-US" sz="1600" dirty="0">
                <a:solidFill>
                  <a:srgbClr val="FFFFFF"/>
                </a:solidFill>
                <a:latin typeface="Century Gothic" panose="020B0502020202020204" pitchFamily="34" charset="0"/>
                <a:ea typeface="Georgia"/>
                <a:cs typeface="Georgia"/>
                <a:sym typeface="Georgia"/>
              </a:rPr>
              <a:t>Mention internships, summer courses, extracurricular activities or lab work that show steps you’ve taken to learn and understand your field of interest. That will help show you know the field you’ve chosen to study and are passionate about it.</a:t>
            </a:r>
            <a:endParaRPr sz="1600" dirty="0">
              <a:solidFill>
                <a:srgbClr val="FFFFFF"/>
              </a:solidFill>
              <a:latin typeface="Century Gothic" panose="020B0502020202020204" pitchFamily="34" charset="0"/>
              <a:ea typeface="Georgia"/>
              <a:cs typeface="Georgia"/>
              <a:sym typeface="Georgia"/>
            </a:endParaRPr>
          </a:p>
          <a:p>
            <a:pPr marL="457200" lvl="0" indent="0" algn="l" rtl="0">
              <a:lnSpc>
                <a:spcPct val="115000"/>
              </a:lnSpc>
              <a:spcBef>
                <a:spcPts val="300"/>
              </a:spcBef>
              <a:spcAft>
                <a:spcPts val="0"/>
              </a:spcAft>
              <a:buNone/>
            </a:pPr>
            <a:endParaRPr sz="1600" dirty="0">
              <a:solidFill>
                <a:srgbClr val="FFFFFF"/>
              </a:solidFill>
              <a:latin typeface="Georgia"/>
              <a:ea typeface="Georgia"/>
              <a:cs typeface="Georgia"/>
              <a:sym typeface="Georgia"/>
            </a:endParaRPr>
          </a:p>
          <a:p>
            <a:pPr marL="0" lvl="0" indent="0" algn="l" rtl="0">
              <a:spcBef>
                <a:spcPts val="1000"/>
              </a:spcBef>
              <a:spcAft>
                <a:spcPts val="0"/>
              </a:spcAft>
              <a:buNone/>
            </a:pPr>
            <a:r>
              <a:rPr lang="en-US" dirty="0">
                <a:solidFill>
                  <a:srgbClr val="FFFFFF"/>
                </a:solidFill>
              </a:rPr>
              <a:t>                                                         </a:t>
            </a:r>
            <a:r>
              <a:rPr lang="en-US" sz="1200" dirty="0">
                <a:solidFill>
                  <a:srgbClr val="FFFFFF"/>
                </a:solidFill>
                <a:latin typeface="Arial"/>
                <a:ea typeface="Arial"/>
                <a:cs typeface="Arial"/>
                <a:sym typeface="Arial"/>
              </a:rPr>
              <a:t>Adapted from The New York Times by Janet Morrisey</a:t>
            </a:r>
            <a:endParaRPr sz="1200" dirty="0">
              <a:solidFill>
                <a:srgbClr val="FFFFFF"/>
              </a:solidFill>
              <a:latin typeface="Arial"/>
              <a:ea typeface="Arial"/>
              <a:cs typeface="Arial"/>
              <a:sym typeface="Arial"/>
            </a:endParaRPr>
          </a:p>
          <a:p>
            <a:pPr marL="0" lvl="0" indent="0" algn="l" rtl="0">
              <a:spcBef>
                <a:spcPts val="1000"/>
              </a:spcBef>
              <a:spcAft>
                <a:spcPts val="0"/>
              </a:spcAft>
              <a:buNone/>
            </a:pPr>
            <a:endParaRPr dirty="0">
              <a:solidFill>
                <a:srgbClr val="FFFFFF"/>
              </a:solidFill>
            </a:endParaRPr>
          </a:p>
        </p:txBody>
      </p:sp>
      <p:pic>
        <p:nvPicPr>
          <p:cNvPr id="2" name="Recorded Sound">
            <a:hlinkClick r:id="" action="ppaction://media"/>
            <a:extLst>
              <a:ext uri="{FF2B5EF4-FFF2-40B4-BE49-F238E27FC236}">
                <a16:creationId xmlns:a16="http://schemas.microsoft.com/office/drawing/2014/main" id="{C33B574D-EC60-496C-877D-ADB4663E41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63665" y="5296033"/>
            <a:ext cx="1075070" cy="1075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32"/>
    </mc:Choice>
    <mc:Fallback xmlns="">
      <p:transition spd="slow" advTm="97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9af23150a6_2_7"/>
          <p:cNvSpPr txBox="1">
            <a:spLocks noGrp="1"/>
          </p:cNvSpPr>
          <p:nvPr>
            <p:ph type="title"/>
          </p:nvPr>
        </p:nvSpPr>
        <p:spPr>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Apply to College </a:t>
            </a:r>
            <a:endParaRPr b="1"/>
          </a:p>
          <a:p>
            <a:pPr marL="0" lvl="0" indent="0" algn="l" rtl="0">
              <a:spcBef>
                <a:spcPts val="0"/>
              </a:spcBef>
              <a:spcAft>
                <a:spcPts val="0"/>
              </a:spcAft>
              <a:buClr>
                <a:schemeClr val="dk1"/>
              </a:buClr>
              <a:buSzPts val="1100"/>
              <a:buFont typeface="Arial"/>
              <a:buNone/>
            </a:pPr>
            <a:r>
              <a:rPr lang="en-US" b="1"/>
              <a:t>Step 1: Application/Essays</a:t>
            </a:r>
            <a:endParaRPr/>
          </a:p>
        </p:txBody>
      </p:sp>
      <p:sp>
        <p:nvSpPr>
          <p:cNvPr id="371" name="Google Shape;371;g9af23150a6_2_7"/>
          <p:cNvSpPr txBox="1">
            <a:spLocks noGrp="1"/>
          </p:cNvSpPr>
          <p:nvPr>
            <p:ph idx="1"/>
          </p:nvPr>
        </p:nvSpPr>
        <p:spPr>
          <a:xfrm>
            <a:off x="231350" y="2052925"/>
            <a:ext cx="7866000" cy="2519075"/>
          </a:xfrm>
          <a:prstGeom prst="rect">
            <a:avLst/>
          </a:prstGeom>
        </p:spPr>
        <p:txBody>
          <a:bodyPr spcFirstLastPara="1" wrap="square" lIns="91425" tIns="45700" rIns="91425" bIns="45700" anchor="t" anchorCtr="0">
            <a:noAutofit/>
          </a:bodyPr>
          <a:lstStyle/>
          <a:p>
            <a:pPr marL="457200" lvl="0" indent="-330200" algn="l" rtl="0">
              <a:lnSpc>
                <a:spcPct val="115000"/>
              </a:lnSpc>
              <a:spcBef>
                <a:spcPts val="300"/>
              </a:spcBef>
              <a:spcAft>
                <a:spcPts val="0"/>
              </a:spcAft>
              <a:buClr>
                <a:srgbClr val="FFFFFF"/>
              </a:buClr>
              <a:buSzPts val="1600"/>
              <a:buFont typeface="Georgia"/>
              <a:buChar char="●"/>
            </a:pPr>
            <a:r>
              <a:rPr lang="en-US" sz="1600" dirty="0">
                <a:solidFill>
                  <a:srgbClr val="FFFFFF"/>
                </a:solidFill>
                <a:latin typeface="Century Gothic" panose="020B0502020202020204" pitchFamily="34" charset="0"/>
                <a:ea typeface="Georgia"/>
                <a:cs typeface="Georgia"/>
                <a:sym typeface="Georgia"/>
              </a:rPr>
              <a:t>Explain with knowledge and passion why you want to study at this particular college.  Tell why the school’s size, curriculum, social atmosphere, location, professors or history influenced your choice.</a:t>
            </a:r>
            <a:endParaRPr sz="1600" dirty="0">
              <a:solidFill>
                <a:srgbClr val="FFFFFF"/>
              </a:solidFill>
              <a:latin typeface="Century Gothic" panose="020B0502020202020204" pitchFamily="34" charset="0"/>
              <a:ea typeface="Georgia"/>
              <a:cs typeface="Georgia"/>
              <a:sym typeface="Georgia"/>
            </a:endParaRPr>
          </a:p>
          <a:p>
            <a:pPr marL="0" lvl="0" indent="0" algn="l" rtl="0">
              <a:lnSpc>
                <a:spcPct val="115000"/>
              </a:lnSpc>
              <a:spcBef>
                <a:spcPts val="300"/>
              </a:spcBef>
              <a:spcAft>
                <a:spcPts val="0"/>
              </a:spcAft>
              <a:buClr>
                <a:schemeClr val="dk1"/>
              </a:buClr>
              <a:buSzPts val="1100"/>
              <a:buFont typeface="Arial"/>
              <a:buNone/>
            </a:pPr>
            <a:endParaRPr sz="1600" dirty="0">
              <a:solidFill>
                <a:srgbClr val="FFFFFF"/>
              </a:solidFill>
              <a:latin typeface="Century Gothic" panose="020B0502020202020204" pitchFamily="34" charset="0"/>
              <a:ea typeface="Georgia"/>
              <a:cs typeface="Georgia"/>
              <a:sym typeface="Georgia"/>
            </a:endParaRPr>
          </a:p>
          <a:p>
            <a:pPr marL="457200" lvl="0" indent="-330200" algn="l" rtl="0">
              <a:lnSpc>
                <a:spcPct val="115000"/>
              </a:lnSpc>
              <a:spcBef>
                <a:spcPts val="300"/>
              </a:spcBef>
              <a:spcAft>
                <a:spcPts val="0"/>
              </a:spcAft>
              <a:buClr>
                <a:srgbClr val="FFFFFF"/>
              </a:buClr>
              <a:buSzPts val="1600"/>
              <a:buFont typeface="Georgia"/>
              <a:buChar char="●"/>
            </a:pPr>
            <a:r>
              <a:rPr lang="en-US" sz="1600" dirty="0">
                <a:solidFill>
                  <a:srgbClr val="FFFFFF"/>
                </a:solidFill>
                <a:latin typeface="Century Gothic" panose="020B0502020202020204" pitchFamily="34" charset="0"/>
                <a:ea typeface="Georgia"/>
                <a:cs typeface="Georgia"/>
                <a:sym typeface="Georgia"/>
              </a:rPr>
              <a:t>Correct spelling, grammar and punctuation are critical. Use grammar and writing with a level of sophistication that shows you’re ready for college. Never use text-style abbreviations or rude or profane language.</a:t>
            </a:r>
            <a:endParaRPr sz="1600" dirty="0">
              <a:solidFill>
                <a:srgbClr val="FFFFFF"/>
              </a:solidFill>
              <a:latin typeface="Century Gothic" panose="020B0502020202020204" pitchFamily="34" charset="0"/>
              <a:ea typeface="Georgia"/>
              <a:cs typeface="Georgia"/>
              <a:sym typeface="Georgia"/>
            </a:endParaRPr>
          </a:p>
        </p:txBody>
      </p:sp>
      <p:pic>
        <p:nvPicPr>
          <p:cNvPr id="3" name="Recorded Sound">
            <a:hlinkClick r:id="" action="ppaction://media"/>
            <a:extLst>
              <a:ext uri="{FF2B5EF4-FFF2-40B4-BE49-F238E27FC236}">
                <a16:creationId xmlns:a16="http://schemas.microsoft.com/office/drawing/2014/main" id="{D8818414-AE6D-4C06-BCCA-F8E0F7B766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0090" y="4771677"/>
            <a:ext cx="1053805" cy="1053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15"/>
    </mc:Choice>
    <mc:Fallback xmlns="">
      <p:transition spd="slow" advTm="97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9a43af773d_0_59"/>
          <p:cNvSpPr txBox="1">
            <a:spLocks noGrp="1"/>
          </p:cNvSpPr>
          <p:nvPr>
            <p:ph type="title"/>
          </p:nvPr>
        </p:nvSpPr>
        <p:spPr>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Apply to College </a:t>
            </a:r>
            <a:endParaRPr b="1"/>
          </a:p>
          <a:p>
            <a:pPr marL="0" lvl="0" indent="0" algn="l" rtl="0">
              <a:spcBef>
                <a:spcPts val="0"/>
              </a:spcBef>
              <a:spcAft>
                <a:spcPts val="0"/>
              </a:spcAft>
              <a:buClr>
                <a:schemeClr val="dk1"/>
              </a:buClr>
              <a:buSzPts val="1100"/>
              <a:buFont typeface="Arial"/>
              <a:buNone/>
            </a:pPr>
            <a:r>
              <a:rPr lang="en-US" b="1"/>
              <a:t>Step 2: Transcript</a:t>
            </a:r>
            <a:endParaRPr/>
          </a:p>
        </p:txBody>
      </p:sp>
      <p:sp>
        <p:nvSpPr>
          <p:cNvPr id="378" name="Google Shape;378;g9a43af773d_0_59"/>
          <p:cNvSpPr txBox="1">
            <a:spLocks noGrp="1"/>
          </p:cNvSpPr>
          <p:nvPr>
            <p:ph idx="1"/>
          </p:nvPr>
        </p:nvSpPr>
        <p:spPr>
          <a:xfrm>
            <a:off x="827700" y="2052925"/>
            <a:ext cx="6711600" cy="454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b="1" dirty="0"/>
              <a:t>Submit your transcript.</a:t>
            </a:r>
            <a:endParaRPr sz="2400" b="1" dirty="0"/>
          </a:p>
          <a:p>
            <a:pPr marL="457200" lvl="0" indent="-355600" algn="l" rtl="0">
              <a:spcBef>
                <a:spcPts val="1000"/>
              </a:spcBef>
              <a:spcAft>
                <a:spcPts val="0"/>
              </a:spcAft>
              <a:buSzPts val="2000"/>
              <a:buChar char="●"/>
            </a:pPr>
            <a:r>
              <a:rPr lang="en-US" dirty="0"/>
              <a:t>Some colleges ask you to self-report your grades instead of sending your official transcript with the application.</a:t>
            </a:r>
            <a:endParaRPr dirty="0"/>
          </a:p>
          <a:p>
            <a:pPr marL="457200" lvl="0" indent="-355600" algn="l" rtl="0">
              <a:spcBef>
                <a:spcPts val="0"/>
              </a:spcBef>
              <a:spcAft>
                <a:spcPts val="0"/>
              </a:spcAft>
              <a:buSzPts val="2000"/>
              <a:buChar char="●"/>
            </a:pPr>
            <a:r>
              <a:rPr lang="en-US" dirty="0"/>
              <a:t>Request your transcript by email (not your individual school counselor): </a:t>
            </a:r>
            <a:endParaRPr dirty="0"/>
          </a:p>
          <a:p>
            <a:pPr marL="914400" lvl="1" indent="-355600" algn="l" rtl="0">
              <a:spcBef>
                <a:spcPts val="0"/>
              </a:spcBef>
              <a:spcAft>
                <a:spcPts val="0"/>
              </a:spcAft>
              <a:buSzPts val="2000"/>
              <a:buChar char="○"/>
            </a:pPr>
            <a:r>
              <a:rPr lang="en-US" sz="2000" u="sng" dirty="0">
                <a:solidFill>
                  <a:schemeClr val="hlink"/>
                </a:solidFill>
                <a:hlinkClick r:id="rId5"/>
              </a:rPr>
              <a:t>phstranscripts@pickenscountyschools.org</a:t>
            </a:r>
            <a:endParaRPr sz="2000" dirty="0"/>
          </a:p>
          <a:p>
            <a:pPr marL="1371600" lvl="2" indent="-355600" algn="l" rtl="0">
              <a:spcBef>
                <a:spcPts val="0"/>
              </a:spcBef>
              <a:spcAft>
                <a:spcPts val="0"/>
              </a:spcAft>
              <a:buSzPts val="2000"/>
              <a:buChar char="■"/>
            </a:pPr>
            <a:r>
              <a:rPr lang="en-US" sz="2000" dirty="0"/>
              <a:t>Include your full name, date of birth, expected graduation date, and destination (college, self, recruiter, scholarship committee, employer, etc.)</a:t>
            </a:r>
            <a:endParaRPr sz="2000" dirty="0"/>
          </a:p>
          <a:p>
            <a:pPr marL="457200" lvl="0" indent="-355600" algn="l" rtl="0">
              <a:spcBef>
                <a:spcPts val="0"/>
              </a:spcBef>
              <a:spcAft>
                <a:spcPts val="0"/>
              </a:spcAft>
              <a:buSzPts val="2000"/>
              <a:buChar char="●"/>
            </a:pPr>
            <a:r>
              <a:rPr lang="en-US" dirty="0"/>
              <a:t>Most colleges will require your official final transcript showing you have graduated. </a:t>
            </a:r>
            <a:endParaRPr dirty="0"/>
          </a:p>
        </p:txBody>
      </p:sp>
      <p:pic>
        <p:nvPicPr>
          <p:cNvPr id="4" name="Audio 3">
            <a:hlinkClick r:id="" action="ppaction://media"/>
            <a:extLst>
              <a:ext uri="{FF2B5EF4-FFF2-40B4-BE49-F238E27FC236}">
                <a16:creationId xmlns:a16="http://schemas.microsoft.com/office/drawing/2014/main" id="{896ED61D-ED9F-4F9F-B902-348B17ACB2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a:solidFill>
            <a:srgbClr val="92D050"/>
          </a:solidFill>
        </p:spPr>
      </p:pic>
    </p:spTree>
  </p:cSld>
  <p:clrMapOvr>
    <a:masterClrMapping/>
  </p:clrMapOvr>
  <mc:AlternateContent xmlns:mc="http://schemas.openxmlformats.org/markup-compatibility/2006" xmlns:p14="http://schemas.microsoft.com/office/powerpoint/2010/main">
    <mc:Choice Requires="p14">
      <p:transition spd="slow" p14:dur="2000" advTm="57512"/>
    </mc:Choice>
    <mc:Fallback xmlns="">
      <p:transition spd="slow" advTm="57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9a43af773d_0_65"/>
          <p:cNvSpPr txBox="1">
            <a:spLocks noGrp="1"/>
          </p:cNvSpPr>
          <p:nvPr>
            <p:ph type="title"/>
          </p:nvPr>
        </p:nvSpPr>
        <p:spPr>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Apply to College </a:t>
            </a:r>
            <a:endParaRPr b="1"/>
          </a:p>
          <a:p>
            <a:pPr marL="0" lvl="0" indent="0" algn="l" rtl="0">
              <a:spcBef>
                <a:spcPts val="0"/>
              </a:spcBef>
              <a:spcAft>
                <a:spcPts val="0"/>
              </a:spcAft>
              <a:buClr>
                <a:schemeClr val="dk1"/>
              </a:buClr>
              <a:buSzPts val="1100"/>
              <a:buFont typeface="Arial"/>
              <a:buNone/>
            </a:pPr>
            <a:r>
              <a:rPr lang="en-US" b="1"/>
              <a:t>Step 3: Testing</a:t>
            </a:r>
            <a:endParaRPr/>
          </a:p>
        </p:txBody>
      </p:sp>
      <p:sp>
        <p:nvSpPr>
          <p:cNvPr id="385" name="Google Shape;385;g9a43af773d_0_65"/>
          <p:cNvSpPr txBox="1">
            <a:spLocks noGrp="1"/>
          </p:cNvSpPr>
          <p:nvPr>
            <p:ph idx="1"/>
          </p:nvPr>
        </p:nvSpPr>
        <p:spPr>
          <a:xfrm>
            <a:off x="827700" y="2052925"/>
            <a:ext cx="7352400" cy="2806154"/>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b="1" dirty="0"/>
              <a:t>Send Your Test Scores Directly from the Testing Agency.</a:t>
            </a:r>
            <a:endParaRPr sz="2400" b="1" dirty="0"/>
          </a:p>
          <a:p>
            <a:pPr marL="0" lvl="0" indent="0" algn="l" rtl="0">
              <a:spcBef>
                <a:spcPts val="1000"/>
              </a:spcBef>
              <a:spcAft>
                <a:spcPts val="0"/>
              </a:spcAft>
              <a:buNone/>
            </a:pPr>
            <a:endParaRPr sz="2400" b="1" dirty="0"/>
          </a:p>
          <a:p>
            <a:pPr marL="457200" lvl="0" indent="-337820" algn="l" rtl="0">
              <a:lnSpc>
                <a:spcPct val="90000"/>
              </a:lnSpc>
              <a:spcBef>
                <a:spcPts val="1000"/>
              </a:spcBef>
              <a:spcAft>
                <a:spcPts val="0"/>
              </a:spcAft>
              <a:buSzPts val="1720"/>
              <a:buChar char="●"/>
            </a:pPr>
            <a:r>
              <a:rPr lang="en-US" dirty="0">
                <a:latin typeface="Arial"/>
                <a:ea typeface="Arial"/>
                <a:cs typeface="Arial"/>
                <a:sym typeface="Arial"/>
              </a:rPr>
              <a:t>SAT- collegeboard.org</a:t>
            </a:r>
            <a:endParaRPr dirty="0">
              <a:latin typeface="Arial"/>
              <a:ea typeface="Arial"/>
              <a:cs typeface="Arial"/>
              <a:sym typeface="Arial"/>
            </a:endParaRPr>
          </a:p>
          <a:p>
            <a:pPr marL="457200" lvl="0" indent="0" algn="l" rtl="0">
              <a:lnSpc>
                <a:spcPct val="90000"/>
              </a:lnSpc>
              <a:spcBef>
                <a:spcPts val="1000"/>
              </a:spcBef>
              <a:spcAft>
                <a:spcPts val="0"/>
              </a:spcAft>
              <a:buNone/>
            </a:pPr>
            <a:endParaRPr dirty="0">
              <a:latin typeface="Arial"/>
              <a:ea typeface="Arial"/>
              <a:cs typeface="Arial"/>
              <a:sym typeface="Arial"/>
            </a:endParaRPr>
          </a:p>
          <a:p>
            <a:pPr marL="457200" lvl="0" indent="-337820" algn="l" rtl="0">
              <a:lnSpc>
                <a:spcPct val="90000"/>
              </a:lnSpc>
              <a:spcBef>
                <a:spcPts val="1000"/>
              </a:spcBef>
              <a:spcAft>
                <a:spcPts val="0"/>
              </a:spcAft>
              <a:buSzPts val="1720"/>
              <a:buChar char="●"/>
            </a:pPr>
            <a:r>
              <a:rPr lang="en-US" dirty="0">
                <a:latin typeface="Arial"/>
                <a:ea typeface="Arial"/>
                <a:cs typeface="Arial"/>
                <a:sym typeface="Arial"/>
              </a:rPr>
              <a:t>ACT – act.org </a:t>
            </a:r>
            <a:endParaRPr dirty="0">
              <a:latin typeface="Arial"/>
              <a:ea typeface="Arial"/>
              <a:cs typeface="Arial"/>
              <a:sym typeface="Arial"/>
            </a:endParaRPr>
          </a:p>
          <a:p>
            <a:pPr marL="742950" lvl="0" indent="0" algn="l" rtl="0">
              <a:lnSpc>
                <a:spcPct val="90000"/>
              </a:lnSpc>
              <a:spcBef>
                <a:spcPts val="1000"/>
              </a:spcBef>
              <a:spcAft>
                <a:spcPts val="0"/>
              </a:spcAft>
              <a:buNone/>
            </a:pPr>
            <a:endParaRPr sz="1400" b="1" dirty="0">
              <a:latin typeface="Arial"/>
              <a:ea typeface="Arial"/>
              <a:cs typeface="Arial"/>
              <a:sym typeface="Arial"/>
            </a:endParaRPr>
          </a:p>
          <a:p>
            <a:pPr marL="457200" lvl="0" indent="0" algn="l" rtl="0">
              <a:spcBef>
                <a:spcPts val="1000"/>
              </a:spcBef>
              <a:spcAft>
                <a:spcPts val="0"/>
              </a:spcAft>
              <a:buNone/>
            </a:pPr>
            <a:endParaRPr sz="2400" b="1" dirty="0"/>
          </a:p>
          <a:p>
            <a:pPr marL="0" lvl="0" indent="0" algn="l" rtl="0">
              <a:spcBef>
                <a:spcPts val="1000"/>
              </a:spcBef>
              <a:spcAft>
                <a:spcPts val="0"/>
              </a:spcAft>
              <a:buNone/>
            </a:pPr>
            <a:endParaRPr sz="2400" b="1" dirty="0"/>
          </a:p>
        </p:txBody>
      </p:sp>
      <p:pic>
        <p:nvPicPr>
          <p:cNvPr id="2" name="Recorded Sound">
            <a:hlinkClick r:id="" action="ppaction://media"/>
            <a:extLst>
              <a:ext uri="{FF2B5EF4-FFF2-40B4-BE49-F238E27FC236}">
                <a16:creationId xmlns:a16="http://schemas.microsoft.com/office/drawing/2014/main" id="{2454E2D1-F16E-4E38-8037-5E1D6CB8FA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7049" y="5245985"/>
            <a:ext cx="873051" cy="8730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088"/>
    </mc:Choice>
    <mc:Fallback xmlns="">
      <p:transition spd="slow" advTm="400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17"/>
          <p:cNvSpPr txBox="1">
            <a:spLocks noGrp="1"/>
          </p:cNvSpPr>
          <p:nvPr>
            <p:ph type="title"/>
          </p:nvPr>
        </p:nvSpPr>
        <p:spPr>
          <a:xfrm>
            <a:off x="484700" y="0"/>
            <a:ext cx="7055400" cy="1255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Apply to College </a:t>
            </a:r>
            <a:endParaRPr b="1"/>
          </a:p>
          <a:p>
            <a:pPr marL="0" lvl="0" indent="0" algn="l" rtl="0">
              <a:spcBef>
                <a:spcPts val="0"/>
              </a:spcBef>
              <a:spcAft>
                <a:spcPts val="0"/>
              </a:spcAft>
              <a:buClr>
                <a:schemeClr val="lt2"/>
              </a:buClr>
              <a:buSzPts val="3200"/>
              <a:buFont typeface="Century Gothic"/>
              <a:buNone/>
            </a:pPr>
            <a:r>
              <a:rPr lang="en-US" b="1"/>
              <a:t>Step 3: Testing</a:t>
            </a:r>
            <a:br>
              <a:rPr lang="en-US" sz="1800" i="1"/>
            </a:br>
            <a:br>
              <a:rPr lang="en-US" sz="1800"/>
            </a:br>
            <a:br>
              <a:rPr lang="en-US"/>
            </a:br>
            <a:endParaRPr/>
          </a:p>
        </p:txBody>
      </p:sp>
      <p:graphicFrame>
        <p:nvGraphicFramePr>
          <p:cNvPr id="391" name="Google Shape;391;p17"/>
          <p:cNvGraphicFramePr/>
          <p:nvPr/>
        </p:nvGraphicFramePr>
        <p:xfrm>
          <a:off x="644475" y="1497680"/>
          <a:ext cx="7855025" cy="4858290"/>
        </p:xfrm>
        <a:graphic>
          <a:graphicData uri="http://schemas.openxmlformats.org/drawingml/2006/table">
            <a:tbl>
              <a:tblPr firstRow="1" bandRow="1">
                <a:noFill/>
                <a:tableStyleId>{A44F50FF-01AA-4876-8902-18788ABEB6A4}</a:tableStyleId>
              </a:tblPr>
              <a:tblGrid>
                <a:gridCol w="3755725">
                  <a:extLst>
                    <a:ext uri="{9D8B030D-6E8A-4147-A177-3AD203B41FA5}">
                      <a16:colId xmlns:a16="http://schemas.microsoft.com/office/drawing/2014/main" val="20000"/>
                    </a:ext>
                  </a:extLst>
                </a:gridCol>
                <a:gridCol w="4099300">
                  <a:extLst>
                    <a:ext uri="{9D8B030D-6E8A-4147-A177-3AD203B41FA5}">
                      <a16:colId xmlns:a16="http://schemas.microsoft.com/office/drawing/2014/main" val="20001"/>
                    </a:ext>
                  </a:extLst>
                </a:gridCol>
              </a:tblGrid>
              <a:tr h="430250">
                <a:tc>
                  <a:txBody>
                    <a:bodyPr/>
                    <a:lstStyle/>
                    <a:p>
                      <a:pPr marL="0" marR="0" lvl="0" indent="0" algn="l" rtl="0">
                        <a:spcBef>
                          <a:spcPts val="0"/>
                        </a:spcBef>
                        <a:spcAft>
                          <a:spcPts val="0"/>
                        </a:spcAft>
                        <a:buNone/>
                      </a:pPr>
                      <a:r>
                        <a:rPr lang="en-US" sz="1800"/>
                        <a:t>SAT – </a:t>
                      </a:r>
                      <a:r>
                        <a:rPr lang="en-US" sz="1800" u="sng">
                          <a:solidFill>
                            <a:srgbClr val="FFFFFF"/>
                          </a:solidFill>
                          <a:hlinkClick r:id="rId5">
                            <a:extLst>
                              <a:ext uri="{A12FA001-AC4F-418D-AE19-62706E023703}">
                                <ahyp:hlinkClr xmlns:ahyp="http://schemas.microsoft.com/office/drawing/2018/hyperlinkcolor" val="tx"/>
                              </a:ext>
                            </a:extLst>
                          </a:hlinkClick>
                        </a:rPr>
                        <a:t>www.collegeboard.org</a:t>
                      </a:r>
                      <a:endParaRPr sz="1800">
                        <a:solidFill>
                          <a:srgbClr val="FFFFFF"/>
                        </a:solidFill>
                      </a:endParaRPr>
                    </a:p>
                  </a:txBody>
                  <a:tcPr marL="91450" marR="91450" marT="45725" marB="45725"/>
                </a:tc>
                <a:tc>
                  <a:txBody>
                    <a:bodyPr/>
                    <a:lstStyle/>
                    <a:p>
                      <a:pPr marL="0" marR="0" lvl="0" indent="0" algn="l" rtl="0">
                        <a:spcBef>
                          <a:spcPts val="0"/>
                        </a:spcBef>
                        <a:spcAft>
                          <a:spcPts val="0"/>
                        </a:spcAft>
                        <a:buNone/>
                      </a:pPr>
                      <a:r>
                        <a:rPr lang="en-US" sz="1800"/>
                        <a:t>ACT – www.act.org</a:t>
                      </a:r>
                      <a:endParaRPr/>
                    </a:p>
                  </a:txBody>
                  <a:tcPr marL="91450" marR="91450" marT="45725" marB="45725"/>
                </a:tc>
                <a:extLst>
                  <a:ext uri="{0D108BD9-81ED-4DB2-BD59-A6C34878D82A}">
                    <a16:rowId xmlns:a16="http://schemas.microsoft.com/office/drawing/2014/main" val="10000"/>
                  </a:ext>
                </a:extLst>
              </a:tr>
              <a:tr h="759250">
                <a:tc>
                  <a:txBody>
                    <a:bodyPr/>
                    <a:lstStyle/>
                    <a:p>
                      <a:pPr marL="0" marR="0" lvl="0" indent="0" algn="l" rtl="0">
                        <a:spcBef>
                          <a:spcPts val="0"/>
                        </a:spcBef>
                        <a:spcAft>
                          <a:spcPts val="0"/>
                        </a:spcAft>
                        <a:buNone/>
                      </a:pPr>
                      <a:r>
                        <a:rPr lang="en-US" sz="1600"/>
                        <a:t>Score is 200-800 per section (400-1600 total)</a:t>
                      </a:r>
                      <a:endParaRPr/>
                    </a:p>
                  </a:txBody>
                  <a:tcPr marL="91450" marR="91450" marT="45725" marB="45725"/>
                </a:tc>
                <a:tc>
                  <a:txBody>
                    <a:bodyPr/>
                    <a:lstStyle/>
                    <a:p>
                      <a:pPr marL="0" marR="0" lvl="0" indent="0" algn="l" rtl="0">
                        <a:spcBef>
                          <a:spcPts val="0"/>
                        </a:spcBef>
                        <a:spcAft>
                          <a:spcPts val="0"/>
                        </a:spcAft>
                        <a:buNone/>
                      </a:pPr>
                      <a:r>
                        <a:rPr lang="en-US" sz="1600"/>
                        <a:t>Score is 1-36 (each section averaged for Composite or total score)</a:t>
                      </a:r>
                      <a:endParaRPr sz="1600"/>
                    </a:p>
                  </a:txBody>
                  <a:tcPr marL="91450" marR="91450" marT="45725" marB="45725"/>
                </a:tc>
                <a:extLst>
                  <a:ext uri="{0D108BD9-81ED-4DB2-BD59-A6C34878D82A}">
                    <a16:rowId xmlns:a16="http://schemas.microsoft.com/office/drawing/2014/main" val="10001"/>
                  </a:ext>
                </a:extLst>
              </a:tr>
              <a:tr h="309725">
                <a:tc>
                  <a:txBody>
                    <a:bodyPr/>
                    <a:lstStyle/>
                    <a:p>
                      <a:pPr marL="0" marR="0" lvl="0" indent="0" algn="l" rtl="0">
                        <a:spcBef>
                          <a:spcPts val="0"/>
                        </a:spcBef>
                        <a:spcAft>
                          <a:spcPts val="0"/>
                        </a:spcAft>
                        <a:buNone/>
                      </a:pPr>
                      <a:r>
                        <a:rPr lang="en-US" sz="1600"/>
                        <a:t>More time per question </a:t>
                      </a:r>
                      <a:endParaRPr sz="1600"/>
                    </a:p>
                  </a:txBody>
                  <a:tcPr marL="91450" marR="91450" marT="45725" marB="45725"/>
                </a:tc>
                <a:tc>
                  <a:txBody>
                    <a:bodyPr/>
                    <a:lstStyle/>
                    <a:p>
                      <a:pPr marL="0" marR="0" lvl="0" indent="0" algn="l" rtl="0">
                        <a:spcBef>
                          <a:spcPts val="0"/>
                        </a:spcBef>
                        <a:spcAft>
                          <a:spcPts val="0"/>
                        </a:spcAft>
                        <a:buNone/>
                      </a:pPr>
                      <a:r>
                        <a:rPr lang="en-US" sz="1600"/>
                        <a:t>Less time per question</a:t>
                      </a:r>
                      <a:endParaRPr sz="1600"/>
                    </a:p>
                  </a:txBody>
                  <a:tcPr marL="91450" marR="91450" marT="45725" marB="45725"/>
                </a:tc>
                <a:extLst>
                  <a:ext uri="{0D108BD9-81ED-4DB2-BD59-A6C34878D82A}">
                    <a16:rowId xmlns:a16="http://schemas.microsoft.com/office/drawing/2014/main" val="10002"/>
                  </a:ext>
                </a:extLst>
              </a:tr>
              <a:tr h="309725">
                <a:tc>
                  <a:txBody>
                    <a:bodyPr/>
                    <a:lstStyle/>
                    <a:p>
                      <a:pPr marL="0" marR="0" lvl="0" indent="0" algn="l" rtl="0">
                        <a:spcBef>
                          <a:spcPts val="0"/>
                        </a:spcBef>
                        <a:spcAft>
                          <a:spcPts val="0"/>
                        </a:spcAft>
                        <a:buNone/>
                      </a:pPr>
                      <a:r>
                        <a:rPr lang="en-US" sz="1600"/>
                        <a:t>Trickier Vocabulary</a:t>
                      </a:r>
                      <a:endParaRPr/>
                    </a:p>
                  </a:txBody>
                  <a:tcPr marL="91450" marR="91450" marT="45725" marB="45725"/>
                </a:tc>
                <a:tc>
                  <a:txBody>
                    <a:bodyPr/>
                    <a:lstStyle/>
                    <a:p>
                      <a:pPr marL="0" marR="0" lvl="0" indent="0" algn="l" rtl="0">
                        <a:spcBef>
                          <a:spcPts val="0"/>
                        </a:spcBef>
                        <a:spcAft>
                          <a:spcPts val="0"/>
                        </a:spcAft>
                        <a:buNone/>
                      </a:pPr>
                      <a:r>
                        <a:rPr lang="en-US" sz="1600"/>
                        <a:t>Vocabulary is more familiar</a:t>
                      </a:r>
                      <a:endParaRPr sz="1600"/>
                    </a:p>
                  </a:txBody>
                  <a:tcPr marL="91450" marR="91450" marT="45725" marB="45725"/>
                </a:tc>
                <a:extLst>
                  <a:ext uri="{0D108BD9-81ED-4DB2-BD59-A6C34878D82A}">
                    <a16:rowId xmlns:a16="http://schemas.microsoft.com/office/drawing/2014/main" val="10003"/>
                  </a:ext>
                </a:extLst>
              </a:tr>
              <a:tr h="535925">
                <a:tc>
                  <a:txBody>
                    <a:bodyPr/>
                    <a:lstStyle/>
                    <a:p>
                      <a:pPr marL="0" marR="0" lvl="0" indent="0" algn="l" rtl="0">
                        <a:spcBef>
                          <a:spcPts val="0"/>
                        </a:spcBef>
                        <a:spcAft>
                          <a:spcPts val="0"/>
                        </a:spcAft>
                        <a:buNone/>
                      </a:pPr>
                      <a:r>
                        <a:rPr lang="en-US" sz="1600"/>
                        <a:t>One math section prohibits calculators</a:t>
                      </a:r>
                      <a:endParaRPr sz="1600"/>
                    </a:p>
                  </a:txBody>
                  <a:tcPr marL="91450" marR="91450" marT="45725" marB="45725"/>
                </a:tc>
                <a:tc>
                  <a:txBody>
                    <a:bodyPr/>
                    <a:lstStyle/>
                    <a:p>
                      <a:pPr marL="0" marR="0" lvl="0" indent="0" algn="l" rtl="0">
                        <a:spcBef>
                          <a:spcPts val="0"/>
                        </a:spcBef>
                        <a:spcAft>
                          <a:spcPts val="0"/>
                        </a:spcAft>
                        <a:buNone/>
                      </a:pPr>
                      <a:r>
                        <a:rPr lang="en-US" sz="1600"/>
                        <a:t>All math sections allow calculators</a:t>
                      </a:r>
                      <a:endParaRPr sz="1600"/>
                    </a:p>
                  </a:txBody>
                  <a:tcPr marL="91450" marR="91450" marT="45725" marB="45725"/>
                </a:tc>
                <a:extLst>
                  <a:ext uri="{0D108BD9-81ED-4DB2-BD59-A6C34878D82A}">
                    <a16:rowId xmlns:a16="http://schemas.microsoft.com/office/drawing/2014/main" val="10004"/>
                  </a:ext>
                </a:extLst>
              </a:tr>
              <a:tr h="762100">
                <a:tc>
                  <a:txBody>
                    <a:bodyPr/>
                    <a:lstStyle/>
                    <a:p>
                      <a:pPr marL="0" marR="0" lvl="0" indent="0" algn="l" rtl="0">
                        <a:spcBef>
                          <a:spcPts val="0"/>
                        </a:spcBef>
                        <a:spcAft>
                          <a:spcPts val="0"/>
                        </a:spcAft>
                        <a:buNone/>
                      </a:pPr>
                      <a:r>
                        <a:rPr lang="en-US" sz="1600"/>
                        <a:t>Reading questions give line numbers for the passage and questions are in order </a:t>
                      </a:r>
                      <a:endParaRPr sz="1600"/>
                    </a:p>
                  </a:txBody>
                  <a:tcPr marL="91450" marR="91450" marT="45725" marB="45725"/>
                </a:tc>
                <a:tc>
                  <a:txBody>
                    <a:bodyPr/>
                    <a:lstStyle/>
                    <a:p>
                      <a:pPr marL="0" marR="0" lvl="0" indent="0" algn="l" rtl="0">
                        <a:spcBef>
                          <a:spcPts val="0"/>
                        </a:spcBef>
                        <a:spcAft>
                          <a:spcPts val="0"/>
                        </a:spcAft>
                        <a:buNone/>
                      </a:pPr>
                      <a:r>
                        <a:rPr lang="en-US" sz="1600"/>
                        <a:t>Reading answers are randomly found in passage, rather than in order</a:t>
                      </a:r>
                      <a:endParaRPr sz="1600"/>
                    </a:p>
                  </a:txBody>
                  <a:tcPr marL="91450" marR="91450" marT="45725" marB="45725"/>
                </a:tc>
                <a:extLst>
                  <a:ext uri="{0D108BD9-81ED-4DB2-BD59-A6C34878D82A}">
                    <a16:rowId xmlns:a16="http://schemas.microsoft.com/office/drawing/2014/main" val="10005"/>
                  </a:ext>
                </a:extLst>
              </a:tr>
              <a:tr h="535925">
                <a:tc>
                  <a:txBody>
                    <a:bodyPr/>
                    <a:lstStyle/>
                    <a:p>
                      <a:pPr marL="0" marR="0" lvl="0" indent="0" algn="l" rtl="0">
                        <a:spcBef>
                          <a:spcPts val="0"/>
                        </a:spcBef>
                        <a:spcAft>
                          <a:spcPts val="0"/>
                        </a:spcAft>
                        <a:buNone/>
                      </a:pPr>
                      <a:r>
                        <a:rPr lang="en-US" sz="1600"/>
                        <a:t>Science questions are incorporated throughout the test</a:t>
                      </a:r>
                      <a:endParaRPr sz="1600"/>
                    </a:p>
                  </a:txBody>
                  <a:tcPr marL="91450" marR="91450" marT="45725" marB="45725"/>
                </a:tc>
                <a:tc>
                  <a:txBody>
                    <a:bodyPr/>
                    <a:lstStyle/>
                    <a:p>
                      <a:pPr marL="0" marR="0" lvl="0" indent="0" algn="l" rtl="0">
                        <a:spcBef>
                          <a:spcPts val="0"/>
                        </a:spcBef>
                        <a:spcAft>
                          <a:spcPts val="0"/>
                        </a:spcAft>
                        <a:buNone/>
                      </a:pPr>
                      <a:r>
                        <a:rPr lang="en-US" sz="1600"/>
                        <a:t>Specific science section</a:t>
                      </a:r>
                      <a:endParaRPr sz="1600"/>
                    </a:p>
                  </a:txBody>
                  <a:tcPr marL="91450" marR="91450" marT="45725" marB="45725"/>
                </a:tc>
                <a:extLst>
                  <a:ext uri="{0D108BD9-81ED-4DB2-BD59-A6C34878D82A}">
                    <a16:rowId xmlns:a16="http://schemas.microsoft.com/office/drawing/2014/main" val="10006"/>
                  </a:ext>
                </a:extLst>
              </a:tr>
              <a:tr h="535925">
                <a:tc>
                  <a:txBody>
                    <a:bodyPr/>
                    <a:lstStyle/>
                    <a:p>
                      <a:pPr marL="0" marR="0" lvl="0" indent="0" algn="l" rtl="0">
                        <a:spcBef>
                          <a:spcPts val="0"/>
                        </a:spcBef>
                        <a:spcAft>
                          <a:spcPts val="0"/>
                        </a:spcAft>
                        <a:buNone/>
                      </a:pPr>
                      <a:r>
                        <a:rPr lang="en-US" sz="1600"/>
                        <a:t>Essays ask you to analyze passages, like in English class</a:t>
                      </a:r>
                      <a:endParaRPr sz="1600"/>
                    </a:p>
                  </a:txBody>
                  <a:tcPr marL="91450" marR="91450" marT="45725" marB="45725"/>
                </a:tc>
                <a:tc>
                  <a:txBody>
                    <a:bodyPr/>
                    <a:lstStyle/>
                    <a:p>
                      <a:pPr marL="0" marR="0" lvl="0" indent="0" algn="l" rtl="0">
                        <a:spcBef>
                          <a:spcPts val="0"/>
                        </a:spcBef>
                        <a:spcAft>
                          <a:spcPts val="0"/>
                        </a:spcAft>
                        <a:buNone/>
                      </a:pPr>
                      <a:r>
                        <a:rPr lang="en-US" sz="1600"/>
                        <a:t>Essay focuses on you giving your opinion, forming an argument</a:t>
                      </a:r>
                      <a:endParaRPr sz="1600"/>
                    </a:p>
                  </a:txBody>
                  <a:tcPr marL="91450" marR="91450" marT="45725" marB="45725"/>
                </a:tc>
                <a:extLst>
                  <a:ext uri="{0D108BD9-81ED-4DB2-BD59-A6C34878D82A}">
                    <a16:rowId xmlns:a16="http://schemas.microsoft.com/office/drawing/2014/main" val="10007"/>
                  </a:ext>
                </a:extLst>
              </a:tr>
              <a:tr h="437850">
                <a:tc>
                  <a:txBody>
                    <a:bodyPr/>
                    <a:lstStyle/>
                    <a:p>
                      <a:pPr marL="0" marR="0" lvl="0" indent="0" algn="l" rtl="0">
                        <a:spcBef>
                          <a:spcPts val="0"/>
                        </a:spcBef>
                        <a:spcAft>
                          <a:spcPts val="0"/>
                        </a:spcAft>
                        <a:buNone/>
                      </a:pPr>
                      <a:r>
                        <a:rPr lang="en-US" sz="1600"/>
                        <a:t>Questions are trickier</a:t>
                      </a:r>
                      <a:endParaRPr sz="1600"/>
                    </a:p>
                  </a:txBody>
                  <a:tcPr marL="91450" marR="91450" marT="45725" marB="45725"/>
                </a:tc>
                <a:tc>
                  <a:txBody>
                    <a:bodyPr/>
                    <a:lstStyle/>
                    <a:p>
                      <a:pPr marL="0" marR="0" lvl="0" indent="0" algn="l" rtl="0">
                        <a:spcBef>
                          <a:spcPts val="0"/>
                        </a:spcBef>
                        <a:spcAft>
                          <a:spcPts val="0"/>
                        </a:spcAft>
                        <a:buNone/>
                      </a:pPr>
                      <a:r>
                        <a:rPr lang="en-US" sz="1600"/>
                        <a:t>Questions are more straight forward</a:t>
                      </a:r>
                      <a:endParaRPr sz="1600"/>
                    </a:p>
                  </a:txBody>
                  <a:tcPr marL="91450" marR="91450" marT="45725" marB="45725"/>
                </a:tc>
                <a:extLst>
                  <a:ext uri="{0D108BD9-81ED-4DB2-BD59-A6C34878D82A}">
                    <a16:rowId xmlns:a16="http://schemas.microsoft.com/office/drawing/2014/main" val="10008"/>
                  </a:ext>
                </a:extLst>
              </a:tr>
            </a:tbl>
          </a:graphicData>
        </a:graphic>
      </p:graphicFrame>
      <p:sp>
        <p:nvSpPr>
          <p:cNvPr id="392" name="Google Shape;392;p17"/>
          <p:cNvSpPr/>
          <p:nvPr/>
        </p:nvSpPr>
        <p:spPr>
          <a:xfrm>
            <a:off x="1619900" y="6786300"/>
            <a:ext cx="51816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i="1">
                <a:solidFill>
                  <a:schemeClr val="lt1"/>
                </a:solidFill>
                <a:latin typeface="Century Gothic"/>
                <a:ea typeface="Century Gothic"/>
                <a:cs typeface="Century Gothic"/>
                <a:sym typeface="Century Gothic"/>
              </a:rPr>
              <a:t>Similarities: Should try to answer EVERY question; 4 answer choices, essay section is optional, no penalty for wrong answers</a:t>
            </a:r>
            <a:br>
              <a:rPr lang="en-US" sz="1600">
                <a:solidFill>
                  <a:schemeClr val="lt1"/>
                </a:solidFill>
                <a:latin typeface="Century Gothic"/>
                <a:ea typeface="Century Gothic"/>
                <a:cs typeface="Century Gothic"/>
                <a:sym typeface="Century Gothic"/>
              </a:rPr>
            </a:br>
            <a:endParaRPr sz="1600">
              <a:solidFill>
                <a:schemeClr val="lt1"/>
              </a:solidFill>
              <a:latin typeface="Century Gothic"/>
              <a:ea typeface="Century Gothic"/>
              <a:cs typeface="Century Gothic"/>
              <a:sym typeface="Century Gothic"/>
            </a:endParaRPr>
          </a:p>
        </p:txBody>
      </p:sp>
      <p:pic>
        <p:nvPicPr>
          <p:cNvPr id="9" name="Audio 8">
            <a:hlinkClick r:id="" action="ppaction://media"/>
            <a:extLst>
              <a:ext uri="{FF2B5EF4-FFF2-40B4-BE49-F238E27FC236}">
                <a16:creationId xmlns:a16="http://schemas.microsoft.com/office/drawing/2014/main" id="{37617C9F-0CB5-4E26-A9A3-4A8523DEEE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a:solidFill>
            <a:srgbClr val="92D050"/>
          </a:solidFill>
        </p:spPr>
      </p:pic>
    </p:spTree>
  </p:cSld>
  <p:clrMapOvr>
    <a:masterClrMapping/>
  </p:clrMapOvr>
  <mc:AlternateContent xmlns:mc="http://schemas.openxmlformats.org/markup-compatibility/2006" xmlns:p14="http://schemas.microsoft.com/office/powerpoint/2010/main">
    <mc:Choice Requires="p14">
      <p:transition spd="slow" p14:dur="2000" advTm="22215"/>
    </mc:Choice>
    <mc:Fallback xmlns="">
      <p:transition spd="slow" advTm="22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18"/>
          <p:cNvSpPr txBox="1">
            <a:spLocks noGrp="1"/>
          </p:cNvSpPr>
          <p:nvPr>
            <p:ph type="title"/>
          </p:nvPr>
        </p:nvSpPr>
        <p:spPr>
          <a:xfrm>
            <a:off x="484700" y="313975"/>
            <a:ext cx="7055400" cy="1539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Apply to College </a:t>
            </a:r>
            <a:endParaRPr b="1"/>
          </a:p>
          <a:p>
            <a:pPr marL="0" lvl="0" indent="0" algn="l" rtl="0">
              <a:spcBef>
                <a:spcPts val="0"/>
              </a:spcBef>
              <a:spcAft>
                <a:spcPts val="0"/>
              </a:spcAft>
              <a:buClr>
                <a:schemeClr val="dk1"/>
              </a:buClr>
              <a:buSzPts val="1100"/>
              <a:buFont typeface="Arial"/>
              <a:buNone/>
            </a:pPr>
            <a:r>
              <a:rPr lang="en-US" b="1"/>
              <a:t>Step 3: Testing</a:t>
            </a:r>
            <a:endParaRPr/>
          </a:p>
        </p:txBody>
      </p:sp>
      <p:sp>
        <p:nvSpPr>
          <p:cNvPr id="398" name="Google Shape;398;p18"/>
          <p:cNvSpPr txBox="1">
            <a:spLocks noGrp="1"/>
          </p:cNvSpPr>
          <p:nvPr>
            <p:ph idx="1"/>
          </p:nvPr>
        </p:nvSpPr>
        <p:spPr>
          <a:xfrm>
            <a:off x="457200" y="1698000"/>
            <a:ext cx="8229600" cy="4716868"/>
          </a:xfrm>
          <a:prstGeom prst="rect">
            <a:avLst/>
          </a:prstGeom>
          <a:noFill/>
          <a:ln>
            <a:noFill/>
          </a:ln>
        </p:spPr>
        <p:txBody>
          <a:bodyPr spcFirstLastPara="1" wrap="square" lIns="91425" tIns="45700" rIns="91425" bIns="45700" anchor="t" anchorCtr="0">
            <a:normAutofit/>
          </a:bodyPr>
          <a:lstStyle/>
          <a:p>
            <a:pPr marL="742950" lvl="1" indent="-123190" algn="l" rtl="0">
              <a:spcBef>
                <a:spcPts val="1000"/>
              </a:spcBef>
              <a:spcAft>
                <a:spcPts val="0"/>
              </a:spcAft>
              <a:buSzPts val="2560"/>
              <a:buNone/>
            </a:pPr>
            <a:endParaRPr sz="2900" dirty="0"/>
          </a:p>
          <a:p>
            <a:pPr marL="342900" lvl="0" indent="-241300" algn="l" rtl="0">
              <a:spcBef>
                <a:spcPts val="1000"/>
              </a:spcBef>
              <a:spcAft>
                <a:spcPts val="0"/>
              </a:spcAft>
              <a:buSzPts val="1600"/>
              <a:buNone/>
            </a:pPr>
            <a:endParaRPr dirty="0"/>
          </a:p>
          <a:p>
            <a:pPr marL="742950" lvl="1" indent="-194309" algn="l" rtl="0">
              <a:spcBef>
                <a:spcPts val="1000"/>
              </a:spcBef>
              <a:spcAft>
                <a:spcPts val="0"/>
              </a:spcAft>
              <a:buSzPts val="1440"/>
              <a:buNone/>
            </a:pPr>
            <a:endParaRPr dirty="0"/>
          </a:p>
        </p:txBody>
      </p:sp>
      <p:pic>
        <p:nvPicPr>
          <p:cNvPr id="7" name="Audio 6">
            <a:hlinkClick r:id="" action="ppaction://media"/>
            <a:extLst>
              <a:ext uri="{FF2B5EF4-FFF2-40B4-BE49-F238E27FC236}">
                <a16:creationId xmlns:a16="http://schemas.microsoft.com/office/drawing/2014/main" id="{8CD0E1E1-FFC6-407C-93B1-803486FE65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a:solidFill>
            <a:srgbClr val="92D050"/>
          </a:solidFill>
        </p:spPr>
      </p:pic>
      <p:graphicFrame>
        <p:nvGraphicFramePr>
          <p:cNvPr id="2" name="Table 1">
            <a:extLst>
              <a:ext uri="{FF2B5EF4-FFF2-40B4-BE49-F238E27FC236}">
                <a16:creationId xmlns:a16="http://schemas.microsoft.com/office/drawing/2014/main" id="{E1D2D0AB-C8D1-45A8-BD1E-E89DA463DEFB}"/>
              </a:ext>
            </a:extLst>
          </p:cNvPr>
          <p:cNvGraphicFramePr>
            <a:graphicFrameLocks noGrp="1"/>
          </p:cNvGraphicFramePr>
          <p:nvPr>
            <p:extLst>
              <p:ext uri="{D42A27DB-BD31-4B8C-83A1-F6EECF244321}">
                <p14:modId xmlns:p14="http://schemas.microsoft.com/office/powerpoint/2010/main" val="442834930"/>
              </p:ext>
            </p:extLst>
          </p:nvPr>
        </p:nvGraphicFramePr>
        <p:xfrm>
          <a:off x="1086975" y="1731589"/>
          <a:ext cx="4457700" cy="1935480"/>
        </p:xfrm>
        <a:graphic>
          <a:graphicData uri="http://schemas.openxmlformats.org/drawingml/2006/table">
            <a:tbl>
              <a:tblPr/>
              <a:tblGrid>
                <a:gridCol w="1485900">
                  <a:extLst>
                    <a:ext uri="{9D8B030D-6E8A-4147-A177-3AD203B41FA5}">
                      <a16:colId xmlns:a16="http://schemas.microsoft.com/office/drawing/2014/main" val="3147258334"/>
                    </a:ext>
                  </a:extLst>
                </a:gridCol>
                <a:gridCol w="1485900">
                  <a:extLst>
                    <a:ext uri="{9D8B030D-6E8A-4147-A177-3AD203B41FA5}">
                      <a16:colId xmlns:a16="http://schemas.microsoft.com/office/drawing/2014/main" val="1484555237"/>
                    </a:ext>
                  </a:extLst>
                </a:gridCol>
                <a:gridCol w="1485900">
                  <a:extLst>
                    <a:ext uri="{9D8B030D-6E8A-4147-A177-3AD203B41FA5}">
                      <a16:colId xmlns:a16="http://schemas.microsoft.com/office/drawing/2014/main" val="461671104"/>
                    </a:ext>
                  </a:extLst>
                </a:gridCol>
              </a:tblGrid>
              <a:tr h="0">
                <a:tc>
                  <a:txBody>
                    <a:bodyPr/>
                    <a:lstStyle/>
                    <a:p>
                      <a:pPr rtl="0" fontAlgn="t">
                        <a:spcBef>
                          <a:spcPts val="0"/>
                        </a:spcBef>
                        <a:spcAft>
                          <a:spcPts val="0"/>
                        </a:spcAft>
                      </a:pPr>
                      <a:r>
                        <a:rPr lang="en-US" sz="1100" b="1" i="0" u="none" strike="noStrike" dirty="0">
                          <a:solidFill>
                            <a:srgbClr val="000000"/>
                          </a:solidFill>
                          <a:effectLst/>
                          <a:latin typeface="Calibri" panose="020F0502020204030204" pitchFamily="34" charset="0"/>
                        </a:rPr>
                        <a:t>SAT Date</a:t>
                      </a: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1" i="0" u="none" strike="noStrike">
                          <a:solidFill>
                            <a:srgbClr val="000000"/>
                          </a:solidFill>
                          <a:effectLst/>
                          <a:latin typeface="Calibri" panose="020F0502020204030204" pitchFamily="34" charset="0"/>
                        </a:rPr>
                        <a:t>Registration Deadline</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1" i="0" u="none" strike="noStrike" dirty="0">
                          <a:solidFill>
                            <a:srgbClr val="000000"/>
                          </a:solidFill>
                          <a:effectLst/>
                          <a:latin typeface="Calibri" panose="020F0502020204030204" pitchFamily="34" charset="0"/>
                        </a:rPr>
                        <a:t>Late Registration Deadline</a:t>
                      </a: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745205844"/>
                  </a:ext>
                </a:extLst>
              </a:tr>
              <a:tr h="0">
                <a:tc>
                  <a:txBody>
                    <a:bodyPr/>
                    <a:lstStyle/>
                    <a:p>
                      <a:pPr rtl="0" fontAlgn="t">
                        <a:spcBef>
                          <a:spcPts val="0"/>
                        </a:spcBef>
                        <a:spcAft>
                          <a:spcPts val="0"/>
                        </a:spcAft>
                      </a:pPr>
                      <a:r>
                        <a:rPr lang="en-US" sz="1100" b="0" i="0" u="none" strike="noStrike" dirty="0">
                          <a:solidFill>
                            <a:srgbClr val="000000"/>
                          </a:solidFill>
                          <a:effectLst/>
                          <a:latin typeface="Calibri" panose="020F0502020204030204" pitchFamily="34" charset="0"/>
                        </a:rPr>
                        <a:t>November 6, 2021</a:t>
                      </a: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October 8, 2021</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0" i="0" u="none" strike="noStrike" dirty="0">
                          <a:solidFill>
                            <a:srgbClr val="000000"/>
                          </a:solidFill>
                          <a:effectLst/>
                          <a:latin typeface="Calibri" panose="020F0502020204030204" pitchFamily="34" charset="0"/>
                        </a:rPr>
                        <a:t>October 26, 2021</a:t>
                      </a: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234969611"/>
                  </a:ext>
                </a:extLst>
              </a:tr>
              <a:tr h="0">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December 4, 2021</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November 4, 2021</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November 23, 2021</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057767157"/>
                  </a:ext>
                </a:extLst>
              </a:tr>
              <a:tr h="0">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March 12, 2022</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0" i="0" u="none" strike="noStrike" dirty="0">
                          <a:solidFill>
                            <a:srgbClr val="000000"/>
                          </a:solidFill>
                          <a:effectLst/>
                          <a:latin typeface="Calibri" panose="020F0502020204030204" pitchFamily="34" charset="0"/>
                        </a:rPr>
                        <a:t>February 11, 2022</a:t>
                      </a: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March 1, 2022</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523923943"/>
                  </a:ext>
                </a:extLst>
              </a:tr>
              <a:tr h="0">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May 7, 2022</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April 8, 2022</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April 26, 2022</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4068298881"/>
                  </a:ext>
                </a:extLst>
              </a:tr>
              <a:tr h="0">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June 4, 2022</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May 5, 2022</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0" i="0" u="none" strike="noStrike" dirty="0">
                          <a:solidFill>
                            <a:srgbClr val="000000"/>
                          </a:solidFill>
                          <a:effectLst/>
                          <a:latin typeface="Calibri" panose="020F0502020204030204" pitchFamily="34" charset="0"/>
                        </a:rPr>
                        <a:t>May 25, 2022</a:t>
                      </a: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740956491"/>
                  </a:ext>
                </a:extLst>
              </a:tr>
            </a:tbl>
          </a:graphicData>
        </a:graphic>
      </p:graphicFrame>
      <p:sp>
        <p:nvSpPr>
          <p:cNvPr id="3" name="Rectangle 1">
            <a:extLst>
              <a:ext uri="{FF2B5EF4-FFF2-40B4-BE49-F238E27FC236}">
                <a16:creationId xmlns:a16="http://schemas.microsoft.com/office/drawing/2014/main" id="{B0DB5AEF-F5BD-4904-BC62-1E6FBAC5F0C4}"/>
              </a:ext>
            </a:extLst>
          </p:cNvPr>
          <p:cNvSpPr>
            <a:spLocks noChangeArrowheads="1"/>
          </p:cNvSpPr>
          <p:nvPr/>
        </p:nvSpPr>
        <p:spPr bwMode="auto">
          <a:xfrm>
            <a:off x="1166874" y="261804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Table 3">
            <a:extLst>
              <a:ext uri="{FF2B5EF4-FFF2-40B4-BE49-F238E27FC236}">
                <a16:creationId xmlns:a16="http://schemas.microsoft.com/office/drawing/2014/main" id="{689D928F-6A76-4937-ACCA-7ED14D4F4FDF}"/>
              </a:ext>
            </a:extLst>
          </p:cNvPr>
          <p:cNvGraphicFramePr>
            <a:graphicFrameLocks noGrp="1"/>
          </p:cNvGraphicFramePr>
          <p:nvPr>
            <p:extLst>
              <p:ext uri="{D42A27DB-BD31-4B8C-83A1-F6EECF244321}">
                <p14:modId xmlns:p14="http://schemas.microsoft.com/office/powerpoint/2010/main" val="739022419"/>
              </p:ext>
            </p:extLst>
          </p:nvPr>
        </p:nvGraphicFramePr>
        <p:xfrm>
          <a:off x="1086975" y="4049765"/>
          <a:ext cx="4457700" cy="2230120"/>
        </p:xfrm>
        <a:graphic>
          <a:graphicData uri="http://schemas.openxmlformats.org/drawingml/2006/table">
            <a:tbl>
              <a:tblPr/>
              <a:tblGrid>
                <a:gridCol w="1485900">
                  <a:extLst>
                    <a:ext uri="{9D8B030D-6E8A-4147-A177-3AD203B41FA5}">
                      <a16:colId xmlns:a16="http://schemas.microsoft.com/office/drawing/2014/main" val="225102027"/>
                    </a:ext>
                  </a:extLst>
                </a:gridCol>
                <a:gridCol w="1485900">
                  <a:extLst>
                    <a:ext uri="{9D8B030D-6E8A-4147-A177-3AD203B41FA5}">
                      <a16:colId xmlns:a16="http://schemas.microsoft.com/office/drawing/2014/main" val="3314377450"/>
                    </a:ext>
                  </a:extLst>
                </a:gridCol>
                <a:gridCol w="1485900">
                  <a:extLst>
                    <a:ext uri="{9D8B030D-6E8A-4147-A177-3AD203B41FA5}">
                      <a16:colId xmlns:a16="http://schemas.microsoft.com/office/drawing/2014/main" val="3980785995"/>
                    </a:ext>
                  </a:extLst>
                </a:gridCol>
              </a:tblGrid>
              <a:tr h="0">
                <a:tc>
                  <a:txBody>
                    <a:bodyPr/>
                    <a:lstStyle/>
                    <a:p>
                      <a:pPr rtl="0" fontAlgn="t">
                        <a:spcBef>
                          <a:spcPts val="0"/>
                        </a:spcBef>
                        <a:spcAft>
                          <a:spcPts val="0"/>
                        </a:spcAft>
                      </a:pPr>
                      <a:r>
                        <a:rPr lang="en-US" sz="1100" b="1" i="0" u="none" strike="noStrike" dirty="0">
                          <a:solidFill>
                            <a:srgbClr val="000000"/>
                          </a:solidFill>
                          <a:effectLst/>
                          <a:latin typeface="Calibri" panose="020F0502020204030204" pitchFamily="34" charset="0"/>
                        </a:rPr>
                        <a:t>ACT Date</a:t>
                      </a: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1" i="0" u="none" strike="noStrike">
                          <a:solidFill>
                            <a:srgbClr val="000000"/>
                          </a:solidFill>
                          <a:effectLst/>
                          <a:latin typeface="Calibri" panose="020F0502020204030204" pitchFamily="34" charset="0"/>
                        </a:rPr>
                        <a:t>Registration Deadline</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1" i="0" u="none" strike="noStrike">
                          <a:solidFill>
                            <a:srgbClr val="000000"/>
                          </a:solidFill>
                          <a:effectLst/>
                          <a:latin typeface="Calibri" panose="020F0502020204030204" pitchFamily="34" charset="0"/>
                        </a:rPr>
                        <a:t>Late Registration Deadline</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014125084"/>
                  </a:ext>
                </a:extLst>
              </a:tr>
              <a:tr h="0">
                <a:tc>
                  <a:txBody>
                    <a:bodyPr/>
                    <a:lstStyle/>
                    <a:p>
                      <a:pPr rtl="0" fontAlgn="t">
                        <a:spcBef>
                          <a:spcPts val="0"/>
                        </a:spcBef>
                        <a:spcAft>
                          <a:spcPts val="0"/>
                        </a:spcAft>
                      </a:pPr>
                      <a:r>
                        <a:rPr lang="en-US" sz="1100" b="0" i="0" u="none" strike="noStrike" dirty="0">
                          <a:solidFill>
                            <a:srgbClr val="000000"/>
                          </a:solidFill>
                          <a:effectLst/>
                          <a:latin typeface="Calibri" panose="020F0502020204030204" pitchFamily="34" charset="0"/>
                        </a:rPr>
                        <a:t>October 23, 2021</a:t>
                      </a: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September 17, 2021</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0" i="0" u="none" strike="noStrike" dirty="0">
                          <a:solidFill>
                            <a:srgbClr val="000000"/>
                          </a:solidFill>
                          <a:effectLst/>
                          <a:latin typeface="Calibri" panose="020F0502020204030204" pitchFamily="34" charset="0"/>
                        </a:rPr>
                        <a:t>October 1, 2021</a:t>
                      </a: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660292687"/>
                  </a:ext>
                </a:extLst>
              </a:tr>
              <a:tr h="0">
                <a:tc>
                  <a:txBody>
                    <a:bodyPr/>
                    <a:lstStyle/>
                    <a:p>
                      <a:pPr rtl="0" fontAlgn="t">
                        <a:spcBef>
                          <a:spcPts val="0"/>
                        </a:spcBef>
                        <a:spcAft>
                          <a:spcPts val="0"/>
                        </a:spcAft>
                      </a:pPr>
                      <a:r>
                        <a:rPr lang="en-US" sz="1100" b="0" i="0" u="none" strike="noStrike" dirty="0">
                          <a:solidFill>
                            <a:srgbClr val="000000"/>
                          </a:solidFill>
                          <a:effectLst/>
                          <a:latin typeface="Calibri" panose="020F0502020204030204" pitchFamily="34" charset="0"/>
                        </a:rPr>
                        <a:t>December 11, 2021</a:t>
                      </a: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November 5, 2021</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November 19, 2021</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960338322"/>
                  </a:ext>
                </a:extLst>
              </a:tr>
              <a:tr h="0">
                <a:tc>
                  <a:txBody>
                    <a:bodyPr/>
                    <a:lstStyle/>
                    <a:p>
                      <a:pPr rtl="0" fontAlgn="t">
                        <a:spcBef>
                          <a:spcPts val="0"/>
                        </a:spcBef>
                        <a:spcAft>
                          <a:spcPts val="0"/>
                        </a:spcAft>
                      </a:pPr>
                      <a:r>
                        <a:rPr lang="en-US" sz="1100" b="0" i="0" u="none" strike="noStrike" dirty="0">
                          <a:solidFill>
                            <a:srgbClr val="000000"/>
                          </a:solidFill>
                          <a:effectLst/>
                          <a:latin typeface="Calibri" panose="020F0502020204030204" pitchFamily="34" charset="0"/>
                        </a:rPr>
                        <a:t>February 12, 2022</a:t>
                      </a: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January 7, 2022</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January 21, 2022</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836713459"/>
                  </a:ext>
                </a:extLst>
              </a:tr>
              <a:tr h="0">
                <a:tc>
                  <a:txBody>
                    <a:bodyPr/>
                    <a:lstStyle/>
                    <a:p>
                      <a:pPr rtl="0" fontAlgn="t">
                        <a:spcBef>
                          <a:spcPts val="0"/>
                        </a:spcBef>
                        <a:spcAft>
                          <a:spcPts val="0"/>
                        </a:spcAft>
                      </a:pPr>
                      <a:r>
                        <a:rPr lang="en-US" sz="1100" b="0" i="0" u="none" strike="noStrike" dirty="0">
                          <a:solidFill>
                            <a:srgbClr val="000000"/>
                          </a:solidFill>
                          <a:effectLst/>
                          <a:latin typeface="Calibri" panose="020F0502020204030204" pitchFamily="34" charset="0"/>
                        </a:rPr>
                        <a:t>April 2, 2022</a:t>
                      </a: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February 25, 2022</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March 11, 2022</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367200616"/>
                  </a:ext>
                </a:extLst>
              </a:tr>
              <a:tr h="0">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June 11, 2022</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May 6, 2022</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May 20, 2022</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788631452"/>
                  </a:ext>
                </a:extLst>
              </a:tr>
              <a:tr h="0">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July 16, 2022</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0" i="0" u="none" strike="noStrike">
                          <a:solidFill>
                            <a:srgbClr val="000000"/>
                          </a:solidFill>
                          <a:effectLst/>
                          <a:latin typeface="Calibri" panose="020F0502020204030204" pitchFamily="34" charset="0"/>
                        </a:rPr>
                        <a:t>June 17, 2022</a:t>
                      </a:r>
                      <a:endParaRPr lang="en-US">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rtl="0" fontAlgn="t">
                        <a:spcBef>
                          <a:spcPts val="0"/>
                        </a:spcBef>
                        <a:spcAft>
                          <a:spcPts val="0"/>
                        </a:spcAft>
                      </a:pPr>
                      <a:r>
                        <a:rPr lang="en-US" sz="1100" b="0" i="0" u="none" strike="noStrike" dirty="0">
                          <a:solidFill>
                            <a:srgbClr val="000000"/>
                          </a:solidFill>
                          <a:effectLst/>
                          <a:latin typeface="Calibri" panose="020F0502020204030204" pitchFamily="34" charset="0"/>
                        </a:rPr>
                        <a:t>June 24, 2022</a:t>
                      </a: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733544475"/>
                  </a:ext>
                </a:extLst>
              </a:tr>
            </a:tbl>
          </a:graphicData>
        </a:graphic>
      </p:graphicFrame>
      <p:sp>
        <p:nvSpPr>
          <p:cNvPr id="6" name="TextBox 5">
            <a:extLst>
              <a:ext uri="{FF2B5EF4-FFF2-40B4-BE49-F238E27FC236}">
                <a16:creationId xmlns:a16="http://schemas.microsoft.com/office/drawing/2014/main" id="{8E8DA156-0C37-44FB-8FCD-1BC523F442A9}"/>
              </a:ext>
            </a:extLst>
          </p:cNvPr>
          <p:cNvSpPr txBox="1"/>
          <p:nvPr/>
        </p:nvSpPr>
        <p:spPr>
          <a:xfrm>
            <a:off x="5743852" y="1731589"/>
            <a:ext cx="2405849" cy="3970318"/>
          </a:xfrm>
          <a:prstGeom prst="rect">
            <a:avLst/>
          </a:prstGeom>
          <a:noFill/>
        </p:spPr>
        <p:txBody>
          <a:bodyPr wrap="square" rtlCol="0">
            <a:spAutoFit/>
          </a:bodyPr>
          <a:lstStyle/>
          <a:p>
            <a:r>
              <a:rPr lang="en-US" dirty="0">
                <a:latin typeface="Century Gothic" panose="020B0502020202020204" pitchFamily="34" charset="0"/>
                <a:hlinkClick r:id="rId6"/>
              </a:rPr>
              <a:t>www.collegeboard.org</a:t>
            </a:r>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r>
              <a:rPr lang="en-US" dirty="0">
                <a:latin typeface="Century Gothic" panose="020B0502020202020204" pitchFamily="34" charset="0"/>
                <a:hlinkClick r:id="rId7"/>
              </a:rPr>
              <a:t>www.act.org</a:t>
            </a:r>
            <a:endParaRPr lang="en-US" dirty="0">
              <a:latin typeface="Century Gothic" panose="020B0502020202020204" pitchFamily="34" charset="0"/>
            </a:endParaRPr>
          </a:p>
          <a:p>
            <a:endParaRPr lang="en-US" dirty="0">
              <a:latin typeface="Century Gothic" panose="020B0502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1258"/>
    </mc:Choice>
    <mc:Fallback xmlns="">
      <p:transition spd="slow" advTm="21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9a43af773d_0_0"/>
          <p:cNvSpPr txBox="1">
            <a:spLocks noGrp="1"/>
          </p:cNvSpPr>
          <p:nvPr>
            <p:ph type="title"/>
          </p:nvPr>
        </p:nvSpPr>
        <p:spPr>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Apply to College </a:t>
            </a:r>
            <a:endParaRPr b="1"/>
          </a:p>
          <a:p>
            <a:pPr marL="0" lvl="0" indent="0" algn="l" rtl="0">
              <a:spcBef>
                <a:spcPts val="0"/>
              </a:spcBef>
              <a:spcAft>
                <a:spcPts val="0"/>
              </a:spcAft>
              <a:buClr>
                <a:schemeClr val="dk1"/>
              </a:buClr>
              <a:buSzPts val="1100"/>
              <a:buFont typeface="Arial"/>
              <a:buNone/>
            </a:pPr>
            <a:r>
              <a:rPr lang="en-US" b="1"/>
              <a:t>Step 4: Recommendations</a:t>
            </a:r>
            <a:endParaRPr b="1"/>
          </a:p>
        </p:txBody>
      </p:sp>
      <p:sp>
        <p:nvSpPr>
          <p:cNvPr id="405" name="Google Shape;405;g9a43af773d_0_0"/>
          <p:cNvSpPr txBox="1">
            <a:spLocks noGrp="1"/>
          </p:cNvSpPr>
          <p:nvPr>
            <p:ph idx="1"/>
          </p:nvPr>
        </p:nvSpPr>
        <p:spPr>
          <a:xfrm>
            <a:off x="828500" y="1503800"/>
            <a:ext cx="6711600" cy="5883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sz="2400" b="1" dirty="0"/>
          </a:p>
          <a:p>
            <a:pPr marL="0" lvl="0" indent="0" algn="l" rtl="0">
              <a:spcBef>
                <a:spcPts val="1000"/>
              </a:spcBef>
              <a:spcAft>
                <a:spcPts val="0"/>
              </a:spcAft>
              <a:buNone/>
            </a:pPr>
            <a:r>
              <a:rPr lang="en-US" sz="2400" b="1" dirty="0"/>
              <a:t>Request Recommendations using the Senior Information Sheet</a:t>
            </a:r>
            <a:endParaRPr dirty="0"/>
          </a:p>
          <a:p>
            <a:pPr marL="457200" lvl="0" indent="-288290" algn="l" rtl="0">
              <a:spcBef>
                <a:spcPts val="1000"/>
              </a:spcBef>
              <a:spcAft>
                <a:spcPts val="0"/>
              </a:spcAft>
              <a:buSzPts val="940"/>
              <a:buChar char="●"/>
            </a:pPr>
            <a:r>
              <a:rPr lang="en-US" sz="1500" dirty="0"/>
              <a:t>If your colleges require or request letters of recommendation, you will complete the Senior Information Sheet on your computer and give a printed copy  to your recommenders at least three weeks before your first deadline. </a:t>
            </a:r>
            <a:endParaRPr sz="1500" dirty="0"/>
          </a:p>
          <a:p>
            <a:pPr marL="457200" lvl="0" indent="0" algn="l" rtl="0">
              <a:spcBef>
                <a:spcPts val="1000"/>
              </a:spcBef>
              <a:spcAft>
                <a:spcPts val="0"/>
              </a:spcAft>
              <a:buNone/>
            </a:pPr>
            <a:endParaRPr sz="1500" dirty="0"/>
          </a:p>
          <a:p>
            <a:pPr marL="457200" lvl="0" indent="-288290" algn="l" rtl="0">
              <a:spcBef>
                <a:spcPts val="1000"/>
              </a:spcBef>
              <a:spcAft>
                <a:spcPts val="0"/>
              </a:spcAft>
              <a:buSzPts val="940"/>
              <a:buChar char="●"/>
            </a:pPr>
            <a:r>
              <a:rPr lang="en-US" sz="1500" dirty="0"/>
              <a:t>The Senior Information Sheet helps you reflect on your high school years in and out of the classroom.  It allows recommenders (teachers and counselors) to write a detailed, rich recommendation about you.</a:t>
            </a:r>
            <a:endParaRPr sz="1500" dirty="0"/>
          </a:p>
          <a:p>
            <a:pPr marL="457200" lvl="0" indent="0" algn="l" rtl="0">
              <a:spcBef>
                <a:spcPts val="1000"/>
              </a:spcBef>
              <a:spcAft>
                <a:spcPts val="0"/>
              </a:spcAft>
              <a:buNone/>
            </a:pPr>
            <a:endParaRPr sz="1500" dirty="0"/>
          </a:p>
          <a:p>
            <a:pPr marL="457200" lvl="0" indent="0" algn="l" rtl="0">
              <a:spcBef>
                <a:spcPts val="1000"/>
              </a:spcBef>
              <a:spcAft>
                <a:spcPts val="0"/>
              </a:spcAft>
              <a:buNone/>
            </a:pPr>
            <a:endParaRPr sz="1500" dirty="0"/>
          </a:p>
        </p:txBody>
      </p:sp>
      <p:pic>
        <p:nvPicPr>
          <p:cNvPr id="2" name="slide 26 audio">
            <a:hlinkClick r:id="" action="ppaction://media"/>
            <a:extLst>
              <a:ext uri="{FF2B5EF4-FFF2-40B4-BE49-F238E27FC236}">
                <a16:creationId xmlns:a16="http://schemas.microsoft.com/office/drawing/2014/main" id="{97B214B8-56C3-4281-8304-586F4A2314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63950" y="593187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748"/>
    </mc:Choice>
    <mc:Fallback xmlns="">
      <p:transition spd="slow" advTm="527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9920144dab_0_0"/>
          <p:cNvSpPr txBox="1">
            <a:spLocks noGrp="1"/>
          </p:cNvSpPr>
          <p:nvPr>
            <p:ph type="title"/>
          </p:nvPr>
        </p:nvSpPr>
        <p:spPr>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Apply to College </a:t>
            </a:r>
            <a:endParaRPr b="1"/>
          </a:p>
          <a:p>
            <a:pPr marL="0" lvl="0" indent="0" algn="l" rtl="0">
              <a:spcBef>
                <a:spcPts val="0"/>
              </a:spcBef>
              <a:spcAft>
                <a:spcPts val="0"/>
              </a:spcAft>
              <a:buClr>
                <a:schemeClr val="dk1"/>
              </a:buClr>
              <a:buSzPts val="1100"/>
              <a:buFont typeface="Arial"/>
              <a:buNone/>
            </a:pPr>
            <a:r>
              <a:rPr lang="en-US" b="1"/>
              <a:t>Step 4: Recommendations</a:t>
            </a:r>
            <a:endParaRPr b="1"/>
          </a:p>
        </p:txBody>
      </p:sp>
      <p:sp>
        <p:nvSpPr>
          <p:cNvPr id="412" name="Google Shape;412;g9920144dab_0_0"/>
          <p:cNvSpPr txBox="1">
            <a:spLocks noGrp="1"/>
          </p:cNvSpPr>
          <p:nvPr>
            <p:ph idx="1"/>
          </p:nvPr>
        </p:nvSpPr>
        <p:spPr>
          <a:xfrm>
            <a:off x="828500" y="1966525"/>
            <a:ext cx="6711600" cy="4213800"/>
          </a:xfrm>
          <a:prstGeom prst="rect">
            <a:avLst/>
          </a:prstGeom>
        </p:spPr>
        <p:txBody>
          <a:bodyPr spcFirstLastPara="1" wrap="square" lIns="91425" tIns="45700" rIns="91425" bIns="45700" anchor="t" anchorCtr="0">
            <a:noAutofit/>
          </a:bodyPr>
          <a:lstStyle/>
          <a:p>
            <a:pPr marL="457200" lvl="0" indent="-358140" algn="l" rtl="0">
              <a:spcBef>
                <a:spcPts val="1000"/>
              </a:spcBef>
              <a:spcAft>
                <a:spcPts val="0"/>
              </a:spcAft>
              <a:buSzPts val="2040"/>
              <a:buChar char="●"/>
            </a:pPr>
            <a:r>
              <a:rPr lang="en-US" sz="2600" b="1" dirty="0"/>
              <a:t>Access the Senior Information Packet by visiting the PHS website:</a:t>
            </a:r>
            <a:endParaRPr sz="2600" b="1" dirty="0"/>
          </a:p>
          <a:p>
            <a:pPr marL="546100" lvl="1" indent="0" algn="l" rtl="0">
              <a:spcBef>
                <a:spcPts val="0"/>
              </a:spcBef>
              <a:spcAft>
                <a:spcPts val="0"/>
              </a:spcAft>
              <a:buSzPts val="2200"/>
              <a:buNone/>
            </a:pPr>
            <a:r>
              <a:rPr lang="en-US" sz="2200" u="sng" dirty="0">
                <a:solidFill>
                  <a:schemeClr val="hlink"/>
                </a:solidFill>
                <a:hlinkClick r:id="rId5"/>
              </a:rPr>
              <a:t>https://pickenshigh.pickens.k12.ga.us/</a:t>
            </a:r>
            <a:endParaRPr sz="2200" dirty="0"/>
          </a:p>
          <a:p>
            <a:pPr marL="914400" lvl="0" indent="0" algn="l" rtl="0">
              <a:spcBef>
                <a:spcPts val="1000"/>
              </a:spcBef>
              <a:spcAft>
                <a:spcPts val="0"/>
              </a:spcAft>
              <a:buNone/>
            </a:pPr>
            <a:r>
              <a:rPr lang="en-US" sz="2200" dirty="0"/>
              <a:t>Then, click on the “</a:t>
            </a:r>
            <a:r>
              <a:rPr lang="en-US" sz="2200" i="1" dirty="0"/>
              <a:t>Counseling” </a:t>
            </a:r>
            <a:r>
              <a:rPr lang="en-US" sz="2200" dirty="0"/>
              <a:t>tab at the top of the page.</a:t>
            </a:r>
            <a:endParaRPr lang="en-US" sz="2200" b="1" dirty="0"/>
          </a:p>
          <a:p>
            <a:pPr marL="0" lvl="0" indent="0" algn="l" rtl="0">
              <a:spcBef>
                <a:spcPts val="1000"/>
              </a:spcBef>
              <a:spcAft>
                <a:spcPts val="0"/>
              </a:spcAft>
              <a:buNone/>
            </a:pPr>
            <a:r>
              <a:rPr lang="en-US" sz="2200" b="1" dirty="0"/>
              <a:t>Download the Senior Information Packet on your computer to reference as needed.  Utilize the “Senior Information Sheet” to complete and hand out to your recommenders at least three weeks before your first deadline.</a:t>
            </a:r>
            <a:endParaRPr sz="2200" b="1" dirty="0"/>
          </a:p>
        </p:txBody>
      </p:sp>
      <p:pic>
        <p:nvPicPr>
          <p:cNvPr id="2" name="slide 27 audio">
            <a:hlinkClick r:id="" action="ppaction://media"/>
            <a:extLst>
              <a:ext uri="{FF2B5EF4-FFF2-40B4-BE49-F238E27FC236}">
                <a16:creationId xmlns:a16="http://schemas.microsoft.com/office/drawing/2014/main" id="{6A048A43-ADEB-4E87-98D8-24B3A926E8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2596" y="58755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215"/>
    </mc:Choice>
    <mc:Fallback xmlns="">
      <p:transition spd="slow" advTm="332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sz="5800" b="1"/>
              <a:t>Agenda	</a:t>
            </a:r>
            <a:endParaRPr sz="5800" b="1"/>
          </a:p>
        </p:txBody>
      </p:sp>
      <p:sp>
        <p:nvSpPr>
          <p:cNvPr id="164" name="Google Shape;164;p3"/>
          <p:cNvSpPr txBox="1">
            <a:spLocks noGrp="1"/>
          </p:cNvSpPr>
          <p:nvPr>
            <p:ph idx="1"/>
          </p:nvPr>
        </p:nvSpPr>
        <p:spPr>
          <a:xfrm>
            <a:off x="827700" y="2052925"/>
            <a:ext cx="7401900" cy="45222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en-US" dirty="0"/>
              <a:t>Senior Status Check/Graduation Requirements</a:t>
            </a:r>
            <a:endParaRPr dirty="0"/>
          </a:p>
          <a:p>
            <a:pPr marL="342900" lvl="0" indent="-342900" algn="l" rtl="0">
              <a:spcBef>
                <a:spcPts val="1000"/>
              </a:spcBef>
              <a:spcAft>
                <a:spcPts val="0"/>
              </a:spcAft>
              <a:buSzPts val="1600"/>
              <a:buChar char="►"/>
            </a:pPr>
            <a:r>
              <a:rPr lang="en-US" dirty="0"/>
              <a:t>Military</a:t>
            </a:r>
            <a:endParaRPr dirty="0"/>
          </a:p>
          <a:p>
            <a:pPr marL="342900" lvl="0" indent="-342900" algn="l" rtl="0">
              <a:spcBef>
                <a:spcPts val="1000"/>
              </a:spcBef>
              <a:spcAft>
                <a:spcPts val="0"/>
              </a:spcAft>
              <a:buSzPts val="1600"/>
              <a:buChar char="►"/>
            </a:pPr>
            <a:r>
              <a:rPr lang="en-US" dirty="0"/>
              <a:t>College Admissions</a:t>
            </a:r>
            <a:endParaRPr dirty="0"/>
          </a:p>
          <a:p>
            <a:pPr marL="342900" lvl="0" indent="-332740" algn="l" rtl="0">
              <a:spcBef>
                <a:spcPts val="1000"/>
              </a:spcBef>
              <a:spcAft>
                <a:spcPts val="0"/>
              </a:spcAft>
              <a:buSzPts val="1440"/>
              <a:buChar char="►"/>
            </a:pPr>
            <a:r>
              <a:rPr lang="en-US" dirty="0"/>
              <a:t>College Application Process</a:t>
            </a:r>
            <a:endParaRPr dirty="0"/>
          </a:p>
          <a:p>
            <a:pPr marL="742950" lvl="1" indent="-285750" algn="l" rtl="0">
              <a:spcBef>
                <a:spcPts val="1000"/>
              </a:spcBef>
              <a:spcAft>
                <a:spcPts val="0"/>
              </a:spcAft>
              <a:buSzPts val="1440"/>
              <a:buChar char="►"/>
            </a:pPr>
            <a:r>
              <a:rPr lang="en-US" dirty="0"/>
              <a:t>Testing</a:t>
            </a:r>
            <a:endParaRPr dirty="0"/>
          </a:p>
          <a:p>
            <a:pPr marL="742950" lvl="1" indent="-285750" algn="l" rtl="0">
              <a:spcBef>
                <a:spcPts val="1000"/>
              </a:spcBef>
              <a:spcAft>
                <a:spcPts val="0"/>
              </a:spcAft>
              <a:buSzPts val="1440"/>
              <a:buChar char="►"/>
            </a:pPr>
            <a:r>
              <a:rPr lang="en-US" dirty="0"/>
              <a:t>Transcripts</a:t>
            </a:r>
            <a:endParaRPr dirty="0"/>
          </a:p>
          <a:p>
            <a:pPr marL="742950" lvl="1" indent="-285750" algn="l" rtl="0">
              <a:spcBef>
                <a:spcPts val="1000"/>
              </a:spcBef>
              <a:spcAft>
                <a:spcPts val="0"/>
              </a:spcAft>
              <a:buSzPts val="1440"/>
              <a:buChar char="►"/>
            </a:pPr>
            <a:r>
              <a:rPr lang="en-US" dirty="0"/>
              <a:t>Senior Information Packet</a:t>
            </a:r>
            <a:endParaRPr dirty="0"/>
          </a:p>
          <a:p>
            <a:pPr marL="342900" lvl="0" indent="-332740" algn="l" rtl="0">
              <a:spcBef>
                <a:spcPts val="1000"/>
              </a:spcBef>
              <a:spcAft>
                <a:spcPts val="0"/>
              </a:spcAft>
              <a:buSzPts val="1440"/>
              <a:buChar char="►"/>
            </a:pPr>
            <a:r>
              <a:rPr lang="en-US" dirty="0"/>
              <a:t>Paying for College</a:t>
            </a:r>
            <a:endParaRPr dirty="0"/>
          </a:p>
          <a:p>
            <a:pPr marL="742950" lvl="1" indent="-295910" algn="l" rtl="0">
              <a:spcBef>
                <a:spcPts val="1000"/>
              </a:spcBef>
              <a:spcAft>
                <a:spcPts val="0"/>
              </a:spcAft>
              <a:buSzPts val="1600"/>
              <a:buChar char="►"/>
            </a:pPr>
            <a:r>
              <a:rPr lang="en-US" dirty="0"/>
              <a:t>HOPE/Zell Miller/HOPE Grant</a:t>
            </a:r>
            <a:endParaRPr dirty="0"/>
          </a:p>
          <a:p>
            <a:pPr marL="342900" lvl="0" indent="-342900" algn="l" rtl="0">
              <a:spcBef>
                <a:spcPts val="1000"/>
              </a:spcBef>
              <a:spcAft>
                <a:spcPts val="0"/>
              </a:spcAft>
              <a:buSzPts val="1600"/>
              <a:buChar char="►"/>
            </a:pPr>
            <a:r>
              <a:rPr lang="en-US" dirty="0"/>
              <a:t>Resources</a:t>
            </a:r>
            <a:endParaRPr dirty="0"/>
          </a:p>
          <a:p>
            <a:pPr marL="0" lvl="0" indent="0" algn="l" rtl="0">
              <a:spcBef>
                <a:spcPts val="1000"/>
              </a:spcBef>
              <a:spcAft>
                <a:spcPts val="0"/>
              </a:spcAft>
              <a:buNone/>
            </a:pPr>
            <a:endParaRPr dirty="0"/>
          </a:p>
          <a:p>
            <a:pPr marL="342900" lvl="0" indent="-241300" algn="l" rtl="0">
              <a:spcBef>
                <a:spcPts val="1000"/>
              </a:spcBef>
              <a:spcAft>
                <a:spcPts val="0"/>
              </a:spcAft>
              <a:buSzPts val="1600"/>
              <a:buNone/>
            </a:pPr>
            <a:endParaRPr dirty="0"/>
          </a:p>
          <a:p>
            <a:pPr marL="342900" lvl="0" indent="-241300" algn="l" rtl="0">
              <a:spcBef>
                <a:spcPts val="1000"/>
              </a:spcBef>
              <a:spcAft>
                <a:spcPts val="0"/>
              </a:spcAft>
              <a:buSzPts val="1600"/>
              <a:buNone/>
            </a:pPr>
            <a:endParaRPr dirty="0"/>
          </a:p>
          <a:p>
            <a:pPr marL="342900" lvl="0" indent="-241300" algn="l" rtl="0">
              <a:spcBef>
                <a:spcPts val="1000"/>
              </a:spcBef>
              <a:spcAft>
                <a:spcPts val="0"/>
              </a:spcAft>
              <a:buSzPts val="1600"/>
              <a:buNone/>
            </a:pPr>
            <a:endParaRPr dirty="0"/>
          </a:p>
          <a:p>
            <a:pPr marL="342900" lvl="0" indent="-241300" algn="l" rtl="0">
              <a:spcBef>
                <a:spcPts val="1000"/>
              </a:spcBef>
              <a:spcAft>
                <a:spcPts val="0"/>
              </a:spcAft>
              <a:buSzPts val="1600"/>
              <a:buNone/>
            </a:pPr>
            <a:endParaRPr dirty="0"/>
          </a:p>
        </p:txBody>
      </p:sp>
      <p:pic>
        <p:nvPicPr>
          <p:cNvPr id="2" name="slide 3">
            <a:hlinkClick r:id="" action="ppaction://media"/>
            <a:extLst>
              <a:ext uri="{FF2B5EF4-FFF2-40B4-BE49-F238E27FC236}">
                <a16:creationId xmlns:a16="http://schemas.microsoft.com/office/drawing/2014/main" id="{E1ABF36F-6EFF-48FF-81C8-D6F7BA430FB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416667" y="5331045"/>
            <a:ext cx="899633" cy="899633"/>
          </a:xfrm>
          <a:prstGeom prst="rect">
            <a:avLst/>
          </a:prstGeom>
          <a:solidFill>
            <a:srgbClr val="92D050"/>
          </a:solidFill>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2617"/>
    </mc:Choice>
    <mc:Fallback xmlns="">
      <p:transition spd="slow" advTm="526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526" objId="2"/>
        <p14:stopEvt time="49527" objId="2"/>
        <p14:playEvt time="51729" objId="2"/>
        <p14:stopEvt time="52617" objId="2"/>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1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b="1"/>
              <a:t>How do colleges calculate your GPA?</a:t>
            </a:r>
            <a:endParaRPr b="1"/>
          </a:p>
        </p:txBody>
      </p:sp>
      <p:sp>
        <p:nvSpPr>
          <p:cNvPr id="418" name="Google Shape;418;p13"/>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342900" lvl="0" indent="-349250" algn="l" rtl="0">
              <a:spcBef>
                <a:spcPts val="0"/>
              </a:spcBef>
              <a:spcAft>
                <a:spcPts val="0"/>
              </a:spcAft>
              <a:buSzPts val="1580"/>
              <a:buChar char="►"/>
            </a:pPr>
            <a:r>
              <a:rPr lang="en-US" sz="2250"/>
              <a:t>This is an excellent question to ask a college admissions officer. </a:t>
            </a:r>
            <a:endParaRPr sz="2250"/>
          </a:p>
          <a:p>
            <a:pPr marL="342900" lvl="0" indent="0" algn="l" rtl="0">
              <a:spcBef>
                <a:spcPts val="0"/>
              </a:spcBef>
              <a:spcAft>
                <a:spcPts val="0"/>
              </a:spcAft>
              <a:buNone/>
            </a:pPr>
            <a:endParaRPr sz="2150"/>
          </a:p>
          <a:p>
            <a:pPr marL="342900" lvl="0" indent="-361950" algn="l" rtl="0">
              <a:spcBef>
                <a:spcPts val="0"/>
              </a:spcBef>
              <a:spcAft>
                <a:spcPts val="0"/>
              </a:spcAft>
              <a:buSzPts val="1780"/>
              <a:buChar char="►"/>
            </a:pPr>
            <a:r>
              <a:rPr lang="en-US" sz="2150"/>
              <a:t>Colleges typically recalculate your GPA from your core classes. </a:t>
            </a:r>
            <a:endParaRPr sz="2150"/>
          </a:p>
          <a:p>
            <a:pPr marL="342900" lvl="0" indent="0" algn="l" rtl="0">
              <a:spcBef>
                <a:spcPts val="0"/>
              </a:spcBef>
              <a:spcAft>
                <a:spcPts val="0"/>
              </a:spcAft>
              <a:buNone/>
            </a:pPr>
            <a:endParaRPr sz="2150"/>
          </a:p>
          <a:p>
            <a:pPr marL="342900" lvl="0" indent="-361950" algn="l" rtl="0">
              <a:spcBef>
                <a:spcPts val="1000"/>
              </a:spcBef>
              <a:spcAft>
                <a:spcPts val="0"/>
              </a:spcAft>
              <a:buSzPts val="1780"/>
              <a:buChar char="►"/>
            </a:pPr>
            <a:r>
              <a:rPr lang="en-US" sz="2150"/>
              <a:t>Core classes include: English, Math, Science, Social Studies and World Language.</a:t>
            </a:r>
            <a:endParaRPr sz="2300"/>
          </a:p>
          <a:p>
            <a:pPr marL="0" lvl="0" indent="0" algn="l" rtl="0">
              <a:spcBef>
                <a:spcPts val="1000"/>
              </a:spcBef>
              <a:spcAft>
                <a:spcPts val="0"/>
              </a:spcAft>
              <a:buNone/>
            </a:pPr>
            <a:endParaRPr sz="2150"/>
          </a:p>
          <a:p>
            <a:pPr marL="342900" lvl="0" indent="-361950" algn="l" rtl="0">
              <a:spcBef>
                <a:spcPts val="1000"/>
              </a:spcBef>
              <a:spcAft>
                <a:spcPts val="0"/>
              </a:spcAft>
              <a:buSzPts val="1780"/>
              <a:buChar char="►"/>
            </a:pPr>
            <a:r>
              <a:rPr lang="en-US" sz="2150"/>
              <a:t>Colleges may or may not “weight” honors or AP courses.</a:t>
            </a:r>
            <a:endParaRPr sz="2300"/>
          </a:p>
          <a:p>
            <a:pPr marL="342900" lvl="0" indent="0" algn="l" rtl="0">
              <a:spcBef>
                <a:spcPts val="1000"/>
              </a:spcBef>
              <a:spcAft>
                <a:spcPts val="0"/>
              </a:spcAft>
              <a:buNone/>
            </a:pPr>
            <a:endParaRPr sz="2300"/>
          </a:p>
          <a:p>
            <a:pPr marL="457200" lvl="1" indent="0" algn="l" rtl="0">
              <a:spcBef>
                <a:spcPts val="1000"/>
              </a:spcBef>
              <a:spcAft>
                <a:spcPts val="0"/>
              </a:spcAft>
              <a:buSzPts val="1332"/>
              <a:buNone/>
            </a:pPr>
            <a:endParaRPr sz="1965"/>
          </a:p>
        </p:txBody>
      </p:sp>
      <p:pic>
        <p:nvPicPr>
          <p:cNvPr id="8" name="Audio 7">
            <a:hlinkClick r:id="" action="ppaction://media"/>
            <a:extLst>
              <a:ext uri="{FF2B5EF4-FFF2-40B4-BE49-F238E27FC236}">
                <a16:creationId xmlns:a16="http://schemas.microsoft.com/office/drawing/2014/main" id="{C270D635-8915-40AE-8120-89F6B9244B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a:solidFill>
            <a:srgbClr val="92D050"/>
          </a:solidFill>
        </p:spPr>
      </p:pic>
    </p:spTree>
  </p:cSld>
  <p:clrMapOvr>
    <a:masterClrMapping/>
  </p:clrMapOvr>
  <mc:AlternateContent xmlns:mc="http://schemas.openxmlformats.org/markup-compatibility/2006" xmlns:p14="http://schemas.microsoft.com/office/powerpoint/2010/main">
    <mc:Choice Requires="p14">
      <p:transition spd="slow" p14:dur="2000" advTm="39896"/>
    </mc:Choice>
    <mc:Fallback xmlns="">
      <p:transition spd="slow" advTm="39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2"/>
          <p:cNvSpPr txBox="1">
            <a:spLocks noGrp="1"/>
          </p:cNvSpPr>
          <p:nvPr>
            <p:ph type="title"/>
          </p:nvPr>
        </p:nvSpPr>
        <p:spPr>
          <a:xfrm>
            <a:off x="484710" y="0"/>
            <a:ext cx="6678090" cy="1143001"/>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2"/>
              </a:buClr>
              <a:buSzPts val="4200"/>
              <a:buFont typeface="Century Gothic"/>
              <a:buNone/>
            </a:pPr>
            <a:r>
              <a:rPr lang="en-US"/>
              <a:t>Admissions Statistics</a:t>
            </a:r>
            <a:endParaRPr/>
          </a:p>
        </p:txBody>
      </p:sp>
      <p:graphicFrame>
        <p:nvGraphicFramePr>
          <p:cNvPr id="424" name="Google Shape;424;p12"/>
          <p:cNvGraphicFramePr/>
          <p:nvPr>
            <p:extLst>
              <p:ext uri="{D42A27DB-BD31-4B8C-83A1-F6EECF244321}">
                <p14:modId xmlns:p14="http://schemas.microsoft.com/office/powerpoint/2010/main" val="3243050114"/>
              </p:ext>
            </p:extLst>
          </p:nvPr>
        </p:nvGraphicFramePr>
        <p:xfrm>
          <a:off x="609600" y="842101"/>
          <a:ext cx="7803225" cy="5982020"/>
        </p:xfrm>
        <a:graphic>
          <a:graphicData uri="http://schemas.openxmlformats.org/drawingml/2006/table">
            <a:tbl>
              <a:tblPr>
                <a:noFill/>
                <a:tableStyleId>{076F4C8B-57D1-4484-9304-FEBACEEAD521}</a:tableStyleId>
              </a:tblPr>
              <a:tblGrid>
                <a:gridCol w="1388375">
                  <a:extLst>
                    <a:ext uri="{9D8B030D-6E8A-4147-A177-3AD203B41FA5}">
                      <a16:colId xmlns:a16="http://schemas.microsoft.com/office/drawing/2014/main" val="20000"/>
                    </a:ext>
                  </a:extLst>
                </a:gridCol>
                <a:gridCol w="1278625">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074821">
                  <a:extLst>
                    <a:ext uri="{9D8B030D-6E8A-4147-A177-3AD203B41FA5}">
                      <a16:colId xmlns:a16="http://schemas.microsoft.com/office/drawing/2014/main" val="20003"/>
                    </a:ext>
                  </a:extLst>
                </a:gridCol>
                <a:gridCol w="1332254">
                  <a:extLst>
                    <a:ext uri="{9D8B030D-6E8A-4147-A177-3AD203B41FA5}">
                      <a16:colId xmlns:a16="http://schemas.microsoft.com/office/drawing/2014/main" val="20004"/>
                    </a:ext>
                  </a:extLst>
                </a:gridCol>
                <a:gridCol w="1281350">
                  <a:extLst>
                    <a:ext uri="{9D8B030D-6E8A-4147-A177-3AD203B41FA5}">
                      <a16:colId xmlns:a16="http://schemas.microsoft.com/office/drawing/2014/main" val="20005"/>
                    </a:ext>
                  </a:extLst>
                </a:gridCol>
              </a:tblGrid>
              <a:tr h="1251000">
                <a:tc>
                  <a:txBody>
                    <a:bodyPr/>
                    <a:lstStyle/>
                    <a:p>
                      <a:pPr marL="0" marR="0" lvl="0" indent="0" algn="l" rtl="0">
                        <a:spcBef>
                          <a:spcPts val="0"/>
                        </a:spcBef>
                        <a:spcAft>
                          <a:spcPts val="0"/>
                        </a:spcAft>
                        <a:buNone/>
                      </a:pPr>
                      <a:endParaRPr sz="1100" b="1">
                        <a:solidFill>
                          <a:srgbClr val="292934"/>
                        </a:solidFill>
                      </a:endParaRPr>
                    </a:p>
                    <a:p>
                      <a:pPr marL="0" marR="0" lvl="0" indent="0" algn="l" rtl="0">
                        <a:spcBef>
                          <a:spcPts val="0"/>
                        </a:spcBef>
                        <a:spcAft>
                          <a:spcPts val="0"/>
                        </a:spcAft>
                        <a:buNone/>
                      </a:pPr>
                      <a:endParaRPr sz="1100" b="1">
                        <a:solidFill>
                          <a:srgbClr val="292934"/>
                        </a:solidFill>
                      </a:endParaRPr>
                    </a:p>
                    <a:p>
                      <a:pPr marL="0" marR="0" lvl="0" indent="0" algn="l" rtl="0">
                        <a:spcBef>
                          <a:spcPts val="0"/>
                        </a:spcBef>
                        <a:spcAft>
                          <a:spcPts val="0"/>
                        </a:spcAft>
                        <a:buNone/>
                      </a:pPr>
                      <a:endParaRPr sz="1100" b="1">
                        <a:solidFill>
                          <a:srgbClr val="292934"/>
                        </a:solidFill>
                      </a:endParaRPr>
                    </a:p>
                    <a:p>
                      <a:pPr marL="0" marR="0" lvl="0" indent="0" algn="l" rtl="0">
                        <a:spcBef>
                          <a:spcPts val="0"/>
                        </a:spcBef>
                        <a:spcAft>
                          <a:spcPts val="0"/>
                        </a:spcAft>
                        <a:buNone/>
                      </a:pPr>
                      <a:endParaRPr sz="1100" b="1">
                        <a:solidFill>
                          <a:srgbClr val="292934"/>
                        </a:solidFill>
                      </a:endParaRPr>
                    </a:p>
                    <a:p>
                      <a:pPr marL="0" marR="0" lvl="0" indent="0" algn="l" rtl="0">
                        <a:spcBef>
                          <a:spcPts val="0"/>
                        </a:spcBef>
                        <a:spcAft>
                          <a:spcPts val="0"/>
                        </a:spcAft>
                        <a:buNone/>
                      </a:pPr>
                      <a:r>
                        <a:rPr lang="en-US" sz="1100" b="1">
                          <a:solidFill>
                            <a:srgbClr val="292934"/>
                          </a:solidFill>
                        </a:rPr>
                        <a:t>College</a:t>
                      </a: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ctr" rtl="0">
                        <a:spcBef>
                          <a:spcPts val="0"/>
                        </a:spcBef>
                        <a:spcAft>
                          <a:spcPts val="0"/>
                        </a:spcAft>
                        <a:buNone/>
                      </a:pPr>
                      <a:endParaRPr sz="1100" b="1" i="0" u="none" strike="noStrike">
                        <a:solidFill>
                          <a:srgbClr val="292934"/>
                        </a:solidFill>
                        <a:latin typeface="Arial"/>
                        <a:ea typeface="Arial"/>
                        <a:cs typeface="Arial"/>
                        <a:sym typeface="Arial"/>
                      </a:endParaRPr>
                    </a:p>
                    <a:p>
                      <a:pPr marL="0" marR="0" lvl="0" indent="0" algn="ctr" rtl="0">
                        <a:spcBef>
                          <a:spcPts val="0"/>
                        </a:spcBef>
                        <a:spcAft>
                          <a:spcPts val="0"/>
                        </a:spcAft>
                        <a:buNone/>
                      </a:pPr>
                      <a:r>
                        <a:rPr lang="en-US" sz="1100" b="1" i="0" u="none" strike="noStrike">
                          <a:solidFill>
                            <a:srgbClr val="292934"/>
                          </a:solidFill>
                          <a:latin typeface="Arial"/>
                          <a:ea typeface="Arial"/>
                          <a:cs typeface="Arial"/>
                          <a:sym typeface="Arial"/>
                        </a:rPr>
                        <a:t>Average Core GPA</a:t>
                      </a:r>
                      <a:endParaRPr/>
                    </a:p>
                    <a:p>
                      <a:pPr marL="0" marR="0" lvl="0" indent="0" algn="l" rtl="0">
                        <a:spcBef>
                          <a:spcPts val="0"/>
                        </a:spcBef>
                        <a:spcAft>
                          <a:spcPts val="0"/>
                        </a:spcAft>
                        <a:buNone/>
                      </a:pPr>
                      <a:r>
                        <a:rPr lang="en-US" sz="1100" b="1" i="0" u="none" strike="noStrike">
                          <a:solidFill>
                            <a:srgbClr val="292934"/>
                          </a:solidFill>
                          <a:latin typeface="Arial"/>
                          <a:ea typeface="Arial"/>
                          <a:cs typeface="Arial"/>
                          <a:sym typeface="Arial"/>
                        </a:rPr>
                        <a:t>             or </a:t>
                      </a:r>
                      <a:endParaRPr/>
                    </a:p>
                    <a:p>
                      <a:pPr marL="0" marR="0" lvl="0" indent="0" algn="ctr" rtl="0">
                        <a:spcBef>
                          <a:spcPts val="0"/>
                        </a:spcBef>
                        <a:spcAft>
                          <a:spcPts val="0"/>
                        </a:spcAft>
                        <a:buNone/>
                      </a:pPr>
                      <a:r>
                        <a:rPr lang="en-US" sz="1100" b="1" i="0" u="none" strike="noStrike">
                          <a:solidFill>
                            <a:srgbClr val="292934"/>
                          </a:solidFill>
                          <a:latin typeface="Arial"/>
                          <a:ea typeface="Arial"/>
                          <a:cs typeface="Arial"/>
                          <a:sym typeface="Arial"/>
                        </a:rPr>
                        <a:t>Minimum GPA Required</a:t>
                      </a:r>
                      <a:endParaRPr sz="1100" b="1" i="0" u="none" strike="noStrike">
                        <a:solidFill>
                          <a:srgbClr val="292934"/>
                        </a:solidFill>
                        <a:latin typeface="Arial"/>
                        <a:ea typeface="Arial"/>
                        <a:cs typeface="Arial"/>
                        <a:sym typeface="Arial"/>
                      </a:endParaRPr>
                    </a:p>
                    <a:p>
                      <a:pPr marL="0" marR="0" lvl="0" indent="0" algn="l" rtl="0">
                        <a:spcBef>
                          <a:spcPts val="0"/>
                        </a:spcBef>
                        <a:spcAft>
                          <a:spcPts val="0"/>
                        </a:spcAft>
                        <a:buNone/>
                      </a:pPr>
                      <a:r>
                        <a:rPr lang="en-US" sz="1100" b="1" i="0" u="none" strike="noStrike">
                          <a:solidFill>
                            <a:srgbClr val="292934"/>
                          </a:solidFill>
                          <a:latin typeface="Arial"/>
                          <a:ea typeface="Arial"/>
                          <a:cs typeface="Arial"/>
                          <a:sym typeface="Arial"/>
                        </a:rPr>
                        <a:t>        </a:t>
                      </a: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ctr" rtl="0">
                        <a:spcBef>
                          <a:spcPts val="0"/>
                        </a:spcBef>
                        <a:spcAft>
                          <a:spcPts val="0"/>
                        </a:spcAft>
                        <a:buNone/>
                      </a:pPr>
                      <a:endParaRPr sz="1100" b="1" i="0" u="none" strike="noStrike">
                        <a:solidFill>
                          <a:srgbClr val="292934"/>
                        </a:solidFill>
                        <a:latin typeface="Arial"/>
                        <a:ea typeface="Arial"/>
                        <a:cs typeface="Arial"/>
                        <a:sym typeface="Arial"/>
                      </a:endParaRPr>
                    </a:p>
                    <a:p>
                      <a:pPr marL="0" marR="0" lvl="0" indent="0" algn="ctr" rtl="0">
                        <a:spcBef>
                          <a:spcPts val="0"/>
                        </a:spcBef>
                        <a:spcAft>
                          <a:spcPts val="0"/>
                        </a:spcAft>
                        <a:buNone/>
                      </a:pPr>
                      <a:r>
                        <a:rPr lang="en-US" sz="1100" b="1" i="0" u="none" strike="noStrike">
                          <a:solidFill>
                            <a:srgbClr val="292934"/>
                          </a:solidFill>
                          <a:latin typeface="Arial"/>
                          <a:ea typeface="Arial"/>
                          <a:cs typeface="Arial"/>
                          <a:sym typeface="Arial"/>
                        </a:rPr>
                        <a:t>Average </a:t>
                      </a:r>
                      <a:endParaRPr sz="1100">
                        <a:latin typeface="Arial"/>
                        <a:ea typeface="Arial"/>
                        <a:cs typeface="Arial"/>
                        <a:sym typeface="Arial"/>
                      </a:endParaRPr>
                    </a:p>
                    <a:p>
                      <a:pPr marL="0" marR="0" lvl="0" indent="0" algn="ctr" rtl="0">
                        <a:spcBef>
                          <a:spcPts val="0"/>
                        </a:spcBef>
                        <a:spcAft>
                          <a:spcPts val="0"/>
                        </a:spcAft>
                        <a:buNone/>
                      </a:pPr>
                      <a:r>
                        <a:rPr lang="en-US" sz="1100" b="1" i="0" u="none" strike="noStrike">
                          <a:solidFill>
                            <a:srgbClr val="292934"/>
                          </a:solidFill>
                          <a:latin typeface="Arial"/>
                          <a:ea typeface="Arial"/>
                          <a:cs typeface="Arial"/>
                          <a:sym typeface="Arial"/>
                        </a:rPr>
                        <a:t>SAT</a:t>
                      </a:r>
                      <a:endParaRPr/>
                    </a:p>
                    <a:p>
                      <a:pPr marL="0" marR="0" lvl="0" indent="0" algn="ctr" rtl="0">
                        <a:spcBef>
                          <a:spcPts val="0"/>
                        </a:spcBef>
                        <a:spcAft>
                          <a:spcPts val="0"/>
                        </a:spcAft>
                        <a:buNone/>
                      </a:pPr>
                      <a:r>
                        <a:rPr lang="en-US" sz="1100" b="1" i="0" u="none" strike="noStrike">
                          <a:solidFill>
                            <a:srgbClr val="292934"/>
                          </a:solidFill>
                          <a:latin typeface="Arial"/>
                          <a:ea typeface="Arial"/>
                          <a:cs typeface="Arial"/>
                          <a:sym typeface="Arial"/>
                        </a:rPr>
                        <a:t> or</a:t>
                      </a:r>
                      <a:endParaRPr/>
                    </a:p>
                    <a:p>
                      <a:pPr marL="0" marR="0" lvl="0" indent="0" algn="ctr" rtl="0">
                        <a:spcBef>
                          <a:spcPts val="0"/>
                        </a:spcBef>
                        <a:spcAft>
                          <a:spcPts val="0"/>
                        </a:spcAft>
                        <a:buNone/>
                      </a:pPr>
                      <a:r>
                        <a:rPr lang="en-US" sz="1100" b="1" i="0" u="none" strike="noStrike">
                          <a:solidFill>
                            <a:srgbClr val="292934"/>
                          </a:solidFill>
                          <a:latin typeface="Arial"/>
                          <a:ea typeface="Arial"/>
                          <a:cs typeface="Arial"/>
                          <a:sym typeface="Arial"/>
                        </a:rPr>
                        <a:t>Minimum SAT Required</a:t>
                      </a: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ctr" rtl="0">
                        <a:spcBef>
                          <a:spcPts val="0"/>
                        </a:spcBef>
                        <a:spcAft>
                          <a:spcPts val="0"/>
                        </a:spcAft>
                        <a:buNone/>
                      </a:pPr>
                      <a:endParaRPr sz="1100" b="1" i="0" u="none" strike="noStrike">
                        <a:solidFill>
                          <a:srgbClr val="292934"/>
                        </a:solidFill>
                        <a:latin typeface="Arial"/>
                        <a:ea typeface="Arial"/>
                        <a:cs typeface="Arial"/>
                        <a:sym typeface="Arial"/>
                      </a:endParaRPr>
                    </a:p>
                    <a:p>
                      <a:pPr marL="0" marR="0" lvl="0" indent="0" algn="ctr" rtl="0">
                        <a:spcBef>
                          <a:spcPts val="0"/>
                        </a:spcBef>
                        <a:spcAft>
                          <a:spcPts val="0"/>
                        </a:spcAft>
                        <a:buNone/>
                      </a:pPr>
                      <a:r>
                        <a:rPr lang="en-US" sz="1100" b="1" i="0" u="none" strike="noStrike">
                          <a:solidFill>
                            <a:srgbClr val="292934"/>
                          </a:solidFill>
                          <a:latin typeface="Arial"/>
                          <a:ea typeface="Arial"/>
                          <a:cs typeface="Arial"/>
                          <a:sym typeface="Arial"/>
                        </a:rPr>
                        <a:t>Average</a:t>
                      </a:r>
                      <a:endParaRPr sz="1100">
                        <a:latin typeface="Arial"/>
                        <a:ea typeface="Arial"/>
                        <a:cs typeface="Arial"/>
                        <a:sym typeface="Arial"/>
                      </a:endParaRPr>
                    </a:p>
                    <a:p>
                      <a:pPr marL="0" marR="0" lvl="0" indent="0" algn="ctr" rtl="0">
                        <a:spcBef>
                          <a:spcPts val="0"/>
                        </a:spcBef>
                        <a:spcAft>
                          <a:spcPts val="0"/>
                        </a:spcAft>
                        <a:buNone/>
                      </a:pPr>
                      <a:r>
                        <a:rPr lang="en-US" sz="1100" b="1" i="0" u="none" strike="noStrike">
                          <a:solidFill>
                            <a:srgbClr val="292934"/>
                          </a:solidFill>
                          <a:latin typeface="Arial"/>
                          <a:ea typeface="Arial"/>
                          <a:cs typeface="Arial"/>
                          <a:sym typeface="Arial"/>
                        </a:rPr>
                        <a:t>ACT</a:t>
                      </a:r>
                      <a:endParaRPr/>
                    </a:p>
                    <a:p>
                      <a:pPr marL="0" marR="0" lvl="0" indent="0" algn="ctr" rtl="0">
                        <a:spcBef>
                          <a:spcPts val="0"/>
                        </a:spcBef>
                        <a:spcAft>
                          <a:spcPts val="0"/>
                        </a:spcAft>
                        <a:buNone/>
                      </a:pPr>
                      <a:r>
                        <a:rPr lang="en-US" sz="1100" b="1" i="0" u="none" strike="noStrike">
                          <a:solidFill>
                            <a:srgbClr val="292934"/>
                          </a:solidFill>
                          <a:latin typeface="Arial"/>
                          <a:ea typeface="Arial"/>
                          <a:cs typeface="Arial"/>
                          <a:sym typeface="Arial"/>
                        </a:rPr>
                        <a:t>Or </a:t>
                      </a:r>
                      <a:endParaRPr/>
                    </a:p>
                    <a:p>
                      <a:pPr marL="0" marR="0" lvl="0" indent="0" algn="ctr" rtl="0">
                        <a:spcBef>
                          <a:spcPts val="0"/>
                        </a:spcBef>
                        <a:spcAft>
                          <a:spcPts val="0"/>
                        </a:spcAft>
                        <a:buNone/>
                      </a:pPr>
                      <a:r>
                        <a:rPr lang="en-US" sz="1100" b="1" i="0" u="none" strike="noStrike">
                          <a:solidFill>
                            <a:srgbClr val="292934"/>
                          </a:solidFill>
                          <a:latin typeface="Arial"/>
                          <a:ea typeface="Arial"/>
                          <a:cs typeface="Arial"/>
                          <a:sym typeface="Arial"/>
                        </a:rPr>
                        <a:t>Minimum ACT Required</a:t>
                      </a:r>
                      <a:endParaRPr sz="1100">
                        <a:latin typeface="Arial"/>
                        <a:ea typeface="Arial"/>
                        <a:cs typeface="Arial"/>
                        <a:sym typeface="Arial"/>
                      </a:endParaRPr>
                    </a:p>
                    <a:p>
                      <a:pPr marL="0" marR="0" lvl="0" indent="0" algn="l" rtl="0">
                        <a:spcBef>
                          <a:spcPts val="0"/>
                        </a:spcBef>
                        <a:spcAft>
                          <a:spcPts val="0"/>
                        </a:spcAft>
                        <a:buNone/>
                      </a:pPr>
                      <a:br>
                        <a:rPr lang="en-US" sz="1100">
                          <a:latin typeface="Arial"/>
                          <a:ea typeface="Arial"/>
                          <a:cs typeface="Arial"/>
                          <a:sym typeface="Arial"/>
                        </a:rPr>
                      </a:b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ctr" rtl="0">
                        <a:spcBef>
                          <a:spcPts val="0"/>
                        </a:spcBef>
                        <a:spcAft>
                          <a:spcPts val="0"/>
                        </a:spcAft>
                        <a:buNone/>
                      </a:pPr>
                      <a:endParaRPr sz="1100" b="1" i="0" u="none" strike="noStrike">
                        <a:solidFill>
                          <a:srgbClr val="292934"/>
                        </a:solidFill>
                        <a:latin typeface="Arial"/>
                        <a:ea typeface="Arial"/>
                        <a:cs typeface="Arial"/>
                        <a:sym typeface="Arial"/>
                      </a:endParaRPr>
                    </a:p>
                    <a:p>
                      <a:pPr marL="0" marR="0" lvl="0" indent="0" algn="ctr" rtl="0">
                        <a:spcBef>
                          <a:spcPts val="0"/>
                        </a:spcBef>
                        <a:spcAft>
                          <a:spcPts val="0"/>
                        </a:spcAft>
                        <a:buNone/>
                      </a:pPr>
                      <a:r>
                        <a:rPr lang="en-US" sz="1100" b="1" i="0" u="none" strike="noStrike">
                          <a:solidFill>
                            <a:srgbClr val="292934"/>
                          </a:solidFill>
                          <a:latin typeface="Arial"/>
                          <a:ea typeface="Arial"/>
                          <a:cs typeface="Arial"/>
                          <a:sym typeface="Arial"/>
                        </a:rPr>
                        <a:t>Competitive Statistics</a:t>
                      </a:r>
                      <a:endParaRPr/>
                    </a:p>
                    <a:p>
                      <a:pPr marL="0" marR="0" lvl="0" indent="0" algn="ctr" rtl="0">
                        <a:spcBef>
                          <a:spcPts val="0"/>
                        </a:spcBef>
                        <a:spcAft>
                          <a:spcPts val="0"/>
                        </a:spcAft>
                        <a:buNone/>
                      </a:pPr>
                      <a:r>
                        <a:rPr lang="en-US" sz="1100" b="1" i="0" u="none" strike="noStrike">
                          <a:solidFill>
                            <a:srgbClr val="292934"/>
                          </a:solidFill>
                          <a:latin typeface="Arial"/>
                          <a:ea typeface="Arial"/>
                          <a:cs typeface="Arial"/>
                          <a:sym typeface="Arial"/>
                        </a:rPr>
                        <a:t>AP Classes</a:t>
                      </a:r>
                      <a:endParaRPr sz="1100" b="1" i="0" u="none" strike="noStrike">
                        <a:solidFill>
                          <a:srgbClr val="292934"/>
                        </a:solidFill>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ctr" rtl="0">
                        <a:spcBef>
                          <a:spcPts val="0"/>
                        </a:spcBef>
                        <a:spcAft>
                          <a:spcPts val="0"/>
                        </a:spcAft>
                        <a:buNone/>
                      </a:pPr>
                      <a:endParaRPr sz="1100" b="1" i="0" u="none" strike="noStrike">
                        <a:solidFill>
                          <a:srgbClr val="292934"/>
                        </a:solidFill>
                        <a:latin typeface="Arial"/>
                        <a:ea typeface="Arial"/>
                        <a:cs typeface="Arial"/>
                        <a:sym typeface="Arial"/>
                      </a:endParaRPr>
                    </a:p>
                    <a:p>
                      <a:pPr marL="0" marR="0" lvl="0" indent="0" algn="ctr" rtl="0">
                        <a:spcBef>
                          <a:spcPts val="0"/>
                        </a:spcBef>
                        <a:spcAft>
                          <a:spcPts val="0"/>
                        </a:spcAft>
                        <a:buNone/>
                      </a:pPr>
                      <a:endParaRPr sz="1100" b="1" i="0" u="none" strike="noStrike">
                        <a:solidFill>
                          <a:srgbClr val="292934"/>
                        </a:solidFill>
                        <a:latin typeface="Arial"/>
                        <a:ea typeface="Arial"/>
                        <a:cs typeface="Arial"/>
                        <a:sym typeface="Arial"/>
                      </a:endParaRPr>
                    </a:p>
                    <a:p>
                      <a:pPr marL="0" marR="0" lvl="0" indent="0" algn="ctr" rtl="0">
                        <a:spcBef>
                          <a:spcPts val="0"/>
                        </a:spcBef>
                        <a:spcAft>
                          <a:spcPts val="0"/>
                        </a:spcAft>
                        <a:buNone/>
                      </a:pPr>
                      <a:r>
                        <a:rPr lang="en-US" sz="1100" b="1" i="0" u="none" strike="noStrike">
                          <a:solidFill>
                            <a:srgbClr val="292934"/>
                          </a:solidFill>
                          <a:latin typeface="Arial"/>
                          <a:ea typeface="Arial"/>
                          <a:cs typeface="Arial"/>
                          <a:sym typeface="Arial"/>
                        </a:rPr>
                        <a:t>Other factors</a:t>
                      </a: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extLst>
                  <a:ext uri="{0D108BD9-81ED-4DB2-BD59-A6C34878D82A}">
                    <a16:rowId xmlns:a16="http://schemas.microsoft.com/office/drawing/2014/main" val="10000"/>
                  </a:ext>
                </a:extLst>
              </a:tr>
              <a:tr h="351875">
                <a:tc>
                  <a:txBody>
                    <a:bodyPr/>
                    <a:lstStyle/>
                    <a:p>
                      <a:pPr marL="0" marR="0" lvl="0" indent="0" algn="l" rtl="0">
                        <a:spcBef>
                          <a:spcPts val="0"/>
                        </a:spcBef>
                        <a:spcAft>
                          <a:spcPts val="0"/>
                        </a:spcAft>
                        <a:buNone/>
                      </a:pPr>
                      <a:r>
                        <a:rPr lang="en-US" sz="1100" b="1" i="0" u="none" strike="noStrike">
                          <a:solidFill>
                            <a:srgbClr val="38761D"/>
                          </a:solidFill>
                          <a:latin typeface="Arial"/>
                          <a:ea typeface="Arial"/>
                          <a:cs typeface="Arial"/>
                          <a:sym typeface="Arial"/>
                        </a:rPr>
                        <a:t>UGA</a:t>
                      </a: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D0D1D4"/>
                    </a:solidFill>
                  </a:tcPr>
                </a:tc>
                <a:tc>
                  <a:txBody>
                    <a:bodyPr/>
                    <a:lstStyle/>
                    <a:p>
                      <a:pPr marL="0" marR="0" lvl="0" indent="0" algn="l" rtl="0">
                        <a:spcBef>
                          <a:spcPts val="0"/>
                        </a:spcBef>
                        <a:spcAft>
                          <a:spcPts val="0"/>
                        </a:spcAft>
                        <a:buNone/>
                      </a:pPr>
                      <a:r>
                        <a:rPr lang="en-US" sz="1100" b="0" i="0" u="none" strike="noStrike">
                          <a:solidFill>
                            <a:srgbClr val="292934"/>
                          </a:solidFill>
                          <a:latin typeface="Arial"/>
                          <a:ea typeface="Arial"/>
                          <a:cs typeface="Arial"/>
                          <a:sym typeface="Arial"/>
                        </a:rPr>
                        <a:t>Average: 3.97-4.21</a:t>
                      </a: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D0D1D4"/>
                    </a:solidFill>
                  </a:tcPr>
                </a:tc>
                <a:tc>
                  <a:txBody>
                    <a:bodyPr/>
                    <a:lstStyle/>
                    <a:p>
                      <a:pPr marL="0" marR="0" lvl="0" indent="0" algn="l" rtl="0">
                        <a:spcBef>
                          <a:spcPts val="0"/>
                        </a:spcBef>
                        <a:spcAft>
                          <a:spcPts val="0"/>
                        </a:spcAft>
                        <a:buNone/>
                      </a:pPr>
                      <a:r>
                        <a:rPr lang="en-US" sz="1100" b="0" i="0" u="none" strike="noStrike">
                          <a:solidFill>
                            <a:srgbClr val="292934"/>
                          </a:solidFill>
                          <a:latin typeface="Arial"/>
                          <a:ea typeface="Arial"/>
                          <a:cs typeface="Arial"/>
                          <a:sym typeface="Arial"/>
                        </a:rPr>
                        <a:t>Average: 1320-1490</a:t>
                      </a: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D0D1D4"/>
                    </a:solidFill>
                  </a:tcPr>
                </a:tc>
                <a:tc>
                  <a:txBody>
                    <a:bodyPr/>
                    <a:lstStyle/>
                    <a:p>
                      <a:pPr marL="0" marR="0" lvl="0" indent="0" algn="l" rtl="0">
                        <a:spcBef>
                          <a:spcPts val="0"/>
                        </a:spcBef>
                        <a:spcAft>
                          <a:spcPts val="0"/>
                        </a:spcAft>
                        <a:buNone/>
                      </a:pPr>
                      <a:r>
                        <a:rPr lang="en-US" sz="1100" b="0" i="0" u="none" strike="noStrike">
                          <a:solidFill>
                            <a:srgbClr val="292934"/>
                          </a:solidFill>
                          <a:latin typeface="Arial"/>
                          <a:ea typeface="Arial"/>
                          <a:cs typeface="Arial"/>
                          <a:sym typeface="Arial"/>
                        </a:rPr>
                        <a:t>Average: 28-33</a:t>
                      </a: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D0D1D4"/>
                    </a:solidFill>
                  </a:tcPr>
                </a:tc>
                <a:tc>
                  <a:txBody>
                    <a:bodyPr/>
                    <a:lstStyle/>
                    <a:p>
                      <a:pPr marL="0" marR="0" lvl="0" indent="0" algn="l" rtl="0">
                        <a:spcBef>
                          <a:spcPts val="0"/>
                        </a:spcBef>
                        <a:spcAft>
                          <a:spcPts val="0"/>
                        </a:spcAft>
                        <a:buNone/>
                      </a:pPr>
                      <a:r>
                        <a:rPr lang="en-US" sz="1100" b="0" i="0" u="none" strike="noStrike">
                          <a:solidFill>
                            <a:srgbClr val="292934"/>
                          </a:solidFill>
                          <a:latin typeface="Arial"/>
                          <a:ea typeface="Arial"/>
                          <a:cs typeface="Arial"/>
                          <a:sym typeface="Arial"/>
                        </a:rPr>
                        <a:t>6-9</a:t>
                      </a: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D0D1D4"/>
                    </a:solidFill>
                  </a:tcPr>
                </a:tc>
                <a:tc>
                  <a:txBody>
                    <a:bodyPr/>
                    <a:lstStyle/>
                    <a:p>
                      <a:pPr marL="0" marR="0" lvl="0" indent="0" algn="l" rtl="0">
                        <a:spcBef>
                          <a:spcPts val="0"/>
                        </a:spcBef>
                        <a:spcAft>
                          <a:spcPts val="0"/>
                        </a:spcAft>
                        <a:buNone/>
                      </a:pPr>
                      <a:r>
                        <a:rPr lang="en-US" sz="1100" b="0" i="0" u="none" strike="noStrike" dirty="0">
                          <a:solidFill>
                            <a:srgbClr val="292934"/>
                          </a:solidFill>
                          <a:latin typeface="Arial"/>
                          <a:ea typeface="Arial"/>
                          <a:cs typeface="Arial"/>
                          <a:sym typeface="Arial"/>
                        </a:rPr>
                        <a:t>Rigor/other factors important/essays</a:t>
                      </a:r>
                      <a:endParaRPr sz="1100" dirty="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D0D1D4"/>
                    </a:solidFill>
                  </a:tcPr>
                </a:tc>
                <a:extLst>
                  <a:ext uri="{0D108BD9-81ED-4DB2-BD59-A6C34878D82A}">
                    <a16:rowId xmlns:a16="http://schemas.microsoft.com/office/drawing/2014/main" val="10001"/>
                  </a:ext>
                </a:extLst>
              </a:tr>
              <a:tr h="565150">
                <a:tc>
                  <a:txBody>
                    <a:bodyPr/>
                    <a:lstStyle/>
                    <a:p>
                      <a:pPr marL="0" marR="0" lvl="0" indent="0" algn="l" rtl="0">
                        <a:spcBef>
                          <a:spcPts val="0"/>
                        </a:spcBef>
                        <a:spcAft>
                          <a:spcPts val="0"/>
                        </a:spcAft>
                        <a:buNone/>
                      </a:pPr>
                      <a:r>
                        <a:rPr lang="en-US" sz="1100" b="1" i="0" u="none" strike="noStrike">
                          <a:solidFill>
                            <a:srgbClr val="38761D"/>
                          </a:solidFill>
                          <a:latin typeface="Arial"/>
                          <a:ea typeface="Arial"/>
                          <a:cs typeface="Arial"/>
                          <a:sym typeface="Arial"/>
                        </a:rPr>
                        <a:t>Georgia Tech</a:t>
                      </a: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l" rtl="0">
                        <a:spcBef>
                          <a:spcPts val="0"/>
                        </a:spcBef>
                        <a:spcAft>
                          <a:spcPts val="0"/>
                        </a:spcAft>
                        <a:buNone/>
                      </a:pPr>
                      <a:r>
                        <a:rPr lang="en-US" sz="1100" b="0" i="0" u="none" strike="noStrike">
                          <a:solidFill>
                            <a:srgbClr val="292934"/>
                          </a:solidFill>
                          <a:latin typeface="Arial"/>
                          <a:ea typeface="Arial"/>
                          <a:cs typeface="Arial"/>
                          <a:sym typeface="Arial"/>
                        </a:rPr>
                        <a:t>Average: “A”</a:t>
                      </a: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l" rtl="0">
                        <a:spcBef>
                          <a:spcPts val="0"/>
                        </a:spcBef>
                        <a:spcAft>
                          <a:spcPts val="0"/>
                        </a:spcAft>
                        <a:buNone/>
                      </a:pPr>
                      <a:r>
                        <a:rPr lang="en-US" sz="1100" b="0" i="0" u="none" strike="noStrike">
                          <a:solidFill>
                            <a:srgbClr val="292934"/>
                          </a:solidFill>
                          <a:latin typeface="Arial"/>
                          <a:ea typeface="Arial"/>
                          <a:cs typeface="Arial"/>
                          <a:sym typeface="Arial"/>
                        </a:rPr>
                        <a:t>Average EA Stats : 1400-1520</a:t>
                      </a: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l" rtl="0">
                        <a:spcBef>
                          <a:spcPts val="0"/>
                        </a:spcBef>
                        <a:spcAft>
                          <a:spcPts val="0"/>
                        </a:spcAft>
                        <a:buNone/>
                      </a:pPr>
                      <a:r>
                        <a:rPr lang="en-US" sz="1100" b="0" i="0" u="none" strike="noStrike" dirty="0">
                          <a:solidFill>
                            <a:srgbClr val="292934"/>
                          </a:solidFill>
                          <a:latin typeface="Arial"/>
                          <a:ea typeface="Arial"/>
                          <a:cs typeface="Arial"/>
                          <a:sym typeface="Arial"/>
                        </a:rPr>
                        <a:t>Average: 31-34</a:t>
                      </a:r>
                      <a:endParaRPr sz="1100" dirty="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l" rtl="0">
                        <a:spcBef>
                          <a:spcPts val="0"/>
                        </a:spcBef>
                        <a:spcAft>
                          <a:spcPts val="0"/>
                        </a:spcAft>
                        <a:buNone/>
                      </a:pPr>
                      <a:r>
                        <a:rPr lang="en-US" sz="1100" b="0" i="0" u="none" strike="noStrike">
                          <a:solidFill>
                            <a:srgbClr val="292934"/>
                          </a:solidFill>
                          <a:latin typeface="Arial"/>
                          <a:ea typeface="Arial"/>
                          <a:cs typeface="Arial"/>
                          <a:sym typeface="Arial"/>
                        </a:rPr>
                        <a:t>8-13</a:t>
                      </a: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l" rtl="0">
                        <a:spcBef>
                          <a:spcPts val="0"/>
                        </a:spcBef>
                        <a:spcAft>
                          <a:spcPts val="0"/>
                        </a:spcAft>
                        <a:buNone/>
                      </a:pPr>
                      <a:r>
                        <a:rPr lang="en-US" sz="1100" b="0" i="0" u="none" strike="noStrike">
                          <a:solidFill>
                            <a:srgbClr val="292934"/>
                          </a:solidFill>
                          <a:latin typeface="Arial"/>
                          <a:ea typeface="Arial"/>
                          <a:cs typeface="Arial"/>
                          <a:sym typeface="Arial"/>
                        </a:rPr>
                        <a:t>Rigor/other factors important/essays</a:t>
                      </a: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extLst>
                  <a:ext uri="{0D108BD9-81ED-4DB2-BD59-A6C34878D82A}">
                    <a16:rowId xmlns:a16="http://schemas.microsoft.com/office/drawing/2014/main" val="10002"/>
                  </a:ext>
                </a:extLst>
              </a:tr>
              <a:tr h="801450">
                <a:tc>
                  <a:txBody>
                    <a:bodyPr/>
                    <a:lstStyle/>
                    <a:p>
                      <a:pPr marL="0" marR="0" lvl="0" indent="0" algn="l" rtl="0">
                        <a:spcBef>
                          <a:spcPts val="0"/>
                        </a:spcBef>
                        <a:spcAft>
                          <a:spcPts val="0"/>
                        </a:spcAft>
                        <a:buNone/>
                      </a:pPr>
                      <a:r>
                        <a:rPr lang="en-US" sz="1100" b="1" i="0" u="none" strike="noStrike">
                          <a:solidFill>
                            <a:srgbClr val="38761D"/>
                          </a:solidFill>
                          <a:latin typeface="Arial"/>
                          <a:ea typeface="Arial"/>
                          <a:cs typeface="Arial"/>
                          <a:sym typeface="Arial"/>
                        </a:rPr>
                        <a:t>KSU</a:t>
                      </a: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D0D1D4"/>
                    </a:solidFill>
                  </a:tcPr>
                </a:tc>
                <a:tc>
                  <a:txBody>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Minimum 2.5 in </a:t>
                      </a:r>
                      <a:r>
                        <a:rPr lang="en-US" sz="1100" b="0" i="0">
                          <a:solidFill>
                            <a:schemeClr val="dk1"/>
                          </a:solidFill>
                          <a:latin typeface="Arial"/>
                          <a:ea typeface="Arial"/>
                          <a:cs typeface="Arial"/>
                          <a:sym typeface="Arial"/>
                        </a:rPr>
                        <a:t>17 required courses as recalculated by Kennesaw State</a:t>
                      </a:r>
                      <a:endParaRPr sz="1100">
                        <a:solidFill>
                          <a:schemeClr val="dk1"/>
                        </a:solidFill>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D0D1D4"/>
                    </a:solidFill>
                  </a:tcPr>
                </a:tc>
                <a:tc>
                  <a:txBody>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SAT Reading Test Score: 25 AND SAT Math Section Score 490</a:t>
                      </a:r>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D0D1D4"/>
                    </a:solidFill>
                  </a:tcPr>
                </a:tc>
                <a:tc>
                  <a:txBody>
                    <a:bodyPr/>
                    <a:lstStyle/>
                    <a:p>
                      <a:pPr marL="0" marR="0" lvl="0" indent="0" algn="l" rtl="0">
                        <a:spcBef>
                          <a:spcPts val="0"/>
                        </a:spcBef>
                        <a:spcAft>
                          <a:spcPts val="0"/>
                        </a:spcAft>
                        <a:buNone/>
                      </a:pPr>
                      <a:r>
                        <a:rPr lang="en-US" sz="1100" b="0" i="0">
                          <a:solidFill>
                            <a:schemeClr val="dk1"/>
                          </a:solidFill>
                          <a:latin typeface="Arial"/>
                          <a:ea typeface="Arial"/>
                          <a:cs typeface="Arial"/>
                          <a:sym typeface="Arial"/>
                        </a:rPr>
                        <a:t>ACT English subscore of 18 AND ACT Math subscore of 18</a:t>
                      </a:r>
                      <a:endParaRPr sz="1100" b="0" i="0">
                        <a:solidFill>
                          <a:schemeClr val="dk1"/>
                        </a:solidFill>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D0D1D4"/>
                    </a:solidFill>
                  </a:tcPr>
                </a:tc>
                <a:tc>
                  <a:txBody>
                    <a:bodyPr/>
                    <a:lstStyle/>
                    <a:p>
                      <a:pPr marL="0" marR="0" lvl="0" indent="0" algn="l" rtl="0">
                        <a:spcBef>
                          <a:spcPts val="0"/>
                        </a:spcBef>
                        <a:spcAft>
                          <a:spcPts val="0"/>
                        </a:spcAft>
                        <a:buNone/>
                      </a:pPr>
                      <a:r>
                        <a:rPr lang="en-US" sz="1100">
                          <a:latin typeface="Arial"/>
                          <a:ea typeface="Arial"/>
                          <a:cs typeface="Arial"/>
                          <a:sym typeface="Arial"/>
                        </a:rPr>
                        <a:t> </a:t>
                      </a:r>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D0D1D4"/>
                    </a:solidFill>
                  </a:tcPr>
                </a:tc>
                <a:tc>
                  <a:txBody>
                    <a:bodyPr/>
                    <a:lstStyle/>
                    <a:p>
                      <a:pPr marL="0" marR="0" lvl="0" indent="0" algn="l" rtl="0">
                        <a:spcBef>
                          <a:spcPts val="0"/>
                        </a:spcBef>
                        <a:spcAft>
                          <a:spcPts val="0"/>
                        </a:spcAft>
                        <a:buNone/>
                      </a:pPr>
                      <a:r>
                        <a:rPr lang="en-US" sz="1100">
                          <a:latin typeface="Arial"/>
                          <a:ea typeface="Arial"/>
                          <a:cs typeface="Arial"/>
                          <a:sym typeface="Arial"/>
                        </a:rPr>
                        <a:t> </a:t>
                      </a:r>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D0D1D4"/>
                    </a:solidFill>
                  </a:tcPr>
                </a:tc>
                <a:extLst>
                  <a:ext uri="{0D108BD9-81ED-4DB2-BD59-A6C34878D82A}">
                    <a16:rowId xmlns:a16="http://schemas.microsoft.com/office/drawing/2014/main" val="10003"/>
                  </a:ext>
                </a:extLst>
              </a:tr>
              <a:tr h="398825">
                <a:tc>
                  <a:txBody>
                    <a:bodyPr/>
                    <a:lstStyle/>
                    <a:p>
                      <a:pPr marL="0" marR="0" lvl="0" indent="0" algn="l" rtl="0">
                        <a:spcBef>
                          <a:spcPts val="0"/>
                        </a:spcBef>
                        <a:spcAft>
                          <a:spcPts val="0"/>
                        </a:spcAft>
                        <a:buNone/>
                      </a:pPr>
                      <a:r>
                        <a:rPr lang="en-US" sz="1100" b="1" i="0" u="none" strike="noStrike">
                          <a:solidFill>
                            <a:srgbClr val="38761D"/>
                          </a:solidFill>
                          <a:latin typeface="Arial"/>
                          <a:ea typeface="Arial"/>
                          <a:cs typeface="Arial"/>
                          <a:sym typeface="Arial"/>
                        </a:rPr>
                        <a:t>Georgia State</a:t>
                      </a: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l" rtl="0">
                        <a:spcBef>
                          <a:spcPts val="0"/>
                        </a:spcBef>
                        <a:spcAft>
                          <a:spcPts val="0"/>
                        </a:spcAft>
                        <a:buNone/>
                      </a:pPr>
                      <a:r>
                        <a:rPr lang="en-US" sz="1100" b="0" i="0" u="none" strike="noStrike">
                          <a:solidFill>
                            <a:srgbClr val="000000"/>
                          </a:solidFill>
                          <a:latin typeface="Arial"/>
                          <a:ea typeface="Arial"/>
                          <a:cs typeface="Arial"/>
                          <a:sym typeface="Arial"/>
                        </a:rPr>
                        <a:t>Average: 3.2-3.7</a:t>
                      </a: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l" rtl="0">
                        <a:spcBef>
                          <a:spcPts val="0"/>
                        </a:spcBef>
                        <a:spcAft>
                          <a:spcPts val="0"/>
                        </a:spcAft>
                        <a:buNone/>
                      </a:pPr>
                      <a:r>
                        <a:rPr lang="en-US" sz="1100" b="0" i="0" u="none" strike="noStrike">
                          <a:solidFill>
                            <a:srgbClr val="000000"/>
                          </a:solidFill>
                          <a:latin typeface="Arial"/>
                          <a:ea typeface="Arial"/>
                          <a:cs typeface="Arial"/>
                          <a:sym typeface="Arial"/>
                        </a:rPr>
                        <a:t>1120-1290 </a:t>
                      </a:r>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l" rtl="0">
                        <a:spcBef>
                          <a:spcPts val="0"/>
                        </a:spcBef>
                        <a:spcAft>
                          <a:spcPts val="0"/>
                        </a:spcAft>
                        <a:buNone/>
                      </a:pPr>
                      <a:r>
                        <a:rPr lang="en-US" sz="1100" b="0">
                          <a:solidFill>
                            <a:schemeClr val="dk1"/>
                          </a:solidFill>
                          <a:latin typeface="Arial"/>
                          <a:ea typeface="Arial"/>
                          <a:cs typeface="Arial"/>
                          <a:sym typeface="Arial"/>
                        </a:rPr>
                        <a:t>19-26</a:t>
                      </a:r>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l" rtl="0">
                        <a:spcBef>
                          <a:spcPts val="0"/>
                        </a:spcBef>
                        <a:spcAft>
                          <a:spcPts val="0"/>
                        </a:spcAft>
                        <a:buNone/>
                      </a:pPr>
                      <a:r>
                        <a:rPr lang="en-US" sz="1100">
                          <a:latin typeface="Arial"/>
                          <a:ea typeface="Arial"/>
                          <a:cs typeface="Arial"/>
                          <a:sym typeface="Arial"/>
                        </a:rPr>
                        <a:t> </a:t>
                      </a:r>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l" rtl="0">
                        <a:spcBef>
                          <a:spcPts val="0"/>
                        </a:spcBef>
                        <a:spcAft>
                          <a:spcPts val="0"/>
                        </a:spcAft>
                        <a:buNone/>
                      </a:pPr>
                      <a:r>
                        <a:rPr lang="en-US" sz="1100">
                          <a:latin typeface="Arial"/>
                          <a:ea typeface="Arial"/>
                          <a:cs typeface="Arial"/>
                          <a:sym typeface="Arial"/>
                        </a:rPr>
                        <a:t> </a:t>
                      </a:r>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extLst>
                  <a:ext uri="{0D108BD9-81ED-4DB2-BD59-A6C34878D82A}">
                    <a16:rowId xmlns:a16="http://schemas.microsoft.com/office/drawing/2014/main" val="10004"/>
                  </a:ext>
                </a:extLst>
              </a:tr>
              <a:tr h="870325">
                <a:tc>
                  <a:txBody>
                    <a:bodyPr/>
                    <a:lstStyle/>
                    <a:p>
                      <a:pPr marL="0" marR="0" lvl="0" indent="0" algn="l" rtl="0">
                        <a:spcBef>
                          <a:spcPts val="0"/>
                        </a:spcBef>
                        <a:spcAft>
                          <a:spcPts val="0"/>
                        </a:spcAft>
                        <a:buNone/>
                      </a:pPr>
                      <a:r>
                        <a:rPr lang="en-US" sz="1100" b="1" i="0" u="none" strike="noStrike">
                          <a:solidFill>
                            <a:srgbClr val="38761D"/>
                          </a:solidFill>
                          <a:latin typeface="Arial"/>
                          <a:ea typeface="Arial"/>
                          <a:cs typeface="Arial"/>
                          <a:sym typeface="Arial"/>
                        </a:rPr>
                        <a:t>Augusta University</a:t>
                      </a: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l" rtl="0">
                        <a:spcBef>
                          <a:spcPts val="0"/>
                        </a:spcBef>
                        <a:spcAft>
                          <a:spcPts val="0"/>
                        </a:spcAft>
                        <a:buNone/>
                      </a:pPr>
                      <a:r>
                        <a:rPr lang="en-US" sz="1100" b="0" i="0" u="none" strike="noStrike">
                          <a:solidFill>
                            <a:srgbClr val="000000"/>
                          </a:solidFill>
                          <a:latin typeface="Arial"/>
                          <a:ea typeface="Arial"/>
                          <a:cs typeface="Arial"/>
                          <a:sym typeface="Arial"/>
                        </a:rPr>
                        <a:t>Average</a:t>
                      </a:r>
                      <a:r>
                        <a:rPr lang="en-US" sz="1100" b="0" i="0" u="none" strike="noStrike">
                          <a:solidFill>
                            <a:schemeClr val="dk1"/>
                          </a:solidFill>
                          <a:latin typeface="Arial"/>
                          <a:ea typeface="Arial"/>
                          <a:cs typeface="Arial"/>
                          <a:sym typeface="Arial"/>
                        </a:rPr>
                        <a:t>: </a:t>
                      </a:r>
                      <a:r>
                        <a:rPr lang="en-US" sz="1100">
                          <a:solidFill>
                            <a:schemeClr val="dk1"/>
                          </a:solidFill>
                          <a:latin typeface="Calibri"/>
                          <a:ea typeface="Calibri"/>
                          <a:cs typeface="Calibri"/>
                          <a:sym typeface="Calibri"/>
                        </a:rPr>
                        <a:t>2240 Freshman Index</a:t>
                      </a:r>
                      <a:r>
                        <a:rPr lang="en-US" sz="1100" b="1">
                          <a:solidFill>
                            <a:schemeClr val="dk1"/>
                          </a:solidFill>
                          <a:latin typeface="Calibri"/>
                          <a:ea typeface="Calibri"/>
                          <a:cs typeface="Calibri"/>
                          <a:sym typeface="Calibri"/>
                        </a:rPr>
                        <a:t>*</a:t>
                      </a:r>
                      <a:endParaRPr sz="1100">
                        <a:solidFill>
                          <a:schemeClr val="dk1"/>
                        </a:solidFill>
                        <a:latin typeface="Calibri"/>
                        <a:ea typeface="Calibri"/>
                        <a:cs typeface="Calibri"/>
                        <a:sym typeface="Calibri"/>
                      </a:endParaRPr>
                    </a:p>
                    <a:p>
                      <a:pPr marL="0" marR="0" lvl="0" indent="0" algn="l" rtl="0">
                        <a:spcBef>
                          <a:spcPts val="1200"/>
                        </a:spcBef>
                        <a:spcAft>
                          <a:spcPts val="0"/>
                        </a:spcAft>
                        <a:buNone/>
                      </a:pP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24 on Reading</a:t>
                      </a:r>
                      <a:endParaRPr/>
                    </a:p>
                    <a:p>
                      <a:pPr marL="0" marR="0" lvl="0" indent="0" algn="l" rtl="0">
                        <a:spcBef>
                          <a:spcPts val="0"/>
                        </a:spcBef>
                        <a:spcAft>
                          <a:spcPts val="0"/>
                        </a:spcAft>
                        <a:buNone/>
                      </a:pPr>
                      <a:r>
                        <a:rPr lang="en-US" sz="1100">
                          <a:solidFill>
                            <a:schemeClr val="dk1"/>
                          </a:solidFill>
                          <a:latin typeface="Arial"/>
                          <a:ea typeface="Arial"/>
                          <a:cs typeface="Arial"/>
                          <a:sym typeface="Arial"/>
                        </a:rPr>
                        <a:t>22 on Math</a:t>
                      </a:r>
                      <a:endParaRPr sz="1100">
                        <a:solidFill>
                          <a:schemeClr val="dk1"/>
                        </a:solidFill>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17 for English</a:t>
                      </a:r>
                      <a:br>
                        <a:rPr lang="en-US" sz="1100">
                          <a:solidFill>
                            <a:schemeClr val="dk1"/>
                          </a:solidFill>
                          <a:latin typeface="Arial"/>
                          <a:ea typeface="Arial"/>
                          <a:cs typeface="Arial"/>
                          <a:sym typeface="Arial"/>
                        </a:rPr>
                      </a:br>
                      <a:r>
                        <a:rPr lang="en-US" sz="1100">
                          <a:solidFill>
                            <a:schemeClr val="dk1"/>
                          </a:solidFill>
                          <a:latin typeface="Arial"/>
                          <a:ea typeface="Arial"/>
                          <a:cs typeface="Arial"/>
                          <a:sym typeface="Arial"/>
                        </a:rPr>
                        <a:t>17 for Mathematics</a:t>
                      </a:r>
                      <a:endParaRPr/>
                    </a:p>
                    <a:p>
                      <a:pPr marL="0" marR="0" lvl="0" indent="0" algn="l" rtl="0">
                        <a:spcBef>
                          <a:spcPts val="0"/>
                        </a:spcBef>
                        <a:spcAft>
                          <a:spcPts val="0"/>
                        </a:spcAft>
                        <a:buNone/>
                      </a:pP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l" rtl="0">
                        <a:spcBef>
                          <a:spcPts val="0"/>
                        </a:spcBef>
                        <a:spcAft>
                          <a:spcPts val="0"/>
                        </a:spcAft>
                        <a:buNone/>
                      </a:pPr>
                      <a:r>
                        <a:rPr lang="en-US" sz="1100">
                          <a:latin typeface="Arial"/>
                          <a:ea typeface="Arial"/>
                          <a:cs typeface="Arial"/>
                          <a:sym typeface="Arial"/>
                        </a:rPr>
                        <a:t> </a:t>
                      </a:r>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l" rtl="0">
                        <a:spcBef>
                          <a:spcPts val="0"/>
                        </a:spcBef>
                        <a:spcAft>
                          <a:spcPts val="0"/>
                        </a:spcAft>
                        <a:buNone/>
                      </a:pPr>
                      <a:r>
                        <a:rPr lang="en-US" sz="1100">
                          <a:latin typeface="Arial"/>
                          <a:ea typeface="Arial"/>
                          <a:cs typeface="Arial"/>
                          <a:sym typeface="Arial"/>
                        </a:rPr>
                        <a:t> </a:t>
                      </a:r>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extLst>
                  <a:ext uri="{0D108BD9-81ED-4DB2-BD59-A6C34878D82A}">
                    <a16:rowId xmlns:a16="http://schemas.microsoft.com/office/drawing/2014/main" val="10005"/>
                  </a:ext>
                </a:extLst>
              </a:tr>
              <a:tr h="801450">
                <a:tc>
                  <a:txBody>
                    <a:bodyPr/>
                    <a:lstStyle/>
                    <a:p>
                      <a:pPr marL="0" marR="0" lvl="0" indent="0" algn="l" rtl="0">
                        <a:spcBef>
                          <a:spcPts val="0"/>
                        </a:spcBef>
                        <a:spcAft>
                          <a:spcPts val="0"/>
                        </a:spcAft>
                        <a:buNone/>
                      </a:pPr>
                      <a:r>
                        <a:rPr lang="en-US" sz="1100" b="1" i="0" u="none" strike="noStrike">
                          <a:solidFill>
                            <a:srgbClr val="38761D"/>
                          </a:solidFill>
                          <a:latin typeface="Arial"/>
                          <a:ea typeface="Arial"/>
                          <a:cs typeface="Arial"/>
                          <a:sym typeface="Arial"/>
                        </a:rPr>
                        <a:t>Georgia Southern</a:t>
                      </a: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D0D1D4"/>
                    </a:solidFill>
                  </a:tcPr>
                </a:tc>
                <a:tc>
                  <a:txBody>
                    <a:bodyPr/>
                    <a:lstStyle/>
                    <a:p>
                      <a:pPr marL="0" marR="0" lvl="0" indent="0" algn="l" rtl="0">
                        <a:spcBef>
                          <a:spcPts val="0"/>
                        </a:spcBef>
                        <a:spcAft>
                          <a:spcPts val="0"/>
                        </a:spcAft>
                        <a:buNone/>
                      </a:pPr>
                      <a:r>
                        <a:rPr lang="en-US" sz="1100" b="0" i="0" u="none" strike="noStrike">
                          <a:solidFill>
                            <a:srgbClr val="292934"/>
                          </a:solidFill>
                          <a:latin typeface="Arial"/>
                          <a:ea typeface="Arial"/>
                          <a:cs typeface="Arial"/>
                          <a:sym typeface="Arial"/>
                        </a:rPr>
                        <a:t>2.5 minimum in 17 Required Courses</a:t>
                      </a: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D0D1D4"/>
                    </a:solidFill>
                  </a:tcPr>
                </a:tc>
                <a:tc>
                  <a:txBody>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Minimum SAT: 1090</a:t>
                      </a:r>
                      <a:endParaRPr/>
                    </a:p>
                    <a:p>
                      <a:pPr marL="0" marR="0" lvl="0" indent="0" algn="l" rtl="0">
                        <a:spcBef>
                          <a:spcPts val="0"/>
                        </a:spcBef>
                        <a:spcAft>
                          <a:spcPts val="0"/>
                        </a:spcAft>
                        <a:buNone/>
                      </a:pPr>
                      <a:r>
                        <a:rPr lang="en-US" sz="1100">
                          <a:solidFill>
                            <a:schemeClr val="dk1"/>
                          </a:solidFill>
                          <a:latin typeface="Arial"/>
                          <a:ea typeface="Arial"/>
                          <a:cs typeface="Arial"/>
                          <a:sym typeface="Arial"/>
                        </a:rPr>
                        <a:t>24 Reading</a:t>
                      </a:r>
                      <a:endParaRPr/>
                    </a:p>
                    <a:p>
                      <a:pPr marL="0" marR="0" lvl="0" indent="0" algn="l" rtl="0">
                        <a:spcBef>
                          <a:spcPts val="0"/>
                        </a:spcBef>
                        <a:spcAft>
                          <a:spcPts val="0"/>
                        </a:spcAft>
                        <a:buNone/>
                      </a:pPr>
                      <a:r>
                        <a:rPr lang="en-US" sz="1100">
                          <a:solidFill>
                            <a:schemeClr val="dk1"/>
                          </a:solidFill>
                          <a:latin typeface="Arial"/>
                          <a:ea typeface="Arial"/>
                          <a:cs typeface="Arial"/>
                          <a:sym typeface="Arial"/>
                        </a:rPr>
                        <a:t>22 Math</a:t>
                      </a:r>
                      <a:endParaRPr/>
                    </a:p>
                    <a:p>
                      <a:pPr marL="0" marR="0" lvl="0" indent="0" algn="l" rtl="0">
                        <a:spcBef>
                          <a:spcPts val="0"/>
                        </a:spcBef>
                        <a:spcAft>
                          <a:spcPts val="0"/>
                        </a:spcAft>
                        <a:buNone/>
                      </a:pP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D0D1D4"/>
                    </a:solidFill>
                  </a:tcPr>
                </a:tc>
                <a:tc>
                  <a:txBody>
                    <a:bodyPr/>
                    <a:lstStyle/>
                    <a:p>
                      <a:pPr marL="0" marR="0" lvl="0" indent="0" algn="l" rtl="0">
                        <a:spcBef>
                          <a:spcPts val="0"/>
                        </a:spcBef>
                        <a:spcAft>
                          <a:spcPts val="0"/>
                        </a:spcAft>
                        <a:buNone/>
                      </a:pPr>
                      <a:r>
                        <a:rPr lang="en-US" sz="1100">
                          <a:solidFill>
                            <a:schemeClr val="dk1"/>
                          </a:solidFill>
                          <a:latin typeface="Arial"/>
                          <a:ea typeface="Arial"/>
                          <a:cs typeface="Arial"/>
                          <a:sym typeface="Arial"/>
                        </a:rPr>
                        <a:t>Minimum ACT: 21 Composite</a:t>
                      </a:r>
                      <a:endParaRPr/>
                    </a:p>
                    <a:p>
                      <a:pPr marL="0" marR="0" lvl="0" indent="0" algn="l" rtl="0">
                        <a:spcBef>
                          <a:spcPts val="0"/>
                        </a:spcBef>
                        <a:spcAft>
                          <a:spcPts val="0"/>
                        </a:spcAft>
                        <a:buNone/>
                      </a:pPr>
                      <a:r>
                        <a:rPr lang="en-US" sz="1100">
                          <a:solidFill>
                            <a:schemeClr val="dk1"/>
                          </a:solidFill>
                          <a:latin typeface="Arial"/>
                          <a:ea typeface="Arial"/>
                          <a:cs typeface="Arial"/>
                          <a:sym typeface="Arial"/>
                        </a:rPr>
                        <a:t>17English/</a:t>
                      </a:r>
                      <a:endParaRPr/>
                    </a:p>
                    <a:p>
                      <a:pPr marL="0" marR="0" lvl="0" indent="0" algn="l" rtl="0">
                        <a:spcBef>
                          <a:spcPts val="0"/>
                        </a:spcBef>
                        <a:spcAft>
                          <a:spcPts val="0"/>
                        </a:spcAft>
                        <a:buNone/>
                      </a:pPr>
                      <a:r>
                        <a:rPr lang="en-US" sz="1100">
                          <a:solidFill>
                            <a:schemeClr val="dk1"/>
                          </a:solidFill>
                          <a:latin typeface="Arial"/>
                          <a:ea typeface="Arial"/>
                          <a:cs typeface="Arial"/>
                          <a:sym typeface="Arial"/>
                        </a:rPr>
                        <a:t>17Math</a:t>
                      </a:r>
                      <a:endParaRPr sz="1100">
                        <a:solidFill>
                          <a:schemeClr val="dk1"/>
                        </a:solidFill>
                        <a:latin typeface="Arial"/>
                        <a:ea typeface="Arial"/>
                        <a:cs typeface="Arial"/>
                        <a:sym typeface="Arial"/>
                      </a:endParaRPr>
                    </a:p>
                    <a:p>
                      <a:pPr marL="0" marR="0" lvl="0" indent="0" algn="l" rtl="0">
                        <a:spcBef>
                          <a:spcPts val="0"/>
                        </a:spcBef>
                        <a:spcAft>
                          <a:spcPts val="0"/>
                        </a:spcAft>
                        <a:buNone/>
                      </a:pP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D0D1D4"/>
                    </a:solidFill>
                  </a:tcPr>
                </a:tc>
                <a:tc>
                  <a:txBody>
                    <a:bodyPr/>
                    <a:lstStyle/>
                    <a:p>
                      <a:pPr marL="0" marR="0" lvl="0" indent="0" algn="l" rtl="0">
                        <a:spcBef>
                          <a:spcPts val="0"/>
                        </a:spcBef>
                        <a:spcAft>
                          <a:spcPts val="0"/>
                        </a:spcAft>
                        <a:buNone/>
                      </a:pPr>
                      <a:r>
                        <a:rPr lang="en-US" sz="1100">
                          <a:latin typeface="Arial"/>
                          <a:ea typeface="Arial"/>
                          <a:cs typeface="Arial"/>
                          <a:sym typeface="Arial"/>
                        </a:rPr>
                        <a:t> </a:t>
                      </a:r>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D0D1D4"/>
                    </a:solidFill>
                  </a:tcPr>
                </a:tc>
                <a:tc>
                  <a:txBody>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D0D1D4"/>
                    </a:solidFill>
                  </a:tcPr>
                </a:tc>
                <a:extLst>
                  <a:ext uri="{0D108BD9-81ED-4DB2-BD59-A6C34878D82A}">
                    <a16:rowId xmlns:a16="http://schemas.microsoft.com/office/drawing/2014/main" val="10006"/>
                  </a:ext>
                </a:extLst>
              </a:tr>
              <a:tr h="508650">
                <a:tc>
                  <a:txBody>
                    <a:bodyPr/>
                    <a:lstStyle/>
                    <a:p>
                      <a:pPr marL="0" marR="0" lvl="0" indent="0" algn="l" rtl="0">
                        <a:spcBef>
                          <a:spcPts val="0"/>
                        </a:spcBef>
                        <a:spcAft>
                          <a:spcPts val="0"/>
                        </a:spcAft>
                        <a:buNone/>
                      </a:pPr>
                      <a:r>
                        <a:rPr lang="en-US" sz="1100" b="1" i="0" u="none" strike="noStrike">
                          <a:solidFill>
                            <a:srgbClr val="38761D"/>
                          </a:solidFill>
                          <a:latin typeface="Arial"/>
                          <a:ea typeface="Arial"/>
                          <a:cs typeface="Arial"/>
                          <a:sym typeface="Arial"/>
                        </a:rPr>
                        <a:t>Chattahoochee</a:t>
                      </a:r>
                      <a:endParaRPr/>
                    </a:p>
                    <a:p>
                      <a:pPr marL="0" marR="0" lvl="0" indent="0" algn="l" rtl="0">
                        <a:spcBef>
                          <a:spcPts val="0"/>
                        </a:spcBef>
                        <a:spcAft>
                          <a:spcPts val="0"/>
                        </a:spcAft>
                        <a:buNone/>
                      </a:pPr>
                      <a:r>
                        <a:rPr lang="en-US" sz="1100" b="1" i="0" u="none" strike="noStrike">
                          <a:solidFill>
                            <a:srgbClr val="38761D"/>
                          </a:solidFill>
                          <a:latin typeface="Arial"/>
                          <a:ea typeface="Arial"/>
                          <a:cs typeface="Arial"/>
                          <a:sym typeface="Arial"/>
                        </a:rPr>
                        <a:t>Tech</a:t>
                      </a: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l" rtl="0">
                        <a:spcBef>
                          <a:spcPts val="0"/>
                        </a:spcBef>
                        <a:spcAft>
                          <a:spcPts val="0"/>
                        </a:spcAft>
                        <a:buNone/>
                      </a:pPr>
                      <a:r>
                        <a:rPr lang="en-US" sz="1100" b="0" i="0" u="none" strike="noStrike">
                          <a:solidFill>
                            <a:schemeClr val="dk1"/>
                          </a:solidFill>
                          <a:latin typeface="Arial"/>
                          <a:ea typeface="Arial"/>
                          <a:cs typeface="Arial"/>
                          <a:sym typeface="Arial"/>
                        </a:rPr>
                        <a:t>No GPA Requirement – Hope Grant</a:t>
                      </a:r>
                      <a:endParaRPr sz="1800">
                        <a:solidFill>
                          <a:schemeClr val="dk1"/>
                        </a:solidFil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l" rtl="0">
                        <a:spcBef>
                          <a:spcPts val="0"/>
                        </a:spcBef>
                        <a:spcAft>
                          <a:spcPts val="0"/>
                        </a:spcAft>
                        <a:buNone/>
                      </a:pPr>
                      <a:endParaRPr sz="1100">
                        <a:solidFill>
                          <a:schemeClr val="dk1"/>
                        </a:solidFill>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l" rtl="0">
                        <a:spcBef>
                          <a:spcPts val="0"/>
                        </a:spcBef>
                        <a:spcAft>
                          <a:spcPts val="0"/>
                        </a:spcAft>
                        <a:buNone/>
                      </a:pPr>
                      <a:br>
                        <a:rPr lang="en-US" sz="1100">
                          <a:latin typeface="Arial"/>
                          <a:ea typeface="Arial"/>
                          <a:cs typeface="Arial"/>
                          <a:sym typeface="Arial"/>
                        </a:rPr>
                      </a:br>
                      <a:endParaRPr sz="110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l" rtl="0">
                        <a:spcBef>
                          <a:spcPts val="0"/>
                        </a:spcBef>
                        <a:spcAft>
                          <a:spcPts val="0"/>
                        </a:spcAft>
                        <a:buNone/>
                      </a:pPr>
                      <a:r>
                        <a:rPr lang="en-US" sz="1100">
                          <a:latin typeface="Arial"/>
                          <a:ea typeface="Arial"/>
                          <a:cs typeface="Arial"/>
                          <a:sym typeface="Arial"/>
                        </a:rPr>
                        <a:t> </a:t>
                      </a:r>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tc>
                  <a:txBody>
                    <a:bodyPr/>
                    <a:lstStyle/>
                    <a:p>
                      <a:pPr marL="0" marR="0" lvl="0" indent="0" algn="l" rtl="0">
                        <a:spcBef>
                          <a:spcPts val="0"/>
                        </a:spcBef>
                        <a:spcAft>
                          <a:spcPts val="0"/>
                        </a:spcAft>
                        <a:buNone/>
                      </a:pPr>
                      <a:r>
                        <a:rPr lang="en-US" sz="1100" b="0" i="0" u="none" strike="noStrike" dirty="0">
                          <a:solidFill>
                            <a:schemeClr val="dk1"/>
                          </a:solidFill>
                          <a:latin typeface="Arial"/>
                          <a:ea typeface="Arial"/>
                          <a:cs typeface="Arial"/>
                          <a:sym typeface="Arial"/>
                        </a:rPr>
                        <a:t>MUST TAKE </a:t>
                      </a:r>
                      <a:r>
                        <a:rPr lang="en-US" sz="1100" b="0" i="0" u="none" strike="noStrike" dirty="0">
                          <a:solidFill>
                            <a:srgbClr val="292934"/>
                          </a:solidFill>
                          <a:latin typeface="Arial"/>
                          <a:ea typeface="Arial"/>
                          <a:cs typeface="Arial"/>
                          <a:sym typeface="Arial"/>
                        </a:rPr>
                        <a:t>Accuplacer (Placement Exam)</a:t>
                      </a:r>
                      <a:endParaRPr sz="1100" dirty="0">
                        <a:latin typeface="Arial"/>
                        <a:ea typeface="Arial"/>
                        <a:cs typeface="Arial"/>
                        <a:sym typeface="Arial"/>
                      </a:endParaRPr>
                    </a:p>
                  </a:txBody>
                  <a:tcPr marL="58375" marR="58375" marT="29200" marB="29200">
                    <a:lnL w="12675" cap="flat" cmpd="sng">
                      <a:solidFill>
                        <a:srgbClr val="4C5A6A"/>
                      </a:solidFill>
                      <a:prstDash val="solid"/>
                      <a:round/>
                      <a:headEnd type="none" w="sm" len="sm"/>
                      <a:tailEnd type="none" w="sm" len="sm"/>
                    </a:lnL>
                    <a:lnR w="12675" cap="flat" cmpd="sng">
                      <a:solidFill>
                        <a:srgbClr val="4C5A6A"/>
                      </a:solidFill>
                      <a:prstDash val="solid"/>
                      <a:round/>
                      <a:headEnd type="none" w="sm" len="sm"/>
                      <a:tailEnd type="none" w="sm" len="sm"/>
                    </a:lnR>
                    <a:lnT w="12675" cap="flat" cmpd="sng">
                      <a:solidFill>
                        <a:srgbClr val="4C5A6A"/>
                      </a:solidFill>
                      <a:prstDash val="solid"/>
                      <a:round/>
                      <a:headEnd type="none" w="sm" len="sm"/>
                      <a:tailEnd type="none" w="sm" len="sm"/>
                    </a:lnT>
                    <a:lnB w="12675" cap="flat" cmpd="sng">
                      <a:solidFill>
                        <a:srgbClr val="4C5A6A"/>
                      </a:solidFill>
                      <a:prstDash val="solid"/>
                      <a:round/>
                      <a:headEnd type="none" w="sm" len="sm"/>
                      <a:tailEnd type="none" w="sm" len="sm"/>
                    </a:lnB>
                    <a:solidFill>
                      <a:srgbClr val="E9EAEB"/>
                    </a:solidFill>
                  </a:tcPr>
                </a:tc>
                <a:extLst>
                  <a:ext uri="{0D108BD9-81ED-4DB2-BD59-A6C34878D82A}">
                    <a16:rowId xmlns:a16="http://schemas.microsoft.com/office/drawing/2014/main" val="10007"/>
                  </a:ext>
                </a:extLst>
              </a:tr>
            </a:tbl>
          </a:graphicData>
        </a:graphic>
      </p:graphicFrame>
      <p:pic>
        <p:nvPicPr>
          <p:cNvPr id="12" name="Audio 11">
            <a:hlinkClick r:id="" action="ppaction://media"/>
            <a:extLst>
              <a:ext uri="{FF2B5EF4-FFF2-40B4-BE49-F238E27FC236}">
                <a16:creationId xmlns:a16="http://schemas.microsoft.com/office/drawing/2014/main" id="{5B70D75F-DD57-4625-B8A3-9F558DDF44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a:solidFill>
            <a:srgbClr val="92D050"/>
          </a:solidFill>
        </p:spPr>
      </p:pic>
    </p:spTree>
  </p:cSld>
  <p:clrMapOvr>
    <a:masterClrMapping/>
  </p:clrMapOvr>
  <mc:AlternateContent xmlns:mc="http://schemas.openxmlformats.org/markup-compatibility/2006" xmlns:p14="http://schemas.microsoft.com/office/powerpoint/2010/main">
    <mc:Choice Requires="p14">
      <p:transition spd="slow" p14:dur="2000" advTm="25043"/>
    </mc:Choice>
    <mc:Fallback xmlns="">
      <p:transition spd="slow" advTm="25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484DD-FF73-4117-9FD9-A085B7D5B3DE}"/>
              </a:ext>
            </a:extLst>
          </p:cNvPr>
          <p:cNvSpPr>
            <a:spLocks noGrp="1"/>
          </p:cNvSpPr>
          <p:nvPr>
            <p:ph type="title"/>
          </p:nvPr>
        </p:nvSpPr>
        <p:spPr>
          <a:xfrm>
            <a:off x="484710" y="452718"/>
            <a:ext cx="7055380" cy="940147"/>
          </a:xfrm>
        </p:spPr>
        <p:txBody>
          <a:bodyPr/>
          <a:lstStyle/>
          <a:p>
            <a:r>
              <a:rPr lang="en-US" b="1" dirty="0"/>
              <a:t>NCAA Eligibility</a:t>
            </a:r>
            <a:endParaRPr lang="en-US" dirty="0"/>
          </a:p>
        </p:txBody>
      </p:sp>
      <p:sp>
        <p:nvSpPr>
          <p:cNvPr id="3" name="Content Placeholder 2">
            <a:extLst>
              <a:ext uri="{FF2B5EF4-FFF2-40B4-BE49-F238E27FC236}">
                <a16:creationId xmlns:a16="http://schemas.microsoft.com/office/drawing/2014/main" id="{F7E14AC9-4F36-442C-BE6D-D91BEF769714}"/>
              </a:ext>
            </a:extLst>
          </p:cNvPr>
          <p:cNvSpPr>
            <a:spLocks noGrp="1"/>
          </p:cNvSpPr>
          <p:nvPr>
            <p:ph idx="1"/>
          </p:nvPr>
        </p:nvSpPr>
        <p:spPr/>
        <p:txBody>
          <a:bodyPr/>
          <a:lstStyle/>
          <a:p>
            <a:r>
              <a:rPr lang="en-US" sz="2800" b="1" dirty="0"/>
              <a:t>Are you interested in playing a college sport? </a:t>
            </a:r>
          </a:p>
          <a:p>
            <a:endParaRPr lang="en-US" dirty="0"/>
          </a:p>
          <a:p>
            <a:r>
              <a:rPr lang="en-US" sz="2800" b="1" dirty="0"/>
              <a:t>Create an account on: </a:t>
            </a:r>
          </a:p>
          <a:p>
            <a:pPr lvl="1"/>
            <a:r>
              <a:rPr lang="en-US" sz="2400" b="1" dirty="0"/>
              <a:t>NCAA Eligibility Center: </a:t>
            </a:r>
          </a:p>
          <a:p>
            <a:pPr lvl="2"/>
            <a:r>
              <a:rPr lang="en-US" sz="2400" dirty="0">
                <a:solidFill>
                  <a:srgbClr val="FFFF00"/>
                </a:solidFill>
                <a:hlinkClick r:id="rId4">
                  <a:extLst>
                    <a:ext uri="{A12FA001-AC4F-418D-AE19-62706E023703}">
                      <ahyp:hlinkClr xmlns:ahyp="http://schemas.microsoft.com/office/drawing/2018/hyperlinkcolor" val="tx"/>
                    </a:ext>
                  </a:extLst>
                </a:hlinkClick>
              </a:rPr>
              <a:t>https://web3.ncaa.org/ecwr3/</a:t>
            </a:r>
            <a:r>
              <a:rPr lang="en-US" sz="2400" dirty="0">
                <a:solidFill>
                  <a:srgbClr val="FFFF00"/>
                </a:solidFill>
              </a:rPr>
              <a:t> </a:t>
            </a:r>
          </a:p>
          <a:p>
            <a:endParaRPr lang="en-US" dirty="0"/>
          </a:p>
        </p:txBody>
      </p:sp>
      <p:pic>
        <p:nvPicPr>
          <p:cNvPr id="4" name="Audio 3">
            <a:hlinkClick r:id="" action="ppaction://media"/>
            <a:extLst>
              <a:ext uri="{FF2B5EF4-FFF2-40B4-BE49-F238E27FC236}">
                <a16:creationId xmlns:a16="http://schemas.microsoft.com/office/drawing/2014/main" id="{5942B37F-CF54-4D53-A559-6AE2D57063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617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14"/>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	</a:t>
            </a:r>
            <a:endParaRPr/>
          </a:p>
        </p:txBody>
      </p:sp>
      <p:sp>
        <p:nvSpPr>
          <p:cNvPr id="430" name="Google Shape;430;p14"/>
          <p:cNvSpPr txBox="1">
            <a:spLocks noGrp="1"/>
          </p:cNvSpPr>
          <p:nvPr>
            <p:ph idx="1"/>
          </p:nvPr>
        </p:nvSpPr>
        <p:spPr>
          <a:xfrm>
            <a:off x="76200" y="1158734"/>
            <a:ext cx="8839200" cy="5699266"/>
          </a:xfrm>
          <a:prstGeom prst="rect">
            <a:avLst/>
          </a:prstGeom>
          <a:noFill/>
          <a:ln>
            <a:noFill/>
          </a:ln>
        </p:spPr>
        <p:txBody>
          <a:bodyPr spcFirstLastPara="1" wrap="square" lIns="91425" tIns="45700" rIns="91425" bIns="45700" anchor="t" anchorCtr="0">
            <a:normAutofit/>
          </a:bodyPr>
          <a:lstStyle/>
          <a:p>
            <a:pPr marL="342900" lvl="0" indent="-365760" algn="l" rtl="0">
              <a:spcBef>
                <a:spcPts val="0"/>
              </a:spcBef>
              <a:spcAft>
                <a:spcPts val="0"/>
              </a:spcAft>
              <a:buSzPts val="1800"/>
              <a:buChar char="►"/>
            </a:pPr>
            <a:r>
              <a:rPr lang="en-US" sz="1800" b="1" dirty="0"/>
              <a:t>Scholarships &amp; Grants</a:t>
            </a:r>
            <a:endParaRPr sz="1800" dirty="0"/>
          </a:p>
          <a:p>
            <a:pPr marL="742950" lvl="1" indent="-285750" algn="l" rtl="0">
              <a:spcBef>
                <a:spcPts val="1000"/>
              </a:spcBef>
              <a:spcAft>
                <a:spcPts val="0"/>
              </a:spcAft>
              <a:buSzPts val="1440"/>
              <a:buChar char="►"/>
            </a:pPr>
            <a:r>
              <a:rPr lang="en-US" dirty="0"/>
              <a:t>Do NOT have to be repaid</a:t>
            </a:r>
            <a:endParaRPr dirty="0"/>
          </a:p>
          <a:p>
            <a:pPr marL="1143000" lvl="2" indent="-228600" algn="l" rtl="0">
              <a:spcBef>
                <a:spcPts val="1000"/>
              </a:spcBef>
              <a:spcAft>
                <a:spcPts val="0"/>
              </a:spcAft>
              <a:buSzPts val="1440"/>
              <a:buChar char="►"/>
            </a:pPr>
            <a:r>
              <a:rPr lang="en-US" sz="1800" dirty="0"/>
              <a:t>Grants – need-based</a:t>
            </a:r>
            <a:endParaRPr dirty="0"/>
          </a:p>
          <a:p>
            <a:pPr marL="1143000" lvl="2" indent="-228600" algn="l" rtl="0">
              <a:spcBef>
                <a:spcPts val="1000"/>
              </a:spcBef>
              <a:spcAft>
                <a:spcPts val="0"/>
              </a:spcAft>
              <a:buSzPts val="1440"/>
              <a:buChar char="►"/>
            </a:pPr>
            <a:r>
              <a:rPr lang="en-US" sz="1800" dirty="0"/>
              <a:t>Scholarships – merit-based</a:t>
            </a:r>
            <a:endParaRPr dirty="0"/>
          </a:p>
          <a:p>
            <a:pPr marL="1143000" lvl="2" indent="-228600" algn="l" rtl="0">
              <a:spcBef>
                <a:spcPts val="1000"/>
              </a:spcBef>
              <a:spcAft>
                <a:spcPts val="0"/>
              </a:spcAft>
              <a:buSzPts val="1440"/>
              <a:buChar char="►"/>
            </a:pPr>
            <a:r>
              <a:rPr lang="en-US" sz="1800" dirty="0"/>
              <a:t>GAfutures.org:  Scholarship and Financial Aid Search</a:t>
            </a:r>
            <a:endParaRPr dirty="0"/>
          </a:p>
          <a:p>
            <a:pPr marL="342900" lvl="0" indent="-342900" algn="l" rtl="0">
              <a:spcBef>
                <a:spcPts val="1000"/>
              </a:spcBef>
              <a:spcAft>
                <a:spcPts val="0"/>
              </a:spcAft>
              <a:buSzPts val="1440"/>
              <a:buChar char="►"/>
            </a:pPr>
            <a:r>
              <a:rPr lang="en-US" sz="1800" b="1" dirty="0"/>
              <a:t>Loans</a:t>
            </a:r>
            <a:endParaRPr dirty="0"/>
          </a:p>
          <a:p>
            <a:pPr marL="742950" lvl="1" indent="-285750" algn="l" rtl="0">
              <a:spcBef>
                <a:spcPts val="1000"/>
              </a:spcBef>
              <a:spcAft>
                <a:spcPts val="0"/>
              </a:spcAft>
              <a:buSzPts val="1440"/>
              <a:buChar char="►"/>
            </a:pPr>
            <a:r>
              <a:rPr lang="en-US" dirty="0"/>
              <a:t>Need to be repaid</a:t>
            </a:r>
            <a:endParaRPr dirty="0"/>
          </a:p>
          <a:p>
            <a:pPr marL="742950" lvl="1" indent="-285750" algn="l" rtl="0">
              <a:spcBef>
                <a:spcPts val="1000"/>
              </a:spcBef>
              <a:spcAft>
                <a:spcPts val="0"/>
              </a:spcAft>
              <a:buSzPts val="1440"/>
              <a:buChar char="►"/>
            </a:pPr>
            <a:r>
              <a:rPr lang="en-US" dirty="0"/>
              <a:t>Federal loans, private loans</a:t>
            </a:r>
            <a:endParaRPr dirty="0"/>
          </a:p>
          <a:p>
            <a:pPr marL="342900" lvl="0" indent="-365760" algn="l" rtl="0">
              <a:spcBef>
                <a:spcPts val="1000"/>
              </a:spcBef>
              <a:spcAft>
                <a:spcPts val="0"/>
              </a:spcAft>
              <a:buSzPts val="1800"/>
              <a:buChar char="►"/>
            </a:pPr>
            <a:r>
              <a:rPr lang="en-US" sz="1800" b="1" dirty="0"/>
              <a:t>Work Study Programs</a:t>
            </a:r>
            <a:endParaRPr sz="1800" dirty="0"/>
          </a:p>
          <a:p>
            <a:pPr marL="742950" lvl="1" indent="-285750" algn="l" rtl="0">
              <a:spcBef>
                <a:spcPts val="1000"/>
              </a:spcBef>
              <a:spcAft>
                <a:spcPts val="0"/>
              </a:spcAft>
              <a:buSzPts val="1440"/>
              <a:buChar char="►"/>
            </a:pPr>
            <a:r>
              <a:rPr lang="en-US" dirty="0"/>
              <a:t>Student has a job on campus</a:t>
            </a:r>
            <a:endParaRPr dirty="0"/>
          </a:p>
          <a:p>
            <a:pPr marL="342900" lvl="0" indent="-330200" algn="l" rtl="0">
              <a:spcBef>
                <a:spcPts val="1000"/>
              </a:spcBef>
              <a:spcAft>
                <a:spcPts val="0"/>
              </a:spcAft>
              <a:buSzPts val="1240"/>
              <a:buChar char="►"/>
            </a:pPr>
            <a:r>
              <a:rPr lang="en-US" sz="1800" b="1" dirty="0"/>
              <a:t>FAFSA</a:t>
            </a:r>
            <a:endParaRPr sz="1800" b="1" dirty="0"/>
          </a:p>
          <a:p>
            <a:pPr marL="742950" lvl="1" indent="-285750" algn="l" rtl="0">
              <a:spcBef>
                <a:spcPts val="1000"/>
              </a:spcBef>
              <a:spcAft>
                <a:spcPts val="0"/>
              </a:spcAft>
              <a:buSzPts val="1440"/>
              <a:buChar char="►"/>
            </a:pPr>
            <a:r>
              <a:rPr lang="en-US" dirty="0"/>
              <a:t>Free Application for Federal Student Aid</a:t>
            </a:r>
            <a:endParaRPr dirty="0"/>
          </a:p>
          <a:p>
            <a:pPr marL="742950" lvl="1" indent="-285750" algn="l" rtl="0">
              <a:spcBef>
                <a:spcPts val="1000"/>
              </a:spcBef>
              <a:spcAft>
                <a:spcPts val="0"/>
              </a:spcAft>
              <a:buSzPts val="1440"/>
              <a:buChar char="►"/>
            </a:pPr>
            <a:r>
              <a:rPr lang="en-US" dirty="0"/>
              <a:t>Available October 1 of the senior year</a:t>
            </a:r>
            <a:endParaRPr dirty="0"/>
          </a:p>
          <a:p>
            <a:pPr marL="742950" lvl="1" indent="-285750" algn="l" rtl="0">
              <a:spcBef>
                <a:spcPts val="1000"/>
              </a:spcBef>
              <a:spcAft>
                <a:spcPts val="0"/>
              </a:spcAft>
              <a:buSzPts val="1440"/>
              <a:buChar char="►"/>
            </a:pPr>
            <a:r>
              <a:rPr lang="en-US" dirty="0"/>
              <a:t>Can use prior years tax information to complete the application</a:t>
            </a:r>
            <a:endParaRPr dirty="0"/>
          </a:p>
          <a:p>
            <a:pPr marL="742950" lvl="1" indent="-194309" algn="l" rtl="0">
              <a:spcBef>
                <a:spcPts val="1000"/>
              </a:spcBef>
              <a:spcAft>
                <a:spcPts val="0"/>
              </a:spcAft>
              <a:buSzPts val="1440"/>
              <a:buNone/>
            </a:pPr>
            <a:endParaRPr dirty="0"/>
          </a:p>
        </p:txBody>
      </p:sp>
      <p:sp>
        <p:nvSpPr>
          <p:cNvPr id="431" name="Google Shape;431;p14"/>
          <p:cNvSpPr txBox="1"/>
          <p:nvPr/>
        </p:nvSpPr>
        <p:spPr>
          <a:xfrm>
            <a:off x="616919" y="282506"/>
            <a:ext cx="456468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a:solidFill>
                  <a:schemeClr val="lt1"/>
                </a:solidFill>
                <a:latin typeface="Century Gothic"/>
                <a:ea typeface="Century Gothic"/>
                <a:cs typeface="Century Gothic"/>
                <a:sym typeface="Century Gothic"/>
              </a:rPr>
              <a:t>Paying for College</a:t>
            </a:r>
            <a:endParaRPr b="1"/>
          </a:p>
        </p:txBody>
      </p:sp>
      <p:pic>
        <p:nvPicPr>
          <p:cNvPr id="3" name="Recorded Sound">
            <a:hlinkClick r:id="" action="ppaction://media"/>
            <a:extLst>
              <a:ext uri="{FF2B5EF4-FFF2-40B4-BE49-F238E27FC236}">
                <a16:creationId xmlns:a16="http://schemas.microsoft.com/office/drawing/2014/main" id="{7A8A2D3A-10E4-42CA-BDEF-3FD35B3A44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83033" y="5171558"/>
            <a:ext cx="756092" cy="756092"/>
          </a:xfrm>
          <a:prstGeom prst="rect">
            <a:avLst/>
          </a:prstGeom>
          <a:solidFill>
            <a:srgbClr val="92D050"/>
          </a:solidFill>
        </p:spPr>
      </p:pic>
    </p:spTree>
  </p:cSld>
  <p:clrMapOvr>
    <a:masterClrMapping/>
  </p:clrMapOvr>
  <mc:AlternateContent xmlns:mc="http://schemas.openxmlformats.org/markup-compatibility/2006" xmlns:p14="http://schemas.microsoft.com/office/powerpoint/2010/main">
    <mc:Choice Requires="p14">
      <p:transition spd="slow" p14:dur="2000" advTm="3971"/>
    </mc:Choice>
    <mc:Fallback xmlns="">
      <p:transition spd="slow" advTm="39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15"/>
          <p:cNvSpPr txBox="1">
            <a:spLocks noGrp="1"/>
          </p:cNvSpPr>
          <p:nvPr>
            <p:ph type="title"/>
          </p:nvPr>
        </p:nvSpPr>
        <p:spPr>
          <a:xfrm>
            <a:off x="152400" y="0"/>
            <a:ext cx="7772400" cy="156569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2"/>
              </a:buClr>
              <a:buSzPts val="3780"/>
              <a:buFont typeface="Century Gothic"/>
              <a:buNone/>
            </a:pPr>
            <a:r>
              <a:rPr lang="en-US" sz="3780" b="1"/>
              <a:t>HOPE Scholarship Opportunities</a:t>
            </a:r>
            <a:endParaRPr/>
          </a:p>
        </p:txBody>
      </p:sp>
      <p:sp>
        <p:nvSpPr>
          <p:cNvPr id="437" name="Google Shape;437;p15"/>
          <p:cNvSpPr txBox="1">
            <a:spLocks noGrp="1"/>
          </p:cNvSpPr>
          <p:nvPr>
            <p:ph idx="1"/>
          </p:nvPr>
        </p:nvSpPr>
        <p:spPr>
          <a:xfrm>
            <a:off x="152400" y="983511"/>
            <a:ext cx="7998226" cy="5680494"/>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lnSpc>
                <a:spcPct val="80000"/>
              </a:lnSpc>
              <a:spcBef>
                <a:spcPts val="0"/>
              </a:spcBef>
              <a:spcAft>
                <a:spcPts val="0"/>
              </a:spcAft>
              <a:buSzPts val="1280"/>
              <a:buChar char="►"/>
            </a:pPr>
            <a:r>
              <a:rPr lang="en-US" sz="1600" b="1" dirty="0"/>
              <a:t>HOPE Grant: Diploma and Certificate Programs</a:t>
            </a:r>
            <a:endParaRPr dirty="0"/>
          </a:p>
          <a:p>
            <a:pPr marL="742950" lvl="1" indent="-285750" algn="l" rtl="0">
              <a:lnSpc>
                <a:spcPct val="80000"/>
              </a:lnSpc>
              <a:spcBef>
                <a:spcPts val="1000"/>
              </a:spcBef>
              <a:spcAft>
                <a:spcPts val="0"/>
              </a:spcAft>
              <a:buSzPts val="1240"/>
              <a:buChar char="►"/>
            </a:pPr>
            <a:r>
              <a:rPr lang="en-US" sz="1550" dirty="0"/>
              <a:t>No GPA requirement</a:t>
            </a:r>
            <a:endParaRPr dirty="0"/>
          </a:p>
          <a:p>
            <a:pPr marL="742950" lvl="1" indent="-285750" algn="l" rtl="0">
              <a:lnSpc>
                <a:spcPct val="80000"/>
              </a:lnSpc>
              <a:spcBef>
                <a:spcPts val="1000"/>
              </a:spcBef>
              <a:spcAft>
                <a:spcPts val="0"/>
              </a:spcAft>
              <a:buSzPts val="1280"/>
              <a:buChar char="►"/>
            </a:pPr>
            <a:r>
              <a:rPr lang="en-US" sz="1600" dirty="0"/>
              <a:t>Will pay a significant percentage of tuition – % same as HOPE Scholarship</a:t>
            </a:r>
            <a:endParaRPr dirty="0"/>
          </a:p>
          <a:p>
            <a:pPr marL="742950" lvl="1" indent="-285750" algn="l" rtl="0">
              <a:lnSpc>
                <a:spcPct val="80000"/>
              </a:lnSpc>
              <a:spcBef>
                <a:spcPts val="1000"/>
              </a:spcBef>
              <a:spcAft>
                <a:spcPts val="0"/>
              </a:spcAft>
              <a:buSzPts val="1280"/>
              <a:buChar char="►"/>
            </a:pPr>
            <a:r>
              <a:rPr lang="en-US" sz="1600" dirty="0"/>
              <a:t>Must maintain at least a 2.0 College GPA to keep</a:t>
            </a:r>
            <a:endParaRPr dirty="0"/>
          </a:p>
          <a:p>
            <a:pPr marL="342900" lvl="0" indent="-342900" algn="l" rtl="0">
              <a:lnSpc>
                <a:spcPct val="80000"/>
              </a:lnSpc>
              <a:spcBef>
                <a:spcPts val="1000"/>
              </a:spcBef>
              <a:spcAft>
                <a:spcPts val="0"/>
              </a:spcAft>
              <a:buSzPts val="1280"/>
              <a:buChar char="►"/>
            </a:pPr>
            <a:r>
              <a:rPr lang="en-US" sz="1600" b="1" dirty="0"/>
              <a:t>HOPE Scholarship: Degree Programs</a:t>
            </a:r>
            <a:endParaRPr dirty="0"/>
          </a:p>
          <a:p>
            <a:pPr marL="742950" lvl="1" indent="-285750" algn="l" rtl="0">
              <a:lnSpc>
                <a:spcPct val="80000"/>
              </a:lnSpc>
              <a:spcBef>
                <a:spcPts val="1000"/>
              </a:spcBef>
              <a:spcAft>
                <a:spcPts val="0"/>
              </a:spcAft>
              <a:buSzPts val="1280"/>
              <a:buChar char="►"/>
            </a:pPr>
            <a:r>
              <a:rPr lang="en-US" sz="1600" i="1" dirty="0"/>
              <a:t>3.0 GPA </a:t>
            </a:r>
            <a:r>
              <a:rPr lang="en-US" sz="1600" dirty="0"/>
              <a:t>in core courses: English, Math, Science, Social Studies and World Language; </a:t>
            </a:r>
            <a:r>
              <a:rPr lang="en-US" sz="1600" b="1" u="sng" dirty="0">
                <a:solidFill>
                  <a:srgbClr val="FF0000"/>
                </a:solidFill>
              </a:rPr>
              <a:t>plus </a:t>
            </a:r>
            <a:r>
              <a:rPr lang="en-US" sz="1600" dirty="0"/>
              <a:t>meet Academic Rigor Requirements – 4 rigorous credits from the approved list</a:t>
            </a:r>
            <a:endParaRPr dirty="0"/>
          </a:p>
          <a:p>
            <a:pPr marL="742950" lvl="1" indent="-285750" algn="l" rtl="0">
              <a:lnSpc>
                <a:spcPct val="80000"/>
              </a:lnSpc>
              <a:spcBef>
                <a:spcPts val="1000"/>
              </a:spcBef>
              <a:spcAft>
                <a:spcPts val="0"/>
              </a:spcAft>
              <a:buSzPts val="1280"/>
              <a:buChar char="►"/>
            </a:pPr>
            <a:r>
              <a:rPr lang="en-US" sz="1600" dirty="0"/>
              <a:t>Will pay a significant percentage of  tuition</a:t>
            </a:r>
            <a:endParaRPr dirty="0"/>
          </a:p>
          <a:p>
            <a:pPr marL="742950" lvl="1" indent="-285750" algn="l" rtl="0">
              <a:lnSpc>
                <a:spcPct val="80000"/>
              </a:lnSpc>
              <a:spcBef>
                <a:spcPts val="1000"/>
              </a:spcBef>
              <a:spcAft>
                <a:spcPts val="0"/>
              </a:spcAft>
              <a:buSzPts val="1280"/>
              <a:buChar char="►"/>
            </a:pPr>
            <a:r>
              <a:rPr lang="en-US" sz="1600" dirty="0"/>
              <a:t>Must maintain at least a 3.0 College GPA</a:t>
            </a:r>
            <a:endParaRPr dirty="0"/>
          </a:p>
          <a:p>
            <a:pPr marL="342900" lvl="0" indent="-342900" algn="l" rtl="0">
              <a:lnSpc>
                <a:spcPct val="80000"/>
              </a:lnSpc>
              <a:spcBef>
                <a:spcPts val="1000"/>
              </a:spcBef>
              <a:spcAft>
                <a:spcPts val="0"/>
              </a:spcAft>
              <a:buSzPts val="1280"/>
              <a:buChar char="►"/>
            </a:pPr>
            <a:r>
              <a:rPr lang="en-US" sz="1600" b="1" dirty="0"/>
              <a:t>Zell Miller Scholarship: Degree Programs</a:t>
            </a:r>
            <a:endParaRPr dirty="0"/>
          </a:p>
          <a:p>
            <a:pPr marL="742950" lvl="1" indent="-285750" algn="l" rtl="0">
              <a:lnSpc>
                <a:spcPct val="80000"/>
              </a:lnSpc>
              <a:spcBef>
                <a:spcPts val="1000"/>
              </a:spcBef>
              <a:spcAft>
                <a:spcPts val="0"/>
              </a:spcAft>
              <a:buSzPts val="1280"/>
              <a:buChar char="►"/>
            </a:pPr>
            <a:r>
              <a:rPr lang="en-US" sz="1600" i="1" dirty="0"/>
              <a:t>3.7 GPA </a:t>
            </a:r>
            <a:r>
              <a:rPr lang="en-US" sz="1600" dirty="0"/>
              <a:t>for core courses, </a:t>
            </a:r>
            <a:r>
              <a:rPr lang="en-US" sz="1600" i="1" dirty="0"/>
              <a:t>1200 on SAT </a:t>
            </a:r>
            <a:r>
              <a:rPr lang="en-US" sz="1600" dirty="0"/>
              <a:t>(Critical Reading and Math, 1 sitting), or </a:t>
            </a:r>
            <a:r>
              <a:rPr lang="en-US" sz="1600" i="1" dirty="0"/>
              <a:t>26 on the ACT</a:t>
            </a:r>
            <a:r>
              <a:rPr lang="en-US" sz="1600" dirty="0"/>
              <a:t>, 1 sitting; </a:t>
            </a:r>
            <a:r>
              <a:rPr lang="en-US" sz="1600" b="1" u="sng" dirty="0">
                <a:solidFill>
                  <a:srgbClr val="FF0000"/>
                </a:solidFill>
              </a:rPr>
              <a:t>plus</a:t>
            </a:r>
            <a:r>
              <a:rPr lang="en-US" sz="1600" dirty="0"/>
              <a:t> meet Academic Rigor requirements – 4 rigorous credits from the approved list </a:t>
            </a:r>
            <a:endParaRPr dirty="0"/>
          </a:p>
          <a:p>
            <a:pPr marL="742950" lvl="1" indent="-285750" algn="l" rtl="0">
              <a:lnSpc>
                <a:spcPct val="80000"/>
              </a:lnSpc>
              <a:spcBef>
                <a:spcPts val="1000"/>
              </a:spcBef>
              <a:spcAft>
                <a:spcPts val="0"/>
              </a:spcAft>
              <a:buSzPts val="1280"/>
              <a:buChar char="►"/>
            </a:pPr>
            <a:r>
              <a:rPr lang="en-US" sz="1600" b="1" u="sng" dirty="0"/>
              <a:t>All</a:t>
            </a:r>
            <a:r>
              <a:rPr lang="en-US" sz="1600" dirty="0"/>
              <a:t> of tuition will be covered.</a:t>
            </a:r>
            <a:endParaRPr dirty="0"/>
          </a:p>
          <a:p>
            <a:pPr marL="742950" lvl="1" indent="-285750" algn="l" rtl="0">
              <a:lnSpc>
                <a:spcPct val="80000"/>
              </a:lnSpc>
              <a:spcBef>
                <a:spcPts val="1000"/>
              </a:spcBef>
              <a:spcAft>
                <a:spcPts val="0"/>
              </a:spcAft>
              <a:buSzPts val="1280"/>
              <a:buChar char="►"/>
            </a:pPr>
            <a:r>
              <a:rPr lang="en-US" sz="1600" dirty="0"/>
              <a:t>Must maintain at least a 3.3 College GPA </a:t>
            </a:r>
            <a:endParaRPr dirty="0"/>
          </a:p>
          <a:p>
            <a:pPr marL="457200" lvl="1" indent="0" algn="ctr" rtl="0">
              <a:lnSpc>
                <a:spcPct val="80000"/>
              </a:lnSpc>
              <a:spcBef>
                <a:spcPts val="1000"/>
              </a:spcBef>
              <a:spcAft>
                <a:spcPts val="0"/>
              </a:spcAft>
              <a:buSzPts val="1280"/>
              <a:buNone/>
            </a:pPr>
            <a:endParaRPr lang="en-US" sz="1600" b="1" i="1" dirty="0">
              <a:solidFill>
                <a:srgbClr val="92D050"/>
              </a:solidFill>
            </a:endParaRPr>
          </a:p>
          <a:p>
            <a:pPr marL="457200" lvl="1" indent="0" algn="ctr" rtl="0">
              <a:lnSpc>
                <a:spcPct val="80000"/>
              </a:lnSpc>
              <a:spcBef>
                <a:spcPts val="1000"/>
              </a:spcBef>
              <a:spcAft>
                <a:spcPts val="0"/>
              </a:spcAft>
              <a:buSzPts val="1280"/>
              <a:buNone/>
            </a:pPr>
            <a:endParaRPr lang="en-US" sz="1600" b="1" i="1" dirty="0">
              <a:solidFill>
                <a:srgbClr val="92D050"/>
              </a:solidFill>
            </a:endParaRPr>
          </a:p>
          <a:p>
            <a:pPr marL="457200" lvl="1" indent="0" algn="ctr" rtl="0">
              <a:lnSpc>
                <a:spcPct val="80000"/>
              </a:lnSpc>
              <a:spcBef>
                <a:spcPts val="1000"/>
              </a:spcBef>
              <a:spcAft>
                <a:spcPts val="0"/>
              </a:spcAft>
              <a:buSzPts val="1280"/>
              <a:buNone/>
            </a:pPr>
            <a:r>
              <a:rPr lang="en-US" sz="1600" b="1" i="1" dirty="0">
                <a:solidFill>
                  <a:srgbClr val="92D050"/>
                </a:solidFill>
              </a:rPr>
              <a:t>You can check the list of rigorous courses and your HOPE GPA on </a:t>
            </a:r>
            <a:r>
              <a:rPr lang="en-US" sz="1600" b="1" i="1" u="sng" dirty="0">
                <a:solidFill>
                  <a:srgbClr val="92D050"/>
                </a:solidFill>
                <a:hlinkClick r:id="rId5">
                  <a:extLst>
                    <a:ext uri="{A12FA001-AC4F-418D-AE19-62706E023703}">
                      <ahyp:hlinkClr xmlns:ahyp="http://schemas.microsoft.com/office/drawing/2018/hyperlinkcolor" val="tx"/>
                    </a:ext>
                  </a:extLst>
                </a:hlinkClick>
              </a:rPr>
              <a:t>WWW.GAFUTURES.ORG</a:t>
            </a:r>
            <a:endParaRPr sz="1600" b="1" i="1" dirty="0">
              <a:solidFill>
                <a:srgbClr val="92D050"/>
              </a:solidFill>
            </a:endParaRPr>
          </a:p>
          <a:p>
            <a:pPr marL="914400" lvl="2" indent="0" algn="l" rtl="0">
              <a:lnSpc>
                <a:spcPct val="80000"/>
              </a:lnSpc>
              <a:spcBef>
                <a:spcPts val="1000"/>
              </a:spcBef>
              <a:spcAft>
                <a:spcPts val="0"/>
              </a:spcAft>
              <a:buSzPts val="1280"/>
              <a:buNone/>
            </a:pPr>
            <a:r>
              <a:rPr lang="en-US" sz="1600" b="1" dirty="0">
                <a:solidFill>
                  <a:srgbClr val="92D050"/>
                </a:solidFill>
              </a:rPr>
              <a:t>      </a:t>
            </a:r>
            <a:endParaRPr sz="400" dirty="0"/>
          </a:p>
        </p:txBody>
      </p:sp>
      <p:graphicFrame>
        <p:nvGraphicFramePr>
          <p:cNvPr id="438" name="Google Shape;438;p15"/>
          <p:cNvGraphicFramePr/>
          <p:nvPr>
            <p:extLst>
              <p:ext uri="{D42A27DB-BD31-4B8C-83A1-F6EECF244321}">
                <p14:modId xmlns:p14="http://schemas.microsoft.com/office/powerpoint/2010/main" val="1003465814"/>
              </p:ext>
            </p:extLst>
          </p:nvPr>
        </p:nvGraphicFramePr>
        <p:xfrm>
          <a:off x="5217042" y="4439093"/>
          <a:ext cx="2438400" cy="914400"/>
        </p:xfrm>
        <a:graphic>
          <a:graphicData uri="http://schemas.openxmlformats.org/drawingml/2006/table">
            <a:tbl>
              <a:tblPr firstRow="1" bandRow="1">
                <a:noFill/>
                <a:tableStyleId>{A44F50FF-01AA-4876-8902-18788ABEB6A4}</a:tableStyleId>
              </a:tblPr>
              <a:tblGrid>
                <a:gridCol w="2438400">
                  <a:extLst>
                    <a:ext uri="{9D8B030D-6E8A-4147-A177-3AD203B41FA5}">
                      <a16:colId xmlns:a16="http://schemas.microsoft.com/office/drawing/2014/main" val="20000"/>
                    </a:ext>
                  </a:extLst>
                </a:gridCol>
              </a:tblGrid>
              <a:tr h="914400">
                <a:tc>
                  <a:txBody>
                    <a:bodyPr/>
                    <a:lstStyle/>
                    <a:p>
                      <a:pPr marL="0" marR="0" lvl="0" indent="0" algn="l" rtl="0">
                        <a:spcBef>
                          <a:spcPts val="0"/>
                        </a:spcBef>
                        <a:spcAft>
                          <a:spcPts val="0"/>
                        </a:spcAft>
                        <a:buNone/>
                      </a:pPr>
                      <a:r>
                        <a:rPr lang="en-US" sz="1200" dirty="0"/>
                        <a:t>HOPE GPA Calculation:</a:t>
                      </a:r>
                      <a:endParaRPr dirty="0"/>
                    </a:p>
                    <a:p>
                      <a:pPr marL="0" marR="0" lvl="0" indent="0" algn="l" rtl="0">
                        <a:spcBef>
                          <a:spcPts val="0"/>
                        </a:spcBef>
                        <a:spcAft>
                          <a:spcPts val="0"/>
                        </a:spcAft>
                        <a:buNone/>
                      </a:pPr>
                      <a:r>
                        <a:rPr lang="en-US" sz="1200" dirty="0"/>
                        <a:t> • Core courses only </a:t>
                      </a:r>
                      <a:endParaRPr dirty="0"/>
                    </a:p>
                    <a:p>
                      <a:pPr marL="0" marR="0" lvl="0" indent="0" algn="l" rtl="0">
                        <a:spcBef>
                          <a:spcPts val="0"/>
                        </a:spcBef>
                        <a:spcAft>
                          <a:spcPts val="0"/>
                        </a:spcAft>
                        <a:buNone/>
                      </a:pPr>
                      <a:r>
                        <a:rPr lang="en-US" sz="1200" dirty="0"/>
                        <a:t>• APs &amp; DE get .5 quality point up to a 4.0 (not honors)</a:t>
                      </a:r>
                      <a:endParaRPr dirty="0"/>
                    </a:p>
                  </a:txBody>
                  <a:tcPr marL="91450" marR="91450" marT="45725" marB="45725"/>
                </a:tc>
                <a:extLst>
                  <a:ext uri="{0D108BD9-81ED-4DB2-BD59-A6C34878D82A}">
                    <a16:rowId xmlns:a16="http://schemas.microsoft.com/office/drawing/2014/main" val="10000"/>
                  </a:ext>
                </a:extLst>
              </a:tr>
            </a:tbl>
          </a:graphicData>
        </a:graphic>
      </p:graphicFrame>
      <p:pic>
        <p:nvPicPr>
          <p:cNvPr id="2" name="slide29">
            <a:hlinkClick r:id="" action="ppaction://media"/>
            <a:extLst>
              <a:ext uri="{FF2B5EF4-FFF2-40B4-BE49-F238E27FC236}">
                <a16:creationId xmlns:a16="http://schemas.microsoft.com/office/drawing/2014/main" id="{31DB37FA-9499-4B77-8CE5-42639DA68C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5724452"/>
            <a:ext cx="699566" cy="699566"/>
          </a:xfrm>
          <a:prstGeom prst="rect">
            <a:avLst/>
          </a:prstGeom>
          <a:solidFill>
            <a:srgbClr val="92D050"/>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1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16"/>
          <p:cNvSpPr txBox="1">
            <a:spLocks noGrp="1"/>
          </p:cNvSpPr>
          <p:nvPr>
            <p:ph type="title"/>
          </p:nvPr>
        </p:nvSpPr>
        <p:spPr>
          <a:xfrm>
            <a:off x="655837" y="6626"/>
            <a:ext cx="7055380" cy="84268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3600"/>
              <a:buFont typeface="Century Gothic"/>
              <a:buNone/>
            </a:pPr>
            <a:r>
              <a:rPr lang="en-US" sz="3600"/>
              <a:t>   </a:t>
            </a:r>
            <a:r>
              <a:rPr lang="en-US" sz="3600" b="1"/>
              <a:t>HOPE Rigor Requirements</a:t>
            </a:r>
            <a:endParaRPr b="1"/>
          </a:p>
        </p:txBody>
      </p:sp>
      <p:sp>
        <p:nvSpPr>
          <p:cNvPr id="444" name="Google Shape;444;p16"/>
          <p:cNvSpPr txBox="1">
            <a:spLocks noGrp="1"/>
          </p:cNvSpPr>
          <p:nvPr>
            <p:ph idx="1"/>
          </p:nvPr>
        </p:nvSpPr>
        <p:spPr>
          <a:xfrm>
            <a:off x="380075" y="1115475"/>
            <a:ext cx="8262600" cy="4953000"/>
          </a:xfrm>
          <a:prstGeom prst="rect">
            <a:avLst/>
          </a:prstGeom>
          <a:noFill/>
          <a:ln>
            <a:noFill/>
          </a:ln>
        </p:spPr>
        <p:txBody>
          <a:bodyPr spcFirstLastPara="1" wrap="square" lIns="91425" tIns="45700" rIns="91425" bIns="45700" anchor="t" anchorCtr="0">
            <a:noAutofit/>
          </a:bodyPr>
          <a:lstStyle/>
          <a:p>
            <a:pPr marL="342900" lvl="0" indent="-374650" algn="l" rtl="0">
              <a:spcBef>
                <a:spcPts val="0"/>
              </a:spcBef>
              <a:spcAft>
                <a:spcPts val="0"/>
              </a:spcAft>
              <a:buSzPts val="1780"/>
              <a:buChar char="●"/>
            </a:pPr>
            <a:r>
              <a:rPr lang="en-US" sz="2100" dirty="0"/>
              <a:t>Students must earn a minimum of four credits from the HOPE Rigor list. </a:t>
            </a:r>
            <a:endParaRPr sz="2100" dirty="0"/>
          </a:p>
          <a:p>
            <a:pPr marL="0" lvl="0" indent="0" algn="l" rtl="0">
              <a:spcBef>
                <a:spcPts val="0"/>
              </a:spcBef>
              <a:spcAft>
                <a:spcPts val="0"/>
              </a:spcAft>
              <a:buNone/>
            </a:pPr>
            <a:endParaRPr sz="2100" dirty="0"/>
          </a:p>
          <a:p>
            <a:pPr marL="342900" lvl="0" indent="-394970" algn="l" rtl="0">
              <a:spcBef>
                <a:spcPts val="1000"/>
              </a:spcBef>
              <a:spcAft>
                <a:spcPts val="0"/>
              </a:spcAft>
              <a:buSzPts val="2100"/>
              <a:buChar char="●"/>
            </a:pPr>
            <a:r>
              <a:rPr lang="en-US" sz="2100" dirty="0"/>
              <a:t>Examples of HOPE Rigorous Courses at Pickens High School: </a:t>
            </a:r>
            <a:endParaRPr sz="2100" dirty="0"/>
          </a:p>
          <a:p>
            <a:pPr marL="742950" lvl="1" indent="-327660" algn="l" rtl="0">
              <a:spcBef>
                <a:spcPts val="1000"/>
              </a:spcBef>
              <a:spcAft>
                <a:spcPts val="0"/>
              </a:spcAft>
              <a:buSzPts val="2100"/>
              <a:buChar char="○"/>
            </a:pPr>
            <a:r>
              <a:rPr lang="en-US" sz="2100" dirty="0"/>
              <a:t>Algebra II, Pre-Calculus, College Readiness Math</a:t>
            </a:r>
            <a:endParaRPr sz="2100" dirty="0"/>
          </a:p>
          <a:p>
            <a:pPr marL="742950" lvl="1" indent="-327660" algn="l" rtl="0">
              <a:spcBef>
                <a:spcPts val="1000"/>
              </a:spcBef>
              <a:spcAft>
                <a:spcPts val="0"/>
              </a:spcAft>
              <a:buSzPts val="2100"/>
              <a:buChar char="○"/>
            </a:pPr>
            <a:r>
              <a:rPr lang="en-US" sz="2100" dirty="0"/>
              <a:t>Anatomy, Chemistry, Forensic Science</a:t>
            </a:r>
            <a:endParaRPr sz="2100" dirty="0"/>
          </a:p>
          <a:p>
            <a:pPr marL="742950" lvl="1" indent="-327660" algn="l" rtl="0">
              <a:spcBef>
                <a:spcPts val="1000"/>
              </a:spcBef>
              <a:spcAft>
                <a:spcPts val="0"/>
              </a:spcAft>
              <a:buSzPts val="2100"/>
              <a:buChar char="○"/>
            </a:pPr>
            <a:r>
              <a:rPr lang="en-US" sz="2100" dirty="0"/>
              <a:t>French II, French III, Spanish II, Spanish III</a:t>
            </a:r>
            <a:endParaRPr sz="2100" dirty="0"/>
          </a:p>
          <a:p>
            <a:pPr marL="742950" lvl="1" indent="-327660" algn="l" rtl="0">
              <a:spcBef>
                <a:spcPts val="1000"/>
              </a:spcBef>
              <a:spcAft>
                <a:spcPts val="0"/>
              </a:spcAft>
              <a:buSzPts val="2100"/>
              <a:buChar char="○"/>
            </a:pPr>
            <a:r>
              <a:rPr lang="en-US" sz="2100" dirty="0"/>
              <a:t>AP Language, AP Literature, AP Biology, AP Chemistry,  AP Environmental Science, AP Calculus, AP Statistics,   AP Computer Science Principles, AP Microeconomics, AP US History, AP Psychology</a:t>
            </a:r>
            <a:endParaRPr sz="2100" dirty="0"/>
          </a:p>
          <a:p>
            <a:pPr marL="742950" lvl="0" indent="0" algn="l" rtl="0">
              <a:spcBef>
                <a:spcPts val="1000"/>
              </a:spcBef>
              <a:spcAft>
                <a:spcPts val="0"/>
              </a:spcAft>
              <a:buNone/>
            </a:pPr>
            <a:endParaRPr sz="2100" dirty="0"/>
          </a:p>
          <a:p>
            <a:pPr marL="342900" lvl="0" indent="-384810" algn="l" rtl="0">
              <a:spcBef>
                <a:spcPts val="0"/>
              </a:spcBef>
              <a:spcAft>
                <a:spcPts val="0"/>
              </a:spcAft>
              <a:buSzPts val="2100"/>
              <a:buChar char="●"/>
            </a:pPr>
            <a:r>
              <a:rPr lang="en-US" sz="2100" dirty="0"/>
              <a:t>Check </a:t>
            </a:r>
            <a:r>
              <a:rPr lang="en-US" sz="2100" b="1" dirty="0"/>
              <a:t>GAFutures.org</a:t>
            </a:r>
            <a:r>
              <a:rPr lang="en-US" sz="2100" dirty="0"/>
              <a:t> for the entire rigor list.</a:t>
            </a:r>
            <a:endParaRPr sz="2100" dirty="0"/>
          </a:p>
          <a:p>
            <a:pPr marL="0" lvl="0" indent="0" algn="l" rtl="0">
              <a:spcBef>
                <a:spcPts val="0"/>
              </a:spcBef>
              <a:spcAft>
                <a:spcPts val="0"/>
              </a:spcAft>
              <a:buNone/>
            </a:pPr>
            <a:endParaRPr sz="2100" dirty="0"/>
          </a:p>
          <a:p>
            <a:pPr marL="342900" lvl="0" indent="0" algn="l" rtl="0">
              <a:spcBef>
                <a:spcPts val="1000"/>
              </a:spcBef>
              <a:spcAft>
                <a:spcPts val="0"/>
              </a:spcAft>
              <a:buNone/>
            </a:pPr>
            <a:endParaRPr dirty="0"/>
          </a:p>
          <a:p>
            <a:pPr marL="342900" lvl="0" indent="-261620" algn="l" rtl="0">
              <a:spcBef>
                <a:spcPts val="1000"/>
              </a:spcBef>
              <a:spcAft>
                <a:spcPts val="0"/>
              </a:spcAft>
              <a:buSzPts val="1280"/>
              <a:buNone/>
            </a:pPr>
            <a:endParaRPr sz="1600" dirty="0"/>
          </a:p>
        </p:txBody>
      </p:sp>
      <p:pic>
        <p:nvPicPr>
          <p:cNvPr id="2" name="Recorded Sound">
            <a:hlinkClick r:id="" action="ppaction://media"/>
            <a:extLst>
              <a:ext uri="{FF2B5EF4-FFF2-40B4-BE49-F238E27FC236}">
                <a16:creationId xmlns:a16="http://schemas.microsoft.com/office/drawing/2014/main" id="{FD747675-5D9F-438E-B1C9-7BC263C8EC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9115" y="5376530"/>
            <a:ext cx="958112" cy="9581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9a43af773d_0_22"/>
          <p:cNvSpPr txBox="1">
            <a:spLocks noGrp="1"/>
          </p:cNvSpPr>
          <p:nvPr>
            <p:ph type="title"/>
          </p:nvPr>
        </p:nvSpPr>
        <p:spPr>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Resources</a:t>
            </a:r>
            <a:endParaRPr b="1"/>
          </a:p>
        </p:txBody>
      </p:sp>
      <p:sp>
        <p:nvSpPr>
          <p:cNvPr id="458" name="Google Shape;458;g9a43af773d_0_22"/>
          <p:cNvSpPr txBox="1">
            <a:spLocks noGrp="1"/>
          </p:cNvSpPr>
          <p:nvPr>
            <p:ph idx="1"/>
          </p:nvPr>
        </p:nvSpPr>
        <p:spPr>
          <a:xfrm>
            <a:off x="828436" y="1546488"/>
            <a:ext cx="6711654" cy="4195481"/>
          </a:xfrm>
          <a:prstGeom prst="rect">
            <a:avLst/>
          </a:prstGeom>
        </p:spPr>
        <p:txBody>
          <a:bodyPr spcFirstLastPara="1" wrap="square" lIns="91425" tIns="45700" rIns="91425" bIns="45700" anchor="t" anchorCtr="0">
            <a:noAutofit/>
          </a:bodyPr>
          <a:lstStyle/>
          <a:p>
            <a:pPr marL="457200" lvl="0" indent="-383540" algn="l" rtl="0">
              <a:spcBef>
                <a:spcPts val="1000"/>
              </a:spcBef>
              <a:spcAft>
                <a:spcPts val="0"/>
              </a:spcAft>
              <a:buSzPts val="2440"/>
              <a:buChar char="●"/>
            </a:pPr>
            <a:r>
              <a:rPr lang="en-US" sz="3000" dirty="0"/>
              <a:t>GAfutures.org</a:t>
            </a:r>
            <a:endParaRPr sz="3000" dirty="0"/>
          </a:p>
          <a:p>
            <a:pPr marL="457200" lvl="0" indent="-383540" algn="l" rtl="0">
              <a:spcBef>
                <a:spcPts val="0"/>
              </a:spcBef>
              <a:spcAft>
                <a:spcPts val="0"/>
              </a:spcAft>
              <a:buSzPts val="2440"/>
              <a:buChar char="●"/>
            </a:pPr>
            <a:r>
              <a:rPr lang="en-US" sz="3000" dirty="0"/>
              <a:t>Collegeboard.org</a:t>
            </a:r>
            <a:endParaRPr sz="3000" dirty="0"/>
          </a:p>
          <a:p>
            <a:pPr marL="457200" lvl="0" indent="-383540" algn="l" rtl="0">
              <a:spcBef>
                <a:spcPts val="0"/>
              </a:spcBef>
              <a:spcAft>
                <a:spcPts val="0"/>
              </a:spcAft>
              <a:buSzPts val="2440"/>
              <a:buChar char="●"/>
            </a:pPr>
            <a:r>
              <a:rPr lang="en-US" sz="3000" dirty="0"/>
              <a:t>PHS Counselors</a:t>
            </a:r>
          </a:p>
          <a:p>
            <a:pPr marL="457200" lvl="0" indent="-383540" algn="l" rtl="0">
              <a:spcBef>
                <a:spcPts val="0"/>
              </a:spcBef>
              <a:spcAft>
                <a:spcPts val="0"/>
              </a:spcAft>
              <a:buSzPts val="2440"/>
              <a:buChar char="●"/>
            </a:pPr>
            <a:r>
              <a:rPr lang="en-US" sz="3000" dirty="0"/>
              <a:t>Senior Info Packet</a:t>
            </a:r>
            <a:endParaRPr sz="3000" dirty="0"/>
          </a:p>
          <a:p>
            <a:pPr marL="457200" lvl="0" indent="-383540" algn="l" rtl="0">
              <a:spcBef>
                <a:spcPts val="0"/>
              </a:spcBef>
              <a:spcAft>
                <a:spcPts val="0"/>
              </a:spcAft>
              <a:buSzPts val="2440"/>
              <a:buChar char="●"/>
            </a:pPr>
            <a:r>
              <a:rPr lang="en-US" sz="3000" dirty="0"/>
              <a:t>Teachers</a:t>
            </a:r>
            <a:endParaRPr sz="3000" dirty="0"/>
          </a:p>
          <a:p>
            <a:pPr marL="457200" lvl="0" indent="-383540" algn="l" rtl="0">
              <a:spcBef>
                <a:spcPts val="0"/>
              </a:spcBef>
              <a:spcAft>
                <a:spcPts val="0"/>
              </a:spcAft>
              <a:buSzPts val="2440"/>
              <a:buChar char="●"/>
            </a:pPr>
            <a:r>
              <a:rPr lang="en-US" sz="3000" dirty="0"/>
              <a:t>Friends and Family</a:t>
            </a:r>
            <a:endParaRPr sz="3000" dirty="0"/>
          </a:p>
          <a:p>
            <a:pPr marL="457200" lvl="0" indent="-383540" algn="l" rtl="0">
              <a:spcBef>
                <a:spcPts val="0"/>
              </a:spcBef>
              <a:spcAft>
                <a:spcPts val="0"/>
              </a:spcAft>
              <a:buSzPts val="2440"/>
              <a:buChar char="●"/>
            </a:pPr>
            <a:r>
              <a:rPr lang="en-US" sz="3000" dirty="0"/>
              <a:t>Career Role Models</a:t>
            </a:r>
            <a:endParaRPr sz="3000" dirty="0"/>
          </a:p>
          <a:p>
            <a:pPr marL="457200" lvl="0" indent="-383540" algn="l" rtl="0">
              <a:spcBef>
                <a:spcPts val="0"/>
              </a:spcBef>
              <a:spcAft>
                <a:spcPts val="0"/>
              </a:spcAft>
              <a:buSzPts val="2440"/>
              <a:buChar char="●"/>
            </a:pPr>
            <a:r>
              <a:rPr lang="en-US" sz="3000" dirty="0"/>
              <a:t>College Personnel</a:t>
            </a:r>
            <a:endParaRPr sz="3000" dirty="0"/>
          </a:p>
          <a:p>
            <a:pPr marL="457200" lvl="0" indent="-383540" algn="l" rtl="0">
              <a:spcBef>
                <a:spcPts val="0"/>
              </a:spcBef>
              <a:spcAft>
                <a:spcPts val="0"/>
              </a:spcAft>
              <a:buSzPts val="2440"/>
              <a:buChar char="●"/>
            </a:pPr>
            <a:r>
              <a:rPr lang="en-US" sz="3000" dirty="0"/>
              <a:t>This presentation</a:t>
            </a:r>
            <a:endParaRPr sz="3000" dirty="0"/>
          </a:p>
        </p:txBody>
      </p:sp>
      <p:pic>
        <p:nvPicPr>
          <p:cNvPr id="3" name="Recorded Sound">
            <a:hlinkClick r:id="" action="ppaction://media"/>
            <a:extLst>
              <a:ext uri="{FF2B5EF4-FFF2-40B4-BE49-F238E27FC236}">
                <a16:creationId xmlns:a16="http://schemas.microsoft.com/office/drawing/2014/main" id="{9AE66817-DC90-4990-9D7E-013D60594C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62584" y="5471425"/>
            <a:ext cx="777000" cy="777000"/>
          </a:xfrm>
          <a:prstGeom prst="rect">
            <a:avLst/>
          </a:prstGeom>
          <a:solidFill>
            <a:srgbClr val="92D050"/>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9a43af773d_0_41"/>
          <p:cNvSpPr txBox="1">
            <a:spLocks noGrp="1"/>
          </p:cNvSpPr>
          <p:nvPr>
            <p:ph type="title"/>
          </p:nvPr>
        </p:nvSpPr>
        <p:spPr>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Choosing YOUR College</a:t>
            </a:r>
            <a:endParaRPr b="1"/>
          </a:p>
        </p:txBody>
      </p:sp>
      <p:sp>
        <p:nvSpPr>
          <p:cNvPr id="465" name="Google Shape;465;g9a43af773d_0_41"/>
          <p:cNvSpPr txBox="1">
            <a:spLocks noGrp="1"/>
          </p:cNvSpPr>
          <p:nvPr>
            <p:ph idx="1"/>
          </p:nvPr>
        </p:nvSpPr>
        <p:spPr>
          <a:xfrm>
            <a:off x="484700" y="1255925"/>
            <a:ext cx="7398300" cy="4992600"/>
          </a:xfrm>
          <a:prstGeom prst="rect">
            <a:avLst/>
          </a:prstGeom>
        </p:spPr>
        <p:txBody>
          <a:bodyPr spcFirstLastPara="1" wrap="square" lIns="91425" tIns="45700" rIns="91425" bIns="45700" anchor="t" anchorCtr="0">
            <a:noAutofit/>
          </a:bodyPr>
          <a:lstStyle/>
          <a:p>
            <a:pPr marL="457200" lvl="0" indent="-320040" algn="l" rtl="0">
              <a:spcBef>
                <a:spcPts val="1000"/>
              </a:spcBef>
              <a:spcAft>
                <a:spcPts val="0"/>
              </a:spcAft>
              <a:buSzPts val="1440"/>
              <a:buChar char="●"/>
            </a:pPr>
            <a:r>
              <a:rPr lang="en-US" dirty="0"/>
              <a:t>Compare notes on the factors that are most important to you.</a:t>
            </a:r>
            <a:endParaRPr dirty="0"/>
          </a:p>
          <a:p>
            <a:pPr marL="457200" lvl="0" indent="0" algn="l" rtl="0">
              <a:spcBef>
                <a:spcPts val="1000"/>
              </a:spcBef>
              <a:spcAft>
                <a:spcPts val="0"/>
              </a:spcAft>
              <a:buNone/>
            </a:pPr>
            <a:endParaRPr dirty="0"/>
          </a:p>
          <a:p>
            <a:pPr marL="457200" lvl="0" indent="-320040" algn="l" rtl="0">
              <a:spcBef>
                <a:spcPts val="1000"/>
              </a:spcBef>
              <a:spcAft>
                <a:spcPts val="0"/>
              </a:spcAft>
              <a:buSzPts val="1440"/>
              <a:buChar char="●"/>
            </a:pPr>
            <a:r>
              <a:rPr lang="en-US" dirty="0"/>
              <a:t>Compare financial aid packages.</a:t>
            </a:r>
            <a:endParaRPr dirty="0"/>
          </a:p>
          <a:p>
            <a:pPr marL="457200" lvl="0" indent="0" algn="l" rtl="0">
              <a:spcBef>
                <a:spcPts val="1000"/>
              </a:spcBef>
              <a:spcAft>
                <a:spcPts val="0"/>
              </a:spcAft>
              <a:buNone/>
            </a:pPr>
            <a:endParaRPr dirty="0"/>
          </a:p>
          <a:p>
            <a:pPr marL="457200" lvl="0" indent="-320040" algn="l" rtl="0">
              <a:spcBef>
                <a:spcPts val="1000"/>
              </a:spcBef>
              <a:spcAft>
                <a:spcPts val="0"/>
              </a:spcAft>
              <a:buSzPts val="1440"/>
              <a:buChar char="●"/>
            </a:pPr>
            <a:r>
              <a:rPr lang="en-US" dirty="0"/>
              <a:t>May 1 is a common college decision deadline.</a:t>
            </a:r>
            <a:endParaRPr dirty="0"/>
          </a:p>
          <a:p>
            <a:pPr marL="457200" lvl="0" indent="0" algn="l" rtl="0">
              <a:spcBef>
                <a:spcPts val="1000"/>
              </a:spcBef>
              <a:spcAft>
                <a:spcPts val="0"/>
              </a:spcAft>
              <a:buNone/>
            </a:pPr>
            <a:endParaRPr dirty="0"/>
          </a:p>
          <a:p>
            <a:pPr marL="457200" lvl="0" indent="-320040" algn="l" rtl="0">
              <a:spcBef>
                <a:spcPts val="1000"/>
              </a:spcBef>
              <a:spcAft>
                <a:spcPts val="0"/>
              </a:spcAft>
              <a:buSzPts val="1440"/>
              <a:buChar char="●"/>
            </a:pPr>
            <a:r>
              <a:rPr lang="en-US" dirty="0"/>
              <a:t>Send your deposit once you have made your decision.</a:t>
            </a:r>
            <a:endParaRPr dirty="0"/>
          </a:p>
          <a:p>
            <a:pPr marL="457200" lvl="0" indent="0" algn="l" rtl="0">
              <a:spcBef>
                <a:spcPts val="1000"/>
              </a:spcBef>
              <a:spcAft>
                <a:spcPts val="0"/>
              </a:spcAft>
              <a:buNone/>
            </a:pPr>
            <a:endParaRPr dirty="0"/>
          </a:p>
          <a:p>
            <a:pPr marL="457200" lvl="0" indent="-320040" algn="l" rtl="0">
              <a:spcBef>
                <a:spcPts val="1000"/>
              </a:spcBef>
              <a:spcAft>
                <a:spcPts val="0"/>
              </a:spcAft>
              <a:buSzPts val="1440"/>
              <a:buChar char="●"/>
            </a:pPr>
            <a:r>
              <a:rPr lang="en-US" dirty="0"/>
              <a:t>Keep up with high school graduation requirements.</a:t>
            </a:r>
            <a:endParaRPr dirty="0"/>
          </a:p>
          <a:p>
            <a:pPr marL="457200" lvl="0" indent="0" algn="l" rtl="0">
              <a:spcBef>
                <a:spcPts val="1000"/>
              </a:spcBef>
              <a:spcAft>
                <a:spcPts val="0"/>
              </a:spcAft>
              <a:buNone/>
            </a:pPr>
            <a:endParaRPr dirty="0"/>
          </a:p>
          <a:p>
            <a:pPr marL="457200" lvl="0" indent="-320040" algn="l" rtl="0">
              <a:spcBef>
                <a:spcPts val="1000"/>
              </a:spcBef>
              <a:spcAft>
                <a:spcPts val="0"/>
              </a:spcAft>
              <a:buSzPts val="1440"/>
              <a:buChar char="●"/>
            </a:pPr>
            <a:r>
              <a:rPr lang="en-US" dirty="0"/>
              <a:t>Request your final transcript be sent to YOUR college. </a:t>
            </a:r>
            <a:endParaRPr dirty="0"/>
          </a:p>
        </p:txBody>
      </p:sp>
      <p:pic>
        <p:nvPicPr>
          <p:cNvPr id="2" name="Recorded Sound">
            <a:hlinkClick r:id="" action="ppaction://media"/>
            <a:extLst>
              <a:ext uri="{FF2B5EF4-FFF2-40B4-BE49-F238E27FC236}">
                <a16:creationId xmlns:a16="http://schemas.microsoft.com/office/drawing/2014/main" id="{5158EC48-4E89-4919-B9FB-255DB7F3EB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85051" y="5607492"/>
            <a:ext cx="674249" cy="674249"/>
          </a:xfrm>
          <a:prstGeom prst="rect">
            <a:avLst/>
          </a:prstGeom>
          <a:solidFill>
            <a:srgbClr val="92D050"/>
          </a:solidFill>
        </p:spPr>
      </p:pic>
    </p:spTree>
  </p:cSld>
  <p:clrMapOvr>
    <a:masterClrMapping/>
  </p:clrMapOvr>
  <mc:AlternateContent xmlns:mc="http://schemas.openxmlformats.org/markup-compatibility/2006" xmlns:p14="http://schemas.microsoft.com/office/powerpoint/2010/main">
    <mc:Choice Requires="p14">
      <p:transition spd="slow" p14:dur="2000" advTm="15313"/>
    </mc:Choice>
    <mc:Fallback xmlns="">
      <p:transition spd="slow" advTm="153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5" name="Picture 4">
            <a:extLst>
              <a:ext uri="{FF2B5EF4-FFF2-40B4-BE49-F238E27FC236}">
                <a16:creationId xmlns:a16="http://schemas.microsoft.com/office/drawing/2014/main" id="{B9ECDEFF-4B32-43A9-9873-D3E5901963E4}"/>
              </a:ext>
            </a:extLst>
          </p:cNvPr>
          <p:cNvPicPr>
            <a:picLocks noChangeAspect="1"/>
          </p:cNvPicPr>
          <p:nvPr/>
        </p:nvPicPr>
        <p:blipFill>
          <a:blip r:embed="rId5"/>
          <a:stretch>
            <a:fillRect/>
          </a:stretch>
        </p:blipFill>
        <p:spPr>
          <a:xfrm>
            <a:off x="2309923" y="1305147"/>
            <a:ext cx="4524153" cy="4524153"/>
          </a:xfrm>
          <a:prstGeom prst="rect">
            <a:avLst/>
          </a:prstGeom>
        </p:spPr>
      </p:pic>
      <p:pic>
        <p:nvPicPr>
          <p:cNvPr id="2" name="Recorded Sound">
            <a:hlinkClick r:id="" action="ppaction://media"/>
            <a:extLst>
              <a:ext uri="{FF2B5EF4-FFF2-40B4-BE49-F238E27FC236}">
                <a16:creationId xmlns:a16="http://schemas.microsoft.com/office/drawing/2014/main" id="{07BB6ED6-BAE0-445A-AA75-6D9C0A9AA1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06586" y="5511799"/>
            <a:ext cx="1011275" cy="1011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0A766-9AD0-4330-BF08-5A6C79F51383}"/>
              </a:ext>
            </a:extLst>
          </p:cNvPr>
          <p:cNvSpPr>
            <a:spLocks noGrp="1"/>
          </p:cNvSpPr>
          <p:nvPr>
            <p:ph type="title"/>
          </p:nvPr>
        </p:nvSpPr>
        <p:spPr/>
        <p:txBody>
          <a:bodyPr/>
          <a:lstStyle/>
          <a:p>
            <a:r>
              <a:rPr lang="en-US" dirty="0"/>
              <a:t>Senior Packet</a:t>
            </a:r>
          </a:p>
        </p:txBody>
      </p:sp>
      <p:sp>
        <p:nvSpPr>
          <p:cNvPr id="3" name="Text Placeholder 2">
            <a:extLst>
              <a:ext uri="{FF2B5EF4-FFF2-40B4-BE49-F238E27FC236}">
                <a16:creationId xmlns:a16="http://schemas.microsoft.com/office/drawing/2014/main" id="{40240BE2-678C-49B9-9576-61B78026F07B}"/>
              </a:ext>
            </a:extLst>
          </p:cNvPr>
          <p:cNvSpPr>
            <a:spLocks noGrp="1"/>
          </p:cNvSpPr>
          <p:nvPr>
            <p:ph idx="1"/>
          </p:nvPr>
        </p:nvSpPr>
        <p:spPr>
          <a:xfrm>
            <a:off x="827700" y="1648419"/>
            <a:ext cx="4046141" cy="4599987"/>
          </a:xfrm>
        </p:spPr>
        <p:txBody>
          <a:bodyPr/>
          <a:lstStyle/>
          <a:p>
            <a:r>
              <a:rPr lang="en-US" dirty="0"/>
              <a:t>A valuable resource for you! It is available on the Counseling Department webpage</a:t>
            </a:r>
          </a:p>
          <a:p>
            <a:r>
              <a:rPr lang="en-US" dirty="0"/>
              <a:t>Contains lots of information and details about applying to colleges, financial aid, scholarships, testing, letters of recommendation, etc.</a:t>
            </a:r>
          </a:p>
          <a:p>
            <a:r>
              <a:rPr lang="en-US" dirty="0"/>
              <a:t>Make sure you access it and read it!</a:t>
            </a:r>
          </a:p>
          <a:p>
            <a:endParaRPr lang="en-US" dirty="0"/>
          </a:p>
        </p:txBody>
      </p:sp>
      <p:pic>
        <p:nvPicPr>
          <p:cNvPr id="5" name="Picture 4">
            <a:extLst>
              <a:ext uri="{FF2B5EF4-FFF2-40B4-BE49-F238E27FC236}">
                <a16:creationId xmlns:a16="http://schemas.microsoft.com/office/drawing/2014/main" id="{DD8851D4-A13B-4531-A0F0-D03644B12FC3}"/>
              </a:ext>
            </a:extLst>
          </p:cNvPr>
          <p:cNvPicPr>
            <a:picLocks noChangeAspect="1"/>
          </p:cNvPicPr>
          <p:nvPr/>
        </p:nvPicPr>
        <p:blipFill>
          <a:blip r:embed="rId4"/>
          <a:stretch>
            <a:fillRect/>
          </a:stretch>
        </p:blipFill>
        <p:spPr>
          <a:xfrm>
            <a:off x="5172906" y="1648419"/>
            <a:ext cx="3143394" cy="4599986"/>
          </a:xfrm>
          <a:prstGeom prst="rect">
            <a:avLst/>
          </a:prstGeom>
        </p:spPr>
      </p:pic>
      <p:sp>
        <p:nvSpPr>
          <p:cNvPr id="4" name="Rectangle 3">
            <a:extLst>
              <a:ext uri="{FF2B5EF4-FFF2-40B4-BE49-F238E27FC236}">
                <a16:creationId xmlns:a16="http://schemas.microsoft.com/office/drawing/2014/main" id="{7FA5F732-97B3-4C4F-8D4A-93003B821DC8}"/>
              </a:ext>
            </a:extLst>
          </p:cNvPr>
          <p:cNvSpPr/>
          <p:nvPr/>
        </p:nvSpPr>
        <p:spPr>
          <a:xfrm>
            <a:off x="6246055" y="4178105"/>
            <a:ext cx="900333" cy="267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corded Sound">
            <a:hlinkClick r:id="" action="ppaction://media"/>
            <a:extLst>
              <a:ext uri="{FF2B5EF4-FFF2-40B4-BE49-F238E27FC236}">
                <a16:creationId xmlns:a16="http://schemas.microsoft.com/office/drawing/2014/main" id="{66A43A73-CA66-4B2E-B416-0F7313983D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3645" y="5465134"/>
            <a:ext cx="1119968" cy="1119968"/>
          </a:xfrm>
          <a:prstGeom prst="rect">
            <a:avLst/>
          </a:prstGeom>
        </p:spPr>
      </p:pic>
    </p:spTree>
    <p:extLst>
      <p:ext uri="{BB962C8B-B14F-4D97-AF65-F5344CB8AC3E}">
        <p14:creationId xmlns:p14="http://schemas.microsoft.com/office/powerpoint/2010/main" val="130438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AE664-A852-45A7-BE44-99475FEE8046}"/>
              </a:ext>
            </a:extLst>
          </p:cNvPr>
          <p:cNvSpPr>
            <a:spLocks noGrp="1"/>
          </p:cNvSpPr>
          <p:nvPr>
            <p:ph type="title"/>
          </p:nvPr>
        </p:nvSpPr>
        <p:spPr/>
        <p:txBody>
          <a:bodyPr/>
          <a:lstStyle/>
          <a:p>
            <a:r>
              <a:rPr lang="en-US" dirty="0"/>
              <a:t>Senior Information Sheet</a:t>
            </a:r>
          </a:p>
        </p:txBody>
      </p:sp>
      <p:sp>
        <p:nvSpPr>
          <p:cNvPr id="3" name="Content Placeholder 2">
            <a:extLst>
              <a:ext uri="{FF2B5EF4-FFF2-40B4-BE49-F238E27FC236}">
                <a16:creationId xmlns:a16="http://schemas.microsoft.com/office/drawing/2014/main" id="{047C726D-608D-4348-A37C-FC6A9EE576E4}"/>
              </a:ext>
            </a:extLst>
          </p:cNvPr>
          <p:cNvSpPr>
            <a:spLocks noGrp="1"/>
          </p:cNvSpPr>
          <p:nvPr>
            <p:ph idx="1"/>
          </p:nvPr>
        </p:nvSpPr>
        <p:spPr>
          <a:xfrm>
            <a:off x="827700" y="1196379"/>
            <a:ext cx="3420899" cy="5052028"/>
          </a:xfrm>
        </p:spPr>
        <p:txBody>
          <a:bodyPr>
            <a:normAutofit/>
          </a:bodyPr>
          <a:lstStyle/>
          <a:p>
            <a:r>
              <a:rPr lang="en-US" dirty="0"/>
              <a:t>The Senior Information Sheet is a separate resource for you to use if you need a Letter of Recommendation.</a:t>
            </a:r>
          </a:p>
          <a:p>
            <a:r>
              <a:rPr lang="en-US" dirty="0"/>
              <a:t>Not required for you to fill out.</a:t>
            </a:r>
          </a:p>
          <a:p>
            <a:r>
              <a:rPr lang="en-US" dirty="0"/>
              <a:t>Available on the Counseling Department webpage and in the Counseling Department.</a:t>
            </a:r>
          </a:p>
        </p:txBody>
      </p:sp>
      <p:pic>
        <p:nvPicPr>
          <p:cNvPr id="4" name="Picture 3">
            <a:extLst>
              <a:ext uri="{FF2B5EF4-FFF2-40B4-BE49-F238E27FC236}">
                <a16:creationId xmlns:a16="http://schemas.microsoft.com/office/drawing/2014/main" id="{4D885BD8-4ACD-48D2-8AD5-0812CD6735D0}"/>
              </a:ext>
            </a:extLst>
          </p:cNvPr>
          <p:cNvPicPr>
            <a:picLocks noChangeAspect="1"/>
          </p:cNvPicPr>
          <p:nvPr/>
        </p:nvPicPr>
        <p:blipFill>
          <a:blip r:embed="rId4"/>
          <a:stretch>
            <a:fillRect/>
          </a:stretch>
        </p:blipFill>
        <p:spPr>
          <a:xfrm>
            <a:off x="4591589" y="1228031"/>
            <a:ext cx="4410691" cy="5020376"/>
          </a:xfrm>
          <a:prstGeom prst="rect">
            <a:avLst/>
          </a:prstGeom>
        </p:spPr>
      </p:pic>
      <p:pic>
        <p:nvPicPr>
          <p:cNvPr id="7" name="Recorded Sound">
            <a:hlinkClick r:id="" action="ppaction://media"/>
            <a:extLst>
              <a:ext uri="{FF2B5EF4-FFF2-40B4-BE49-F238E27FC236}">
                <a16:creationId xmlns:a16="http://schemas.microsoft.com/office/drawing/2014/main" id="{51D2463E-338B-41D3-867D-3690BCAC58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23954" y="5236300"/>
            <a:ext cx="1168982" cy="1168982"/>
          </a:xfrm>
          <a:prstGeom prst="rect">
            <a:avLst/>
          </a:prstGeom>
        </p:spPr>
      </p:pic>
    </p:spTree>
    <p:extLst>
      <p:ext uri="{BB962C8B-B14F-4D97-AF65-F5344CB8AC3E}">
        <p14:creationId xmlns:p14="http://schemas.microsoft.com/office/powerpoint/2010/main" val="269248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9969594735_0_1"/>
          <p:cNvSpPr txBox="1">
            <a:spLocks noGrp="1"/>
          </p:cNvSpPr>
          <p:nvPr>
            <p:ph type="title"/>
          </p:nvPr>
        </p:nvSpPr>
        <p:spPr>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Senior Status Check</a:t>
            </a:r>
            <a:endParaRPr b="1"/>
          </a:p>
        </p:txBody>
      </p:sp>
      <p:sp>
        <p:nvSpPr>
          <p:cNvPr id="171" name="Google Shape;171;g9969594735_0_1"/>
          <p:cNvSpPr txBox="1">
            <a:spLocks noGrp="1"/>
          </p:cNvSpPr>
          <p:nvPr>
            <p:ph idx="1"/>
          </p:nvPr>
        </p:nvSpPr>
        <p:spPr>
          <a:prstGeom prst="rect">
            <a:avLst/>
          </a:prstGeom>
        </p:spPr>
        <p:txBody>
          <a:bodyPr spcFirstLastPara="1" wrap="square" lIns="91425" tIns="45700" rIns="91425" bIns="45700" anchor="t" anchorCtr="0">
            <a:noAutofit/>
          </a:bodyPr>
          <a:lstStyle/>
          <a:p>
            <a:pPr marL="457200" lvl="0" indent="0" algn="l" rtl="0">
              <a:spcBef>
                <a:spcPts val="1000"/>
              </a:spcBef>
              <a:spcAft>
                <a:spcPts val="0"/>
              </a:spcAft>
              <a:buNone/>
            </a:pPr>
            <a:endParaRPr/>
          </a:p>
        </p:txBody>
      </p:sp>
      <p:pic>
        <p:nvPicPr>
          <p:cNvPr id="172" name="Google Shape;172;g9969594735_0_1"/>
          <p:cNvPicPr preferRelativeResize="0"/>
          <p:nvPr/>
        </p:nvPicPr>
        <p:blipFill>
          <a:blip r:embed="rId6">
            <a:alphaModFix/>
          </a:blip>
          <a:stretch>
            <a:fillRect/>
          </a:stretch>
        </p:blipFill>
        <p:spPr>
          <a:xfrm>
            <a:off x="297630" y="1358687"/>
            <a:ext cx="8548740" cy="5194538"/>
          </a:xfrm>
          <a:prstGeom prst="rect">
            <a:avLst/>
          </a:prstGeom>
          <a:noFill/>
          <a:ln>
            <a:noFill/>
          </a:ln>
        </p:spPr>
      </p:pic>
      <p:pic>
        <p:nvPicPr>
          <p:cNvPr id="2" name="5. Senior Status Check template audio">
            <a:hlinkClick r:id="" action="ppaction://media"/>
            <a:extLst>
              <a:ext uri="{FF2B5EF4-FFF2-40B4-BE49-F238E27FC236}">
                <a16:creationId xmlns:a16="http://schemas.microsoft.com/office/drawing/2014/main" id="{5DA49B83-EEFD-4236-9477-429453A0051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44916" y="5284437"/>
            <a:ext cx="1201454" cy="1201454"/>
          </a:xfrm>
          <a:prstGeom prst="rect">
            <a:avLst/>
          </a:prstGeom>
          <a:solidFill>
            <a:srgbClr val="92D050"/>
          </a:solidFill>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029"/>
    </mc:Choice>
    <mc:Fallback xmlns="">
      <p:transition spd="slow" advTm="50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689" objId="2"/>
        <p14:stopEvt time="5029"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9920144dab_1_0"/>
          <p:cNvSpPr txBox="1">
            <a:spLocks noGrp="1"/>
          </p:cNvSpPr>
          <p:nvPr>
            <p:ph type="title"/>
          </p:nvPr>
        </p:nvSpPr>
        <p:spPr>
          <a:xfrm>
            <a:off x="483910" y="282918"/>
            <a:ext cx="7055400" cy="140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Senior Status Check</a:t>
            </a:r>
            <a:endParaRPr b="1"/>
          </a:p>
        </p:txBody>
      </p:sp>
      <p:pic>
        <p:nvPicPr>
          <p:cNvPr id="180" name="Google Shape;180;g9920144dab_1_0"/>
          <p:cNvPicPr preferRelativeResize="0"/>
          <p:nvPr/>
        </p:nvPicPr>
        <p:blipFill>
          <a:blip r:embed="rId6">
            <a:alphaModFix/>
          </a:blip>
          <a:stretch>
            <a:fillRect/>
          </a:stretch>
        </p:blipFill>
        <p:spPr>
          <a:xfrm>
            <a:off x="405625" y="1366750"/>
            <a:ext cx="8301300" cy="4585650"/>
          </a:xfrm>
          <a:prstGeom prst="rect">
            <a:avLst/>
          </a:prstGeom>
          <a:noFill/>
          <a:ln>
            <a:noFill/>
          </a:ln>
        </p:spPr>
      </p:pic>
      <p:pic>
        <p:nvPicPr>
          <p:cNvPr id="2" name="6. Senior status check example audio">
            <a:hlinkClick r:id="" action="ppaction://media"/>
            <a:extLst>
              <a:ext uri="{FF2B5EF4-FFF2-40B4-BE49-F238E27FC236}">
                <a16:creationId xmlns:a16="http://schemas.microsoft.com/office/drawing/2014/main" id="{B3381818-07CA-4615-93D5-DF58E4D947A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719237" y="5489417"/>
            <a:ext cx="1112712" cy="1112712"/>
          </a:xfrm>
          <a:prstGeom prst="rect">
            <a:avLst/>
          </a:prstGeom>
          <a:solidFill>
            <a:srgbClr val="92D050"/>
          </a:solidFill>
        </p:spPr>
      </p:pic>
      <p:sp>
        <p:nvSpPr>
          <p:cNvPr id="3" name="Rectangle: Rounded Corners 2">
            <a:extLst>
              <a:ext uri="{FF2B5EF4-FFF2-40B4-BE49-F238E27FC236}">
                <a16:creationId xmlns:a16="http://schemas.microsoft.com/office/drawing/2014/main" id="{83735741-7932-4536-A74D-A30E6302A3C3}"/>
              </a:ext>
            </a:extLst>
          </p:cNvPr>
          <p:cNvSpPr/>
          <p:nvPr/>
        </p:nvSpPr>
        <p:spPr>
          <a:xfrm>
            <a:off x="1547446" y="1683318"/>
            <a:ext cx="914400" cy="38079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B401C-9523-4401-A311-FAA2C07FAD24}"/>
              </a:ext>
            </a:extLst>
          </p:cNvPr>
          <p:cNvSpPr>
            <a:spLocks noGrp="1"/>
          </p:cNvSpPr>
          <p:nvPr>
            <p:ph type="title"/>
          </p:nvPr>
        </p:nvSpPr>
        <p:spPr/>
        <p:txBody>
          <a:bodyPr/>
          <a:lstStyle/>
          <a:p>
            <a:r>
              <a:rPr lang="en-US" sz="2800" b="1" dirty="0"/>
              <a:t>High School Graduation Requirements </a:t>
            </a:r>
            <a:r>
              <a:rPr lang="en-US" sz="2800" dirty="0"/>
              <a:t>vs. </a:t>
            </a:r>
            <a:br>
              <a:rPr lang="en-US" sz="2800" b="1" dirty="0"/>
            </a:br>
            <a:r>
              <a:rPr lang="en-US" sz="2800" b="1" dirty="0"/>
              <a:t>College Admissions Requirements</a:t>
            </a:r>
            <a:endParaRPr lang="en-US" sz="2800" dirty="0"/>
          </a:p>
        </p:txBody>
      </p:sp>
      <p:sp>
        <p:nvSpPr>
          <p:cNvPr id="3" name="Content Placeholder 2">
            <a:extLst>
              <a:ext uri="{FF2B5EF4-FFF2-40B4-BE49-F238E27FC236}">
                <a16:creationId xmlns:a16="http://schemas.microsoft.com/office/drawing/2014/main" id="{1295750A-2FF7-43B8-B1AC-32C4CE4EF2E6}"/>
              </a:ext>
            </a:extLst>
          </p:cNvPr>
          <p:cNvSpPr>
            <a:spLocks noGrp="1"/>
          </p:cNvSpPr>
          <p:nvPr>
            <p:ph idx="1"/>
          </p:nvPr>
        </p:nvSpPr>
        <p:spPr/>
        <p:txBody>
          <a:bodyPr/>
          <a:lstStyle/>
          <a:p>
            <a:r>
              <a:rPr lang="en-US" dirty="0"/>
              <a:t>High School Graduation Requirements are not the same as College Admissions Requirements.</a:t>
            </a:r>
          </a:p>
          <a:p>
            <a:r>
              <a:rPr lang="en-US" dirty="0"/>
              <a:t>It is your responsibility to check the requirements of your colleges of interest. </a:t>
            </a:r>
          </a:p>
          <a:p>
            <a:r>
              <a:rPr lang="en-US" dirty="0"/>
              <a:t>Examples: </a:t>
            </a:r>
          </a:p>
          <a:p>
            <a:pPr lvl="1"/>
            <a:r>
              <a:rPr lang="en-US" dirty="0"/>
              <a:t>Georgia high school graduation requirements do not include world language.  Colleges in Georgia require two credits of the same language. </a:t>
            </a:r>
          </a:p>
          <a:p>
            <a:pPr lvl="1"/>
            <a:r>
              <a:rPr lang="en-US" dirty="0"/>
              <a:t>Georgia high school graduation requirements do not include a fine arts credit.  Colleges in South Carolina and Tennessee require one fine arts credit. </a:t>
            </a:r>
          </a:p>
        </p:txBody>
      </p:sp>
      <p:pic>
        <p:nvPicPr>
          <p:cNvPr id="4" name="Audio 5">
            <a:hlinkClick r:id="" action="ppaction://media"/>
            <a:extLst>
              <a:ext uri="{FF2B5EF4-FFF2-40B4-BE49-F238E27FC236}">
                <a16:creationId xmlns:a16="http://schemas.microsoft.com/office/drawing/2014/main" id="{4D8282DB-6FAE-4FFF-BFC4-7720E0848F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02009" y="5816009"/>
            <a:ext cx="889591" cy="889591"/>
          </a:xfrm>
          <a:prstGeom prst="rect">
            <a:avLst/>
          </a:prstGeom>
        </p:spPr>
      </p:pic>
    </p:spTree>
    <p:extLst>
      <p:ext uri="{BB962C8B-B14F-4D97-AF65-F5344CB8AC3E}">
        <p14:creationId xmlns:p14="http://schemas.microsoft.com/office/powerpoint/2010/main" val="358010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4"/>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2"/>
              </a:buClr>
              <a:buSzPts val="4200"/>
              <a:buFont typeface="Century Gothic"/>
              <a:buNone/>
            </a:pPr>
            <a:r>
              <a:rPr lang="en-US" b="1"/>
              <a:t>Military</a:t>
            </a:r>
            <a:endParaRPr b="1"/>
          </a:p>
        </p:txBody>
      </p:sp>
      <p:sp>
        <p:nvSpPr>
          <p:cNvPr id="186" name="Google Shape;186;p4"/>
          <p:cNvSpPr txBox="1">
            <a:spLocks noGrp="1"/>
          </p:cNvSpPr>
          <p:nvPr>
            <p:ph type="body" idx="1"/>
          </p:nvPr>
        </p:nvSpPr>
        <p:spPr>
          <a:xfrm>
            <a:off x="304800" y="1905000"/>
            <a:ext cx="3821012" cy="5762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SzPts val="1920"/>
              <a:buNone/>
            </a:pPr>
            <a:r>
              <a:rPr lang="en-US" b="1"/>
              <a:t>What are your options?	</a:t>
            </a:r>
            <a:endParaRPr/>
          </a:p>
        </p:txBody>
      </p:sp>
      <p:sp>
        <p:nvSpPr>
          <p:cNvPr id="188" name="Google Shape;188;p4"/>
          <p:cNvSpPr txBox="1">
            <a:spLocks noGrp="1"/>
          </p:cNvSpPr>
          <p:nvPr>
            <p:ph sz="half" idx="2"/>
          </p:nvPr>
        </p:nvSpPr>
        <p:spPr>
          <a:xfrm>
            <a:off x="4419600" y="1565117"/>
            <a:ext cx="3298113" cy="5762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SzPts val="1920"/>
              <a:buNone/>
            </a:pPr>
            <a:r>
              <a:rPr lang="en-US" b="1"/>
              <a:t>Tests/Info	</a:t>
            </a:r>
            <a:endParaRPr/>
          </a:p>
        </p:txBody>
      </p:sp>
      <p:sp>
        <p:nvSpPr>
          <p:cNvPr id="187" name="Google Shape;187;p4"/>
          <p:cNvSpPr txBox="1">
            <a:spLocks noGrp="1"/>
          </p:cNvSpPr>
          <p:nvPr>
            <p:ph type="body" sz="quarter" idx="3"/>
          </p:nvPr>
        </p:nvSpPr>
        <p:spPr>
          <a:xfrm>
            <a:off x="566249" y="2470199"/>
            <a:ext cx="3559563" cy="3460084"/>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en-US" sz="2000" dirty="0"/>
              <a:t>Army – </a:t>
            </a:r>
            <a:r>
              <a:rPr lang="en-US" sz="2000" u="sng" dirty="0">
                <a:solidFill>
                  <a:schemeClr val="hlink"/>
                </a:solidFill>
                <a:hlinkClick r:id="rId6"/>
              </a:rPr>
              <a:t>www.army.mil</a:t>
            </a:r>
            <a:endParaRPr sz="2000" dirty="0"/>
          </a:p>
          <a:p>
            <a:pPr marL="342900" lvl="0" indent="-342900" algn="l" rtl="0">
              <a:spcBef>
                <a:spcPts val="1000"/>
              </a:spcBef>
              <a:spcAft>
                <a:spcPts val="0"/>
              </a:spcAft>
              <a:buSzPts val="1600"/>
              <a:buChar char="►"/>
            </a:pPr>
            <a:r>
              <a:rPr lang="en-US" sz="2000" dirty="0"/>
              <a:t>Navy – </a:t>
            </a:r>
            <a:r>
              <a:rPr lang="en-US" sz="2000" u="sng" dirty="0">
                <a:solidFill>
                  <a:schemeClr val="hlink"/>
                </a:solidFill>
                <a:hlinkClick r:id="rId7"/>
              </a:rPr>
              <a:t>www.navy.mil</a:t>
            </a:r>
            <a:endParaRPr sz="2000" dirty="0"/>
          </a:p>
          <a:p>
            <a:pPr marL="342900" lvl="0" indent="-342900" algn="l" rtl="0">
              <a:spcBef>
                <a:spcPts val="1000"/>
              </a:spcBef>
              <a:spcAft>
                <a:spcPts val="0"/>
              </a:spcAft>
              <a:buSzPts val="1600"/>
              <a:buChar char="►"/>
            </a:pPr>
            <a:r>
              <a:rPr lang="en-US" sz="2000" dirty="0"/>
              <a:t>Air Force – </a:t>
            </a:r>
            <a:r>
              <a:rPr lang="en-US" sz="2000" u="sng" dirty="0">
                <a:solidFill>
                  <a:schemeClr val="hlink"/>
                </a:solidFill>
                <a:hlinkClick r:id="rId8"/>
              </a:rPr>
              <a:t>www.ar.mil</a:t>
            </a:r>
            <a:endParaRPr sz="2000" dirty="0"/>
          </a:p>
          <a:p>
            <a:pPr marL="342900" lvl="0" indent="-342900" algn="l" rtl="0">
              <a:spcBef>
                <a:spcPts val="1000"/>
              </a:spcBef>
              <a:spcAft>
                <a:spcPts val="0"/>
              </a:spcAft>
              <a:buSzPts val="1600"/>
              <a:buChar char="►"/>
            </a:pPr>
            <a:r>
              <a:rPr lang="en-US" sz="2000" dirty="0"/>
              <a:t>Marines – </a:t>
            </a:r>
            <a:r>
              <a:rPr lang="en-US" sz="2000" u="sng" dirty="0">
                <a:solidFill>
                  <a:schemeClr val="hlink"/>
                </a:solidFill>
                <a:hlinkClick r:id="rId9"/>
              </a:rPr>
              <a:t>www.marines.mil</a:t>
            </a:r>
            <a:endParaRPr sz="2000" dirty="0"/>
          </a:p>
          <a:p>
            <a:pPr marL="342900" lvl="0" indent="-342900" algn="l" rtl="0">
              <a:spcBef>
                <a:spcPts val="1000"/>
              </a:spcBef>
              <a:spcAft>
                <a:spcPts val="0"/>
              </a:spcAft>
              <a:buSzPts val="1600"/>
              <a:buChar char="►"/>
            </a:pPr>
            <a:r>
              <a:rPr lang="en-US" sz="2000" dirty="0"/>
              <a:t>Coast Guard – </a:t>
            </a:r>
            <a:r>
              <a:rPr lang="en-US" sz="2000" u="sng" dirty="0">
                <a:solidFill>
                  <a:schemeClr val="hlink"/>
                </a:solidFill>
                <a:hlinkClick r:id="rId10"/>
              </a:rPr>
              <a:t>www.uscg.mil</a:t>
            </a:r>
            <a:endParaRPr sz="2000" dirty="0"/>
          </a:p>
          <a:p>
            <a:pPr marL="342900" lvl="0" indent="-251459" algn="l" rtl="0">
              <a:spcBef>
                <a:spcPts val="1000"/>
              </a:spcBef>
              <a:spcAft>
                <a:spcPts val="0"/>
              </a:spcAft>
              <a:buSzPts val="1440"/>
              <a:buNone/>
            </a:pPr>
            <a:endParaRPr dirty="0"/>
          </a:p>
          <a:p>
            <a:pPr marL="342900" lvl="0" indent="-251459" algn="l" rtl="0">
              <a:spcBef>
                <a:spcPts val="1000"/>
              </a:spcBef>
              <a:spcAft>
                <a:spcPts val="0"/>
              </a:spcAft>
              <a:buSzPts val="1440"/>
              <a:buNone/>
            </a:pPr>
            <a:endParaRPr dirty="0"/>
          </a:p>
        </p:txBody>
      </p:sp>
      <p:sp>
        <p:nvSpPr>
          <p:cNvPr id="189" name="Google Shape;189;p4"/>
          <p:cNvSpPr txBox="1">
            <a:spLocks noGrp="1"/>
          </p:cNvSpPr>
          <p:nvPr>
            <p:ph sz="quarter" idx="4"/>
          </p:nvPr>
        </p:nvSpPr>
        <p:spPr>
          <a:xfrm>
            <a:off x="4241976" y="2514600"/>
            <a:ext cx="4292424" cy="3741738"/>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en-US" dirty="0"/>
              <a:t>ASVAB </a:t>
            </a:r>
            <a:r>
              <a:rPr lang="en-US" sz="2000" dirty="0"/>
              <a:t>(Armed Services Vocational Aptitude Battery)</a:t>
            </a:r>
            <a:endParaRPr dirty="0"/>
          </a:p>
          <a:p>
            <a:pPr marL="914400" lvl="0" indent="0" algn="l" rtl="0">
              <a:spcBef>
                <a:spcPts val="1000"/>
              </a:spcBef>
              <a:spcAft>
                <a:spcPts val="0"/>
              </a:spcAft>
              <a:buNone/>
            </a:pPr>
            <a:endParaRPr dirty="0"/>
          </a:p>
          <a:p>
            <a:pPr marL="342900" lvl="0" indent="-342900" algn="l" rtl="0">
              <a:spcBef>
                <a:spcPts val="1000"/>
              </a:spcBef>
              <a:spcAft>
                <a:spcPts val="0"/>
              </a:spcAft>
              <a:buSzPts val="1600"/>
              <a:buChar char="►"/>
            </a:pPr>
            <a:r>
              <a:rPr lang="en-US" sz="2000" dirty="0"/>
              <a:t>Contact a Recruiter</a:t>
            </a:r>
            <a:endParaRPr sz="2000" dirty="0"/>
          </a:p>
          <a:p>
            <a:pPr marL="342900" lvl="0" indent="0" algn="l" rtl="0">
              <a:spcBef>
                <a:spcPts val="1000"/>
              </a:spcBef>
              <a:spcAft>
                <a:spcPts val="0"/>
              </a:spcAft>
              <a:buNone/>
            </a:pPr>
            <a:endParaRPr sz="2000" dirty="0"/>
          </a:p>
          <a:p>
            <a:pPr marL="342900" lvl="0" indent="-342900" algn="l" rtl="0">
              <a:spcBef>
                <a:spcPts val="1000"/>
              </a:spcBef>
              <a:spcAft>
                <a:spcPts val="0"/>
              </a:spcAft>
              <a:buSzPts val="1600"/>
              <a:buChar char="►"/>
            </a:pPr>
            <a:r>
              <a:rPr lang="en-US" sz="2000" dirty="0"/>
              <a:t>Military Service Academies</a:t>
            </a:r>
            <a:endParaRPr sz="2000" dirty="0"/>
          </a:p>
          <a:p>
            <a:pPr marL="342900" lvl="0" indent="0" algn="l" rtl="0">
              <a:spcBef>
                <a:spcPts val="1000"/>
              </a:spcBef>
              <a:spcAft>
                <a:spcPts val="0"/>
              </a:spcAft>
              <a:buNone/>
            </a:pPr>
            <a:endParaRPr sz="2000" dirty="0"/>
          </a:p>
          <a:p>
            <a:pPr marL="342900" lvl="0" indent="-368300" algn="l" rtl="0">
              <a:spcBef>
                <a:spcPts val="1000"/>
              </a:spcBef>
              <a:spcAft>
                <a:spcPts val="0"/>
              </a:spcAft>
              <a:buSzPts val="2000"/>
              <a:buChar char="►"/>
            </a:pPr>
            <a:r>
              <a:rPr lang="en-US" sz="2000" dirty="0"/>
              <a:t>ROTC/Military Scholarships</a:t>
            </a:r>
            <a:endParaRPr sz="2000" dirty="0"/>
          </a:p>
        </p:txBody>
      </p:sp>
      <p:pic>
        <p:nvPicPr>
          <p:cNvPr id="2" name="6. Military audio">
            <a:hlinkClick r:id="" action="ppaction://media"/>
            <a:extLst>
              <a:ext uri="{FF2B5EF4-FFF2-40B4-BE49-F238E27FC236}">
                <a16:creationId xmlns:a16="http://schemas.microsoft.com/office/drawing/2014/main" id="{4CD5FCF9-3745-4023-9539-CAF5CC3A5EB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229600" y="6019959"/>
            <a:ext cx="609600" cy="609600"/>
          </a:xfrm>
          <a:prstGeom prst="rect">
            <a:avLst/>
          </a:prstGeom>
          <a:solidFill>
            <a:srgbClr val="92D050"/>
          </a:solid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4"/>
</p:tagLst>
</file>

<file path=ppt/tags/tag2.xml><?xml version="1.0" encoding="utf-8"?>
<p:tagLst xmlns:a="http://schemas.openxmlformats.org/drawingml/2006/main" xmlns:r="http://schemas.openxmlformats.org/officeDocument/2006/relationships" xmlns:p="http://schemas.openxmlformats.org/presentationml/2006/main">
  <p:tag name="TIMING" val="|36.5"/>
</p:tagLst>
</file>

<file path=ppt/tags/tag3.xml><?xml version="1.0" encoding="utf-8"?>
<p:tagLst xmlns:a="http://schemas.openxmlformats.org/drawingml/2006/main" xmlns:r="http://schemas.openxmlformats.org/officeDocument/2006/relationships" xmlns:p="http://schemas.openxmlformats.org/presentationml/2006/main">
  <p:tag name="TIMING" val="|51.7"/>
</p:tagLst>
</file>

<file path=ppt/tags/tag4.xml><?xml version="1.0" encoding="utf-8"?>
<p:tagLst xmlns:a="http://schemas.openxmlformats.org/drawingml/2006/main" xmlns:r="http://schemas.openxmlformats.org/officeDocument/2006/relationships" xmlns:p="http://schemas.openxmlformats.org/presentationml/2006/main">
  <p:tag name="TIMING" val="|3.9"/>
</p:tagLst>
</file>

<file path=ppt/tags/tag5.xml><?xml version="1.0" encoding="utf-8"?>
<p:tagLst xmlns:a="http://schemas.openxmlformats.org/drawingml/2006/main" xmlns:r="http://schemas.openxmlformats.org/officeDocument/2006/relationships" xmlns:p="http://schemas.openxmlformats.org/presentationml/2006/main">
  <p:tag name="TIMING" val="|13.6"/>
</p:tagLst>
</file>

<file path=ppt/tags/tag6.xml><?xml version="1.0" encoding="utf-8"?>
<p:tagLst xmlns:a="http://schemas.openxmlformats.org/drawingml/2006/main" xmlns:r="http://schemas.openxmlformats.org/officeDocument/2006/relationships" xmlns:p="http://schemas.openxmlformats.org/presentationml/2006/main">
  <p:tag name="TIMING" val="|0.3"/>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Custom 2">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A8E2C5"/>
      </a:hlink>
      <a:folHlink>
        <a:srgbClr val="297D53"/>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1710</TotalTime>
  <Words>2561</Words>
  <Application>Microsoft Office PowerPoint</Application>
  <PresentationFormat>On-screen Show (4:3)</PresentationFormat>
  <Paragraphs>462</Paragraphs>
  <Slides>38</Slides>
  <Notes>33</Notes>
  <HiddenSlides>0</HiddenSlides>
  <MMClips>38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Wingdings 3</vt:lpstr>
      <vt:lpstr>Corben</vt:lpstr>
      <vt:lpstr>Arial Narrow</vt:lpstr>
      <vt:lpstr>Century Gothic</vt:lpstr>
      <vt:lpstr>Calibri</vt:lpstr>
      <vt:lpstr>Arial</vt:lpstr>
      <vt:lpstr>Georgia</vt:lpstr>
      <vt:lpstr>Ion</vt:lpstr>
      <vt:lpstr>Postsecondary Planning</vt:lpstr>
      <vt:lpstr>Counseling Department</vt:lpstr>
      <vt:lpstr>Agenda </vt:lpstr>
      <vt:lpstr>Senior Packet</vt:lpstr>
      <vt:lpstr>Senior Information Sheet</vt:lpstr>
      <vt:lpstr>Senior Status Check</vt:lpstr>
      <vt:lpstr>Senior Status Check</vt:lpstr>
      <vt:lpstr>High School Graduation Requirements vs.  College Admissions Requirements</vt:lpstr>
      <vt:lpstr>Military</vt:lpstr>
      <vt:lpstr>What College is Right for YOU?</vt:lpstr>
      <vt:lpstr>PowerPoint Presentation</vt:lpstr>
      <vt:lpstr>PowerPoint Presentation</vt:lpstr>
      <vt:lpstr>PowerPoint Presentation</vt:lpstr>
      <vt:lpstr>PowerPoint Presentation</vt:lpstr>
      <vt:lpstr>College Visits</vt:lpstr>
      <vt:lpstr>PowerPoint Presentation</vt:lpstr>
      <vt:lpstr>Early Decision vs.  Regular Decision</vt:lpstr>
      <vt:lpstr>Four Steps to  Apply to College </vt:lpstr>
      <vt:lpstr>Apply to College  Step 1: Application</vt:lpstr>
      <vt:lpstr>Apply to College  Step 1: Application</vt:lpstr>
      <vt:lpstr>Apply to College  Step 1: Application/Essays</vt:lpstr>
      <vt:lpstr>Apply to College  Step 1: Application/Essays</vt:lpstr>
      <vt:lpstr>Apply to College  Step 1: Application/Essays</vt:lpstr>
      <vt:lpstr>Apply to College  Step 2: Transcript</vt:lpstr>
      <vt:lpstr>Apply to College  Step 3: Testing</vt:lpstr>
      <vt:lpstr>Apply to College  Step 3: Testing   </vt:lpstr>
      <vt:lpstr>Apply to College  Step 3: Testing</vt:lpstr>
      <vt:lpstr>Apply to College  Step 4: Recommendations</vt:lpstr>
      <vt:lpstr>Apply to College  Step 4: Recommendations</vt:lpstr>
      <vt:lpstr>How do colleges calculate your GPA?</vt:lpstr>
      <vt:lpstr>Admissions Statistics</vt:lpstr>
      <vt:lpstr>NCAA Eligibility</vt:lpstr>
      <vt:lpstr> </vt:lpstr>
      <vt:lpstr>HOPE Scholarship Opportunities</vt:lpstr>
      <vt:lpstr>   HOPE Rigor Requirements</vt:lpstr>
      <vt:lpstr>Resources</vt:lpstr>
      <vt:lpstr>Choosing YOUR College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Postsecondary Planning</dc:title>
  <dc:creator>KRAJEWSKA, PAULINA</dc:creator>
  <cp:lastModifiedBy>Jana Champion</cp:lastModifiedBy>
  <cp:revision>60</cp:revision>
  <dcterms:created xsi:type="dcterms:W3CDTF">2012-09-19T14:49:01Z</dcterms:created>
  <dcterms:modified xsi:type="dcterms:W3CDTF">2021-10-11T22:47:37Z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0x010100701599D7E59BC949902DCA9B1A69A567</vt:lpwstr>
  </property>
</Properties>
</file>