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71" r:id="rId2"/>
    <p:sldId id="363" r:id="rId3"/>
    <p:sldId id="322" r:id="rId4"/>
    <p:sldId id="340" r:id="rId5"/>
    <p:sldId id="308" r:id="rId6"/>
    <p:sldId id="307" r:id="rId7"/>
    <p:sldId id="306" r:id="rId8"/>
    <p:sldId id="329" r:id="rId9"/>
    <p:sldId id="305" r:id="rId10"/>
    <p:sldId id="304" r:id="rId11"/>
    <p:sldId id="326" r:id="rId12"/>
    <p:sldId id="368" r:id="rId13"/>
    <p:sldId id="328" r:id="rId14"/>
    <p:sldId id="331" r:id="rId15"/>
    <p:sldId id="335" r:id="rId16"/>
    <p:sldId id="330" r:id="rId17"/>
    <p:sldId id="347" r:id="rId18"/>
    <p:sldId id="303" r:id="rId19"/>
    <p:sldId id="356" r:id="rId20"/>
    <p:sldId id="341" r:id="rId21"/>
    <p:sldId id="344" r:id="rId22"/>
    <p:sldId id="339" r:id="rId23"/>
    <p:sldId id="314" r:id="rId24"/>
    <p:sldId id="313" r:id="rId25"/>
    <p:sldId id="312" r:id="rId26"/>
    <p:sldId id="311" r:id="rId27"/>
    <p:sldId id="317" r:id="rId28"/>
    <p:sldId id="348" r:id="rId29"/>
    <p:sldId id="366" r:id="rId30"/>
    <p:sldId id="321" r:id="rId31"/>
    <p:sldId id="320" r:id="rId32"/>
    <p:sldId id="369" r:id="rId33"/>
    <p:sldId id="349" r:id="rId34"/>
    <p:sldId id="350" r:id="rId35"/>
    <p:sldId id="351" r:id="rId36"/>
    <p:sldId id="357" r:id="rId37"/>
    <p:sldId id="352" r:id="rId38"/>
    <p:sldId id="354" r:id="rId39"/>
    <p:sldId id="358" r:id="rId40"/>
    <p:sldId id="359" r:id="rId41"/>
    <p:sldId id="355" r:id="rId42"/>
    <p:sldId id="360" r:id="rId43"/>
    <p:sldId id="361" r:id="rId44"/>
    <p:sldId id="36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4" autoAdjust="0"/>
  </p:normalViewPr>
  <p:slideViewPr>
    <p:cSldViewPr snapToGrid="0">
      <p:cViewPr varScale="1">
        <p:scale>
          <a:sx n="110" d="100"/>
          <a:sy n="110" d="100"/>
        </p:scale>
        <p:origin x="5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19741-4B92-432F-9A7A-C014A4773361}" type="datetimeFigureOut">
              <a:rPr lang="en-US" smtClean="0"/>
              <a:t>10/15/2020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354D0-0545-464C-A852-7BABF017F085}" type="slidenum">
              <a:rPr lang="en-US" smtClean="0"/>
              <a:t>‹#›</a:t>
            </a:fld>
            <a:endParaRPr lang="en-US"/>
          </a:p>
        </p:txBody>
      </p:sp>
    </p:spTree>
    <p:extLst>
      <p:ext uri="{BB962C8B-B14F-4D97-AF65-F5344CB8AC3E}">
        <p14:creationId xmlns:p14="http://schemas.microsoft.com/office/powerpoint/2010/main" val="3905570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F785DC-2AF7-4979-864A-88E31B93FD12}"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2423385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D8105-77AE-4762-9BB6-D39FED3D0AFE}"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2019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9BC2F3-76A2-4E7A-94FC-EF30B29486DB}"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67012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0347B5-49DC-4CE8-A4B9-C794F5787FA9}"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3936468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3492F2-3384-4D62-BE26-C07E715A4831}"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7689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8F84E8-8889-43A4-B69B-E0D0E4C6EA48}"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982787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27430E-E17A-46C2-9494-4EA66AA3B442}"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1401466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11891-46B4-4323-A60A-9227C96DDAFC}"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88792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7A885-4D50-49FC-915F-73F073750EF6}"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1974381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2ED5FD-EB81-40A9-98D5-F63F858BD27D}"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33954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A6C6E-6748-4377-81B4-7DFB85ADDD63}" type="datetime1">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222873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2996FC-EFB8-43A0-8CC0-74D8A2812220}" type="datetime1">
              <a:rPr lang="en-US" smtClean="0"/>
              <a:t>10/15/2020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2094531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924D98-1B6E-4AFE-A8B4-59E90F52D8A0}" type="datetime1">
              <a:rPr lang="en-US" smtClean="0"/>
              <a:t>10/15/2020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13183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41E14-F49C-4564-AC25-7DCF1C3E16CB}" type="datetime1">
              <a:rPr lang="en-US" smtClean="0"/>
              <a:t>10/15/2020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267895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808C02-004D-4028-A2A9-2D9A85407E63}" type="datetime1">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1331622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D3BCD0F-CEB0-46A1-9C17-CC61E8E82333}" type="datetime1">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F0782-9CA0-45CD-86E7-A893C8F4C53E}" type="slidenum">
              <a:rPr lang="en-US" smtClean="0"/>
              <a:t>‹#›</a:t>
            </a:fld>
            <a:endParaRPr lang="en-US"/>
          </a:p>
        </p:txBody>
      </p:sp>
    </p:spTree>
    <p:extLst>
      <p:ext uri="{BB962C8B-B14F-4D97-AF65-F5344CB8AC3E}">
        <p14:creationId xmlns:p14="http://schemas.microsoft.com/office/powerpoint/2010/main" val="330748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F6A23F-8023-45D5-8D5F-5A0C31406258}" type="datetime1">
              <a:rPr lang="en-US" smtClean="0"/>
              <a:t>10/15/2020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D8F0782-9CA0-45CD-86E7-A893C8F4C53E}" type="slidenum">
              <a:rPr lang="en-US" smtClean="0"/>
              <a:t>‹#›</a:t>
            </a:fld>
            <a:endParaRPr lang="en-US"/>
          </a:p>
        </p:txBody>
      </p:sp>
    </p:spTree>
    <p:extLst>
      <p:ext uri="{BB962C8B-B14F-4D97-AF65-F5344CB8AC3E}">
        <p14:creationId xmlns:p14="http://schemas.microsoft.com/office/powerpoint/2010/main" val="2705445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www.gafutures.org/checs/dualenrollment/DECourseDirectory"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www.gafutures.org/checs/dualenrollment/DECourseDirectory"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hyperlink" Target="https://www.signupgenius.com/go/60B094AABAF2AA2FA7-ctcdeinfo"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hyperlink" Target="https://www.gafutures.org/hope-state-aid-programs/scholarships-grants/dual-enrollment/application-procedure-and-deadline/" TargetMode="External"/><Relationship Id="rId2" Type="http://schemas.openxmlformats.org/officeDocument/2006/relationships/hyperlink" Target="http://discover.yhc.edu/applynow/inquiryform"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8.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hyperlink" Target="http://dep.kennesaw.ed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dep.kennesaw.edu/"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reinhardt.edu/admissions/steps-to-apply"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mailto:danielbell@pickenscountyschools.org"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www.gafutures.org/checs/dualenrollment/DECourseDirectory"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1"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1258350" y="107652"/>
            <a:ext cx="8045042" cy="1200329"/>
          </a:xfrm>
          <a:prstGeom prst="rect">
            <a:avLst/>
          </a:prstGeom>
          <a:noFill/>
          <a:ln>
            <a:noFill/>
          </a:ln>
        </p:spPr>
        <p:txBody>
          <a:bodyPr wrap="square" rtlCol="0">
            <a:spAutoFit/>
          </a:bodyPr>
          <a:lstStyle/>
          <a:p>
            <a:pPr algn="ctr"/>
            <a:r>
              <a:rPr lang="en-US" sz="3600" b="1" dirty="0"/>
              <a:t>Pickens High School Dual Enrollment Information Guide 2020-21</a:t>
            </a:r>
            <a:endParaRPr lang="en-US" sz="3600" dirty="0"/>
          </a:p>
        </p:txBody>
      </p:sp>
      <p:pic>
        <p:nvPicPr>
          <p:cNvPr id="6" name="Picture 5" descr="Image result for pickens dragons">
            <a:extLst>
              <a:ext uri="{FF2B5EF4-FFF2-40B4-BE49-F238E27FC236}">
                <a16:creationId xmlns:a16="http://schemas.microsoft.com/office/drawing/2014/main" id="{9DF070E8-B7F7-4ED3-9B04-6A7623D8CB3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57119" y="1534002"/>
            <a:ext cx="4672668" cy="4271179"/>
          </a:xfrm>
          <a:prstGeom prst="rect">
            <a:avLst/>
          </a:prstGeom>
          <a:noFill/>
          <a:ln>
            <a:noFill/>
          </a:ln>
        </p:spPr>
      </p:pic>
      <p:sp>
        <p:nvSpPr>
          <p:cNvPr id="2" name="Rectangle 1">
            <a:extLst>
              <a:ext uri="{FF2B5EF4-FFF2-40B4-BE49-F238E27FC236}">
                <a16:creationId xmlns:a16="http://schemas.microsoft.com/office/drawing/2014/main" id="{39BB7BAE-C2B3-437F-AA95-781E75D6B240}"/>
              </a:ext>
            </a:extLst>
          </p:cNvPr>
          <p:cNvSpPr/>
          <p:nvPr/>
        </p:nvSpPr>
        <p:spPr>
          <a:xfrm>
            <a:off x="450726" y="6031202"/>
            <a:ext cx="10269175" cy="773673"/>
          </a:xfrm>
          <a:prstGeom prst="rect">
            <a:avLst/>
          </a:prstGeom>
          <a:noFill/>
        </p:spPr>
        <p:txBody>
          <a:bodyPr wrap="square">
            <a:spAutoFit/>
          </a:bodyPr>
          <a:lstStyle/>
          <a:p>
            <a:pPr>
              <a:lnSpc>
                <a:spcPct val="107000"/>
              </a:lnSpc>
              <a:spcAft>
                <a:spcPts val="800"/>
              </a:spcAft>
            </a:pPr>
            <a:r>
              <a:rPr lang="en-US" sz="1400" b="1" i="1" dirty="0">
                <a:latin typeface="Calibri" panose="020F0502020204030204" pitchFamily="34" charset="0"/>
                <a:ea typeface="Calibri" panose="020F0502020204030204" pitchFamily="34" charset="0"/>
                <a:cs typeface="Calibri" panose="020F0502020204030204" pitchFamily="34" charset="0"/>
              </a:rPr>
              <a:t>This guide is intended to only give a general overview of the different opportunities within the Dual Enrollment program. Pickens High School follows the guidelines and regulations set forth by the Georgia Department of Education, Georgia Student Finance Commission and participating post-secondary institutions, all of which are subject to change without notice to Pickens High School. </a:t>
            </a:r>
            <a:endParaRPr lang="en-US" sz="14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E301BFC-762B-4028-8AFE-C84D978ECA45}"/>
              </a:ext>
            </a:extLst>
          </p:cNvPr>
          <p:cNvSpPr>
            <a:spLocks noGrp="1"/>
          </p:cNvSpPr>
          <p:nvPr>
            <p:ph type="sldNum" sz="quarter" idx="12"/>
          </p:nvPr>
        </p:nvSpPr>
        <p:spPr>
          <a:xfrm>
            <a:off x="109057" y="6492875"/>
            <a:ext cx="683339" cy="365125"/>
          </a:xfrm>
        </p:spPr>
        <p:txBody>
          <a:bodyPr/>
          <a:lstStyle/>
          <a:p>
            <a:pPr algn="l"/>
            <a:fld id="{ED8F0782-9CA0-45CD-86E7-A893C8F4C53E}" type="slidenum">
              <a:rPr lang="en-US" sz="1400" b="1" smtClean="0">
                <a:solidFill>
                  <a:schemeClr val="tx1"/>
                </a:solidFill>
                <a:latin typeface="Calibri" panose="020F0502020204030204" pitchFamily="34" charset="0"/>
                <a:cs typeface="Calibri" panose="020F0502020204030204" pitchFamily="34" charset="0"/>
              </a:rPr>
              <a:pPr algn="l"/>
              <a:t>1</a:t>
            </a:fld>
            <a:endParaRPr lang="en-US" sz="1400" b="1" dirty="0">
              <a:solidFill>
                <a:schemeClr val="tx1"/>
              </a:solidFill>
              <a:latin typeface="Calibri" panose="020F0502020204030204" pitchFamily="34" charset="0"/>
              <a:cs typeface="Calibri" panose="020F0502020204030204" pitchFamily="34" charset="0"/>
            </a:endParaRPr>
          </a:p>
        </p:txBody>
      </p:sp>
      <p:pic>
        <p:nvPicPr>
          <p:cNvPr id="12" name="Recorded Sound">
            <a:hlinkClick r:id="" action="ppaction://media"/>
            <a:extLst>
              <a:ext uri="{FF2B5EF4-FFF2-40B4-BE49-F238E27FC236}">
                <a16:creationId xmlns:a16="http://schemas.microsoft.com/office/drawing/2014/main" id="{F985496A-7E43-4AA0-898F-B77B710D99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6608" y="5368477"/>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64834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66759"/>
            <a:ext cx="8791300" cy="5755422"/>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courses are available?</a:t>
            </a:r>
          </a:p>
          <a:p>
            <a:endParaRPr lang="en-US"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rPr>
              <a:t>“Option A” </a:t>
            </a:r>
          </a:p>
          <a:p>
            <a:pPr algn="ctr"/>
            <a:r>
              <a:rPr lang="en-US" sz="2000" b="1" u="sng" dirty="0">
                <a:latin typeface="Calibri" panose="020F0502020204030204" pitchFamily="34" charset="0"/>
                <a:cs typeface="Calibri" panose="020F0502020204030204" pitchFamily="34" charset="0"/>
              </a:rPr>
              <a:t>Academic Courses </a:t>
            </a:r>
          </a:p>
          <a:p>
            <a:pPr algn="ctr"/>
            <a:endParaRPr lang="en-US"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11</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or 12</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Grade</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As approved in the GSFC Dual Enrollment Course Directory </a:t>
            </a:r>
            <a:r>
              <a:rPr lang="en-US" dirty="0">
                <a:solidFill>
                  <a:srgbClr val="0070C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https://www.gafutures.org/checs/dualenrollment/DECourseDirectory</a:t>
            </a:r>
            <a:endParaRPr lang="en-US" dirty="0">
              <a:solidFill>
                <a:srgbClr val="0070C0"/>
              </a:solidFill>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Times vary </a:t>
            </a:r>
          </a:p>
          <a:p>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Block Bus Transportation usually doesn’t apply</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Due to the rigorous nature of college academic classes, Pickens County Schools do </a:t>
            </a:r>
            <a:r>
              <a:rPr lang="en-US" sz="2000" b="1" i="1" u="sng" dirty="0">
                <a:solidFill>
                  <a:srgbClr val="FF0000"/>
                </a:solidFill>
                <a:latin typeface="Calibri" panose="020F0502020204030204" pitchFamily="34" charset="0"/>
                <a:cs typeface="Calibri" panose="020F0502020204030204" pitchFamily="34" charset="0"/>
              </a:rPr>
              <a:t>NOT</a:t>
            </a:r>
            <a:r>
              <a:rPr lang="en-US" dirty="0">
                <a:latin typeface="Calibri" panose="020F0502020204030204" pitchFamily="34" charset="0"/>
                <a:cs typeface="Calibri" panose="020F0502020204030204" pitchFamily="34" charset="0"/>
              </a:rPr>
              <a:t> recommend students dual enroll in academic classes unless they have been successful in honors or A/P classes of the same subject area in which they seek to enroll. However, teacher recommendations, parent approval, and college entrance scores are considered. </a:t>
            </a: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10</a:t>
            </a:fld>
            <a:endParaRPr lang="en-US" sz="1400" b="1" dirty="0">
              <a:solidFill>
                <a:schemeClr val="tx1"/>
              </a:solidFill>
            </a:endParaRPr>
          </a:p>
        </p:txBody>
      </p:sp>
      <p:pic>
        <p:nvPicPr>
          <p:cNvPr id="6" name="Recorded Sound">
            <a:hlinkClick r:id="" action="ppaction://media"/>
            <a:extLst>
              <a:ext uri="{FF2B5EF4-FFF2-40B4-BE49-F238E27FC236}">
                <a16:creationId xmlns:a16="http://schemas.microsoft.com/office/drawing/2014/main" id="{2A92D286-1808-45DE-B5BF-15B7453B79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2446" y="5369459"/>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07172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66759"/>
            <a:ext cx="8791300" cy="4339650"/>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courses are available?</a:t>
            </a:r>
          </a:p>
          <a:p>
            <a:endParaRPr lang="en-US"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rPr>
              <a:t>“Option A” </a:t>
            </a:r>
          </a:p>
          <a:p>
            <a:pPr algn="ctr"/>
            <a:r>
              <a:rPr lang="en-US" sz="2000" b="1" u="sng" dirty="0">
                <a:latin typeface="Calibri" panose="020F0502020204030204" pitchFamily="34" charset="0"/>
                <a:cs typeface="Calibri" panose="020F0502020204030204" pitchFamily="34" charset="0"/>
              </a:rPr>
              <a:t>Technical Skill Trades Courses </a:t>
            </a:r>
          </a:p>
          <a:p>
            <a:pPr algn="ctr"/>
            <a:endParaRPr lang="en-US"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Can begin in 10</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grade (Technical Skill Trades Courses only) Student remains on a conventional graduation plan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As approved in the GSFC Dual Enrollment Course Directory</a:t>
            </a:r>
          </a:p>
          <a:p>
            <a:r>
              <a:rPr lang="en-US" dirty="0">
                <a:latin typeface="Calibri" panose="020F0502020204030204" pitchFamily="34" charset="0"/>
                <a:cs typeface="Calibri" panose="020F0502020204030204" pitchFamily="34" charset="0"/>
              </a:rPr>
              <a:t>     </a:t>
            </a:r>
            <a:r>
              <a:rPr lang="en-US" dirty="0">
                <a:solidFill>
                  <a:srgbClr val="0070C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https://www.gafutures.org/checs/dualenrollment/DECourseDirectory</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Welding</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Automotive Collision Repair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Aligns with PHS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Block Schedule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Block Bus Transportation applies.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Potential online Computer Programming courses </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11</a:t>
            </a:fld>
            <a:endParaRPr lang="en-US" sz="1400" b="1" dirty="0">
              <a:solidFill>
                <a:schemeClr val="tx1"/>
              </a:solidFill>
            </a:endParaRPr>
          </a:p>
        </p:txBody>
      </p:sp>
      <p:pic>
        <p:nvPicPr>
          <p:cNvPr id="9" name="Recorded Sound">
            <a:hlinkClick r:id="" action="ppaction://media"/>
            <a:extLst>
              <a:ext uri="{FF2B5EF4-FFF2-40B4-BE49-F238E27FC236}">
                <a16:creationId xmlns:a16="http://schemas.microsoft.com/office/drawing/2014/main" id="{234B13E4-27E5-4A14-B044-F62A8A692C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1499" y="5369461"/>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30983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66759"/>
            <a:ext cx="8791300" cy="4031873"/>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courses are available?</a:t>
            </a:r>
          </a:p>
          <a:p>
            <a:endParaRPr lang="en-US"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rPr>
              <a:t>“Option A” </a:t>
            </a:r>
          </a:p>
          <a:p>
            <a:pPr algn="ctr"/>
            <a:r>
              <a:rPr lang="en-US" sz="2000" b="1" u="sng" dirty="0">
                <a:latin typeface="Calibri" panose="020F0502020204030204" pitchFamily="34" charset="0"/>
                <a:cs typeface="Calibri" panose="020F0502020204030204" pitchFamily="34" charset="0"/>
              </a:rPr>
              <a:t>Technical Skill Trades Courses </a:t>
            </a:r>
          </a:p>
          <a:p>
            <a:endParaRPr lang="en-US"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Certified Nursing Assistant (CNA)</a:t>
            </a:r>
          </a:p>
          <a:p>
            <a:pPr marL="285750" indent="-285750" algn="ctr">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To participate in the Certified Nursing Assistant program, students must be in the 11</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grade and have completed the following PHS Health Science classes:</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Intro to Healthcare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Essentials of Healthcare </a:t>
            </a:r>
          </a:p>
          <a:p>
            <a:pPr marL="742950" lvl="1" indent="-285750">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pPr marL="742950" lvl="1" indent="-285750" algn="ctr">
              <a:buFont typeface="Courier New" panose="02070309020205020404" pitchFamily="49" charset="0"/>
              <a:buChar char="o"/>
            </a:pPr>
            <a:r>
              <a:rPr lang="en-US" dirty="0">
                <a:latin typeface="Calibri" panose="020F0502020204030204" pitchFamily="34" charset="0"/>
                <a:cs typeface="Calibri" panose="020F0502020204030204" pitchFamily="34" charset="0"/>
              </a:rPr>
              <a:t>Student pursuing CNA courses remains on a conventional graduation plan.</a:t>
            </a:r>
          </a:p>
          <a:p>
            <a:pPr marL="742950" lvl="1" indent="-285750">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12</a:t>
            </a:fld>
            <a:endParaRPr lang="en-US" sz="1400" b="1" dirty="0">
              <a:solidFill>
                <a:schemeClr val="tx1"/>
              </a:solidFill>
            </a:endParaRPr>
          </a:p>
        </p:txBody>
      </p:sp>
      <p:sp>
        <p:nvSpPr>
          <p:cNvPr id="6" name="TextBox 5">
            <a:extLst>
              <a:ext uri="{FF2B5EF4-FFF2-40B4-BE49-F238E27FC236}">
                <a16:creationId xmlns:a16="http://schemas.microsoft.com/office/drawing/2014/main" id="{E95CDCC2-66FA-4655-9C65-B67A7C637503}"/>
              </a:ext>
            </a:extLst>
          </p:cNvPr>
          <p:cNvSpPr txBox="1"/>
          <p:nvPr/>
        </p:nvSpPr>
        <p:spPr>
          <a:xfrm>
            <a:off x="2575312" y="5597429"/>
            <a:ext cx="4662536" cy="584775"/>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*Student must be 18 years of age to take the state certification test.</a:t>
            </a:r>
          </a:p>
        </p:txBody>
      </p:sp>
      <p:pic>
        <p:nvPicPr>
          <p:cNvPr id="3" name="Recorded Sound">
            <a:hlinkClick r:id="" action="ppaction://media"/>
            <a:extLst>
              <a:ext uri="{FF2B5EF4-FFF2-40B4-BE49-F238E27FC236}">
                <a16:creationId xmlns:a16="http://schemas.microsoft.com/office/drawing/2014/main" id="{36EF75C0-5BFD-469B-BA0D-43C4C7EA0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8165" y="5348163"/>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3710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66759"/>
            <a:ext cx="8791300" cy="3231654"/>
          </a:xfrm>
          <a:prstGeom prst="rect">
            <a:avLst/>
          </a:prstGeom>
          <a:noFill/>
        </p:spPr>
        <p:txBody>
          <a:bodyPr wrap="square" rtlCol="0">
            <a:spAutoFit/>
          </a:bodyPr>
          <a:lstStyle/>
          <a:p>
            <a:pPr algn="ctr"/>
            <a:r>
              <a:rPr lang="en-US" sz="2000" b="1" i="1" dirty="0">
                <a:latin typeface="Calibri" panose="020F0502020204030204" pitchFamily="34" charset="0"/>
                <a:cs typeface="Calibri" panose="020F0502020204030204" pitchFamily="34" charset="0"/>
              </a:rPr>
              <a:t>What is </a:t>
            </a:r>
            <a:r>
              <a:rPr lang="en-US" sz="2000" b="1" dirty="0">
                <a:latin typeface="Calibri" panose="020F0502020204030204" pitchFamily="34" charset="0"/>
                <a:cs typeface="Calibri" panose="020F0502020204030204" pitchFamily="34" charset="0"/>
              </a:rPr>
              <a:t>“Option B?” </a:t>
            </a:r>
          </a:p>
          <a:p>
            <a:pPr algn="ctr"/>
            <a:r>
              <a:rPr lang="en-US" sz="2000" b="1" i="1" u="sng" dirty="0">
                <a:solidFill>
                  <a:srgbClr val="00B050"/>
                </a:solidFill>
                <a:latin typeface="Calibri" panose="020F0502020204030204" pitchFamily="34" charset="0"/>
                <a:cs typeface="Calibri" panose="020F0502020204030204" pitchFamily="34" charset="0"/>
              </a:rPr>
              <a:t>Workforce Ready Graduation Plan</a:t>
            </a:r>
          </a:p>
          <a:p>
            <a:pPr algn="ctr"/>
            <a:r>
              <a:rPr lang="en-US" sz="2000" b="1" i="1" u="sng" dirty="0">
                <a:solidFill>
                  <a:srgbClr val="00B050"/>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Dual Enrollment Option B is an </a:t>
            </a:r>
            <a:r>
              <a:rPr lang="en-US" i="1" u="sng" dirty="0">
                <a:latin typeface="Calibri" panose="020F0502020204030204" pitchFamily="34" charset="0"/>
                <a:cs typeface="Calibri" panose="020F0502020204030204" pitchFamily="34" charset="0"/>
              </a:rPr>
              <a:t>alternate graduation plan </a:t>
            </a:r>
          </a:p>
          <a:p>
            <a:pPr marL="342900" indent="-342900">
              <a:buFont typeface="Arial" panose="020B0604020202020204" pitchFamily="34" charset="0"/>
              <a:buChar char="•"/>
            </a:pPr>
            <a:endParaRPr lang="en-US" i="1" u="sng"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Requires the successful completion of specific courses at high school and at the participating post secondary institution (CTC). </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Same college entrance requirements (varies by program) as any other dual enrolled student.</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13</a:t>
            </a:fld>
            <a:endParaRPr lang="en-US" sz="1400" b="1" dirty="0">
              <a:solidFill>
                <a:schemeClr val="tx1"/>
              </a:solidFill>
            </a:endParaRPr>
          </a:p>
        </p:txBody>
      </p:sp>
      <p:pic>
        <p:nvPicPr>
          <p:cNvPr id="6" name="Recorded Sound">
            <a:hlinkClick r:id="" action="ppaction://media"/>
            <a:extLst>
              <a:ext uri="{FF2B5EF4-FFF2-40B4-BE49-F238E27FC236}">
                <a16:creationId xmlns:a16="http://schemas.microsoft.com/office/drawing/2014/main" id="{17E207EA-D295-4CA5-8543-30CE402744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299" y="5375322"/>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23544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14</a:t>
            </a:fld>
            <a:endParaRPr lang="en-US" sz="1400" b="1" dirty="0">
              <a:solidFill>
                <a:schemeClr val="tx1"/>
              </a:solidFill>
            </a:endParaRPr>
          </a:p>
        </p:txBody>
      </p:sp>
      <p:graphicFrame>
        <p:nvGraphicFramePr>
          <p:cNvPr id="3" name="Table 2">
            <a:extLst>
              <a:ext uri="{FF2B5EF4-FFF2-40B4-BE49-F238E27FC236}">
                <a16:creationId xmlns:a16="http://schemas.microsoft.com/office/drawing/2014/main" id="{986B1485-2DDD-49E7-84CF-C4EAE5A70006}"/>
              </a:ext>
            </a:extLst>
          </p:cNvPr>
          <p:cNvGraphicFramePr>
            <a:graphicFrameLocks noGrp="1"/>
          </p:cNvGraphicFramePr>
          <p:nvPr>
            <p:extLst>
              <p:ext uri="{D42A27DB-BD31-4B8C-83A1-F6EECF244321}">
                <p14:modId xmlns:p14="http://schemas.microsoft.com/office/powerpoint/2010/main" val="3547026633"/>
              </p:ext>
            </p:extLst>
          </p:nvPr>
        </p:nvGraphicFramePr>
        <p:xfrm>
          <a:off x="592462" y="1178728"/>
          <a:ext cx="10085900" cy="4070824"/>
        </p:xfrm>
        <a:graphic>
          <a:graphicData uri="http://schemas.openxmlformats.org/drawingml/2006/table">
            <a:tbl>
              <a:tblPr firstRow="1" bandRow="1">
                <a:tableStyleId>{5C22544A-7EE6-4342-B048-85BDC9FD1C3A}</a:tableStyleId>
              </a:tblPr>
              <a:tblGrid>
                <a:gridCol w="2301740">
                  <a:extLst>
                    <a:ext uri="{9D8B030D-6E8A-4147-A177-3AD203B41FA5}">
                      <a16:colId xmlns:a16="http://schemas.microsoft.com/office/drawing/2014/main" val="3954807076"/>
                    </a:ext>
                  </a:extLst>
                </a:gridCol>
                <a:gridCol w="2969703">
                  <a:extLst>
                    <a:ext uri="{9D8B030D-6E8A-4147-A177-3AD203B41FA5}">
                      <a16:colId xmlns:a16="http://schemas.microsoft.com/office/drawing/2014/main" val="1479194618"/>
                    </a:ext>
                  </a:extLst>
                </a:gridCol>
                <a:gridCol w="2642532">
                  <a:extLst>
                    <a:ext uri="{9D8B030D-6E8A-4147-A177-3AD203B41FA5}">
                      <a16:colId xmlns:a16="http://schemas.microsoft.com/office/drawing/2014/main" val="2115611297"/>
                    </a:ext>
                  </a:extLst>
                </a:gridCol>
                <a:gridCol w="2171925">
                  <a:extLst>
                    <a:ext uri="{9D8B030D-6E8A-4147-A177-3AD203B41FA5}">
                      <a16:colId xmlns:a16="http://schemas.microsoft.com/office/drawing/2014/main" val="254484233"/>
                    </a:ext>
                  </a:extLst>
                </a:gridCol>
              </a:tblGrid>
              <a:tr h="353737">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“Option B”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Graduation Requirements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0992359"/>
                  </a:ext>
                </a:extLst>
              </a:tr>
              <a:tr h="513331">
                <a:tc grid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All students pursuing Dual Enrollment Option B as their Individual Graduation Plan must meet the minimum following high school courses below to qualify. </a:t>
                      </a:r>
                      <a:endParaRPr lang="en-US" sz="1400" dirty="0">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2180274"/>
                  </a:ext>
                </a:extLst>
              </a:tr>
              <a:tr h="5011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English</a:t>
                      </a:r>
                      <a:r>
                        <a:rPr lang="en-US" sz="14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 - 4 2 Credits Required Including: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Math</a:t>
                      </a:r>
                      <a:r>
                        <a:rPr lang="en-US" sz="14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 - 4 2 Credits Required Including: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Science</a:t>
                      </a:r>
                      <a:r>
                        <a:rPr lang="en-US" sz="14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 - 4 2 Credits Required Including: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Social Studies </a:t>
                      </a:r>
                      <a:r>
                        <a:rPr lang="en-US" sz="14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- 4 2 Credits Required Including: </a:t>
                      </a:r>
                      <a:endParaRPr lang="en-US" sz="1400" dirty="0">
                        <a:latin typeface="Calibri" panose="020F0502020204030204" pitchFamily="34" charset="0"/>
                        <a:ea typeface="Times New Roman" panose="02020603050405020304" pitchFamily="18"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013908"/>
                  </a:ext>
                </a:extLst>
              </a:tr>
              <a:tr h="5961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Additional English Credit?</a:t>
                      </a:r>
                      <a:endPar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Algebra I </a:t>
                      </a:r>
                      <a:r>
                        <a:rPr lang="en-US"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(EOC)</a:t>
                      </a:r>
                      <a:endPar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Additional Science Credit?</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American Government/Civics</a:t>
                      </a:r>
                      <a:endParaRPr lang="en-US" sz="1400" dirty="0">
                        <a:latin typeface="Calibri" panose="020F0502020204030204" pitchFamily="34" charset="0"/>
                        <a:ea typeface="Times New Roman" panose="02020603050405020304" pitchFamily="18"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3837389"/>
                  </a:ext>
                </a:extLst>
              </a:tr>
              <a:tr h="5011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American Literature and Composition </a:t>
                      </a:r>
                      <a:r>
                        <a:rPr lang="en-US"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(EOC)</a:t>
                      </a:r>
                      <a:endPar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Additional Math Credit?</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Biology </a:t>
                      </a:r>
                      <a:r>
                        <a:rPr lang="en-US"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(EOC)</a:t>
                      </a:r>
                      <a:endPar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US History </a:t>
                      </a:r>
                      <a:r>
                        <a:rPr lang="en-US"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(EOC)</a:t>
                      </a: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5875946"/>
                  </a:ext>
                </a:extLst>
              </a:tr>
              <a:tr h="3639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a:t>
                      </a:r>
                      <a:r>
                        <a:rPr lang="en-US" sz="1400" b="0" i="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 </a:t>
                      </a:r>
                      <a:r>
                        <a:rPr lang="en-US" sz="1400" b="0" i="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a:t>
                      </a:r>
                      <a:r>
                        <a:rPr lang="en-US" sz="1400" b="0" i="0" u="none"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400" b="0" i="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rowSpan="2">
                  <a:txBody>
                    <a:bodyPr/>
                    <a:lstStyle/>
                    <a:p>
                      <a:r>
                        <a:rPr lang="en-US" sz="1800" b="1"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At least 3 units required from: Foreign Language and/or a Tech Career Prep class and/or Fine Arts </a:t>
                      </a:r>
                    </a:p>
                    <a:p>
                      <a:r>
                        <a:rPr lang="en-US" sz="1800" b="1"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8 electives from any area.</a:t>
                      </a: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2" gridSpan="2">
                  <a:txBody>
                    <a:bodyPr/>
                    <a:lstStyle/>
                    <a:p>
                      <a:pPr marL="0" marR="0" lvl="0" indent="0" algn="l" defTabSz="457200" rtl="0" eaLnBrk="1" fontAlgn="base" latinLnBrk="0" hangingPunct="1">
                        <a:lnSpc>
                          <a:spcPct val="107000"/>
                        </a:lnSpc>
                        <a:spcBef>
                          <a:spcPts val="0"/>
                        </a:spcBef>
                        <a:spcAft>
                          <a:spcPts val="0"/>
                        </a:spcAft>
                        <a:buClrTx/>
                        <a:buSzPts val="1000"/>
                        <a:buFont typeface="Symbol" panose="05050102010706020507" pitchFamily="18" charset="2"/>
                        <a:buNone/>
                        <a:tabLst>
                          <a:tab pos="457200" algn="l"/>
                        </a:tabLst>
                        <a:defRPr/>
                      </a:pPr>
                      <a:r>
                        <a:rPr lang="en-US" sz="1300" dirty="0">
                          <a:solidFill>
                            <a:schemeClr val="tx1"/>
                          </a:solidFill>
                          <a:latin typeface="Calibri" panose="020F0502020204030204" pitchFamily="34" charset="0"/>
                          <a:cs typeface="Calibri" panose="020F0502020204030204" pitchFamily="34" charset="0"/>
                        </a:rPr>
                        <a:t>Foreign (Modern) language is </a:t>
                      </a:r>
                      <a:r>
                        <a:rPr lang="en-US" sz="1300" b="1" i="1" u="sng" dirty="0">
                          <a:solidFill>
                            <a:srgbClr val="FF0000"/>
                          </a:solidFill>
                          <a:latin typeface="Calibri" panose="020F0502020204030204" pitchFamily="34" charset="0"/>
                          <a:cs typeface="Calibri" panose="020F0502020204030204" pitchFamily="34" charset="0"/>
                        </a:rPr>
                        <a:t>NOT</a:t>
                      </a:r>
                      <a:r>
                        <a:rPr lang="en-US" sz="1300" b="1" i="1" u="none" dirty="0">
                          <a:solidFill>
                            <a:schemeClr val="tx1"/>
                          </a:solidFill>
                          <a:latin typeface="Calibri" panose="020F0502020204030204" pitchFamily="34" charset="0"/>
                          <a:cs typeface="Calibri" panose="020F0502020204030204" pitchFamily="34" charset="0"/>
                        </a:rPr>
                        <a:t> </a:t>
                      </a:r>
                      <a:r>
                        <a:rPr lang="en-US" sz="1300" dirty="0">
                          <a:solidFill>
                            <a:schemeClr val="tx1"/>
                          </a:solidFill>
                          <a:latin typeface="Calibri" panose="020F0502020204030204" pitchFamily="34" charset="0"/>
                          <a:cs typeface="Calibri" panose="020F0502020204030204" pitchFamily="34" charset="0"/>
                        </a:rPr>
                        <a:t>required to graduate, however, students planning to enter or transfer into a University System of Georgia institution </a:t>
                      </a:r>
                      <a:r>
                        <a:rPr lang="en-US" sz="1300" b="1" dirty="0">
                          <a:solidFill>
                            <a:schemeClr val="tx1"/>
                          </a:solidFill>
                          <a:latin typeface="Calibri" panose="020F0502020204030204" pitchFamily="34" charset="0"/>
                          <a:cs typeface="Calibri" panose="020F0502020204030204" pitchFamily="34" charset="0"/>
                        </a:rPr>
                        <a:t>must </a:t>
                      </a:r>
                      <a:r>
                        <a:rPr lang="en-US" sz="1300" dirty="0">
                          <a:solidFill>
                            <a:schemeClr val="tx1"/>
                          </a:solidFill>
                          <a:latin typeface="Calibri" panose="020F0502020204030204" pitchFamily="34" charset="0"/>
                          <a:cs typeface="Calibri" panose="020F0502020204030204" pitchFamily="34" charset="0"/>
                        </a:rPr>
                        <a:t>take two units of the same foreign 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rowSpan="2"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1886553"/>
                  </a:ext>
                </a:extLst>
              </a:tr>
              <a:tr h="5011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½ Credit-</a:t>
                      </a:r>
                      <a:r>
                        <a:rPr lang="en-US" sz="1400" b="1" i="1" u="none"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Health, +  </a:t>
                      </a:r>
                      <a:r>
                        <a:rPr lang="en-US"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½ Credit- </a:t>
                      </a:r>
                      <a:r>
                        <a:rPr lang="en-US" sz="14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Personal Fitness </a:t>
                      </a:r>
                      <a:endParaRPr lang="en-US" sz="1400" b="0" i="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marL="0" marR="0" lvl="0" indent="0" fontAlgn="base">
                        <a:lnSpc>
                          <a:spcPct val="107000"/>
                        </a:lnSpc>
                        <a:spcBef>
                          <a:spcPts val="0"/>
                        </a:spcBef>
                        <a:spcAft>
                          <a:spcPts val="0"/>
                        </a:spcAft>
                        <a:buSzPts val="1000"/>
                        <a:buFont typeface="Symbol" panose="05050102010706020507" pitchFamily="18" charset="2"/>
                        <a:buNone/>
                        <a:tabLst>
                          <a:tab pos="457200" algn="l"/>
                        </a:tabLst>
                      </a:pP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286649"/>
                  </a:ext>
                </a:extLst>
              </a:tr>
            </a:tbl>
          </a:graphicData>
        </a:graphic>
      </p:graphicFrame>
      <p:sp>
        <p:nvSpPr>
          <p:cNvPr id="8" name="TextBox 7">
            <a:extLst>
              <a:ext uri="{FF2B5EF4-FFF2-40B4-BE49-F238E27FC236}">
                <a16:creationId xmlns:a16="http://schemas.microsoft.com/office/drawing/2014/main" id="{C5597215-6E8D-41AC-83C4-2B4AF5607D29}"/>
              </a:ext>
            </a:extLst>
          </p:cNvPr>
          <p:cNvSpPr txBox="1"/>
          <p:nvPr/>
        </p:nvSpPr>
        <p:spPr>
          <a:xfrm rot="16200000">
            <a:off x="1179082" y="2371270"/>
            <a:ext cx="400110" cy="218669"/>
          </a:xfrm>
          <a:prstGeom prst="rect">
            <a:avLst/>
          </a:prstGeom>
          <a:noFill/>
        </p:spPr>
        <p:txBody>
          <a:bodyPr vert="eaVert" wrap="square" rtlCol="0">
            <a:spAutoFit/>
          </a:bodyPr>
          <a:lstStyle/>
          <a:p>
            <a:r>
              <a:rPr lang="en-US" sz="1400" b="1" dirty="0">
                <a:solidFill>
                  <a:srgbClr val="FF0000"/>
                </a:solidFill>
              </a:rPr>
              <a:t>X</a:t>
            </a:r>
          </a:p>
        </p:txBody>
      </p:sp>
      <p:sp>
        <p:nvSpPr>
          <p:cNvPr id="10" name="TextBox 9">
            <a:extLst>
              <a:ext uri="{FF2B5EF4-FFF2-40B4-BE49-F238E27FC236}">
                <a16:creationId xmlns:a16="http://schemas.microsoft.com/office/drawing/2014/main" id="{D3F90C11-6352-44E4-AE04-2D35A672135F}"/>
              </a:ext>
            </a:extLst>
          </p:cNvPr>
          <p:cNvSpPr txBox="1"/>
          <p:nvPr/>
        </p:nvSpPr>
        <p:spPr>
          <a:xfrm rot="16200000">
            <a:off x="9616272" y="2379658"/>
            <a:ext cx="400110" cy="218669"/>
          </a:xfrm>
          <a:prstGeom prst="rect">
            <a:avLst/>
          </a:prstGeom>
          <a:noFill/>
        </p:spPr>
        <p:txBody>
          <a:bodyPr vert="eaVert" wrap="square" rtlCol="0">
            <a:spAutoFit/>
          </a:bodyPr>
          <a:lstStyle/>
          <a:p>
            <a:r>
              <a:rPr lang="en-US" sz="1400" b="1" dirty="0">
                <a:solidFill>
                  <a:srgbClr val="FF0000"/>
                </a:solidFill>
              </a:rPr>
              <a:t>X</a:t>
            </a:r>
          </a:p>
        </p:txBody>
      </p:sp>
      <p:sp>
        <p:nvSpPr>
          <p:cNvPr id="11" name="TextBox 10">
            <a:extLst>
              <a:ext uri="{FF2B5EF4-FFF2-40B4-BE49-F238E27FC236}">
                <a16:creationId xmlns:a16="http://schemas.microsoft.com/office/drawing/2014/main" id="{35D09DA6-F233-43E1-9B82-FE90032142C5}"/>
              </a:ext>
            </a:extLst>
          </p:cNvPr>
          <p:cNvSpPr txBox="1"/>
          <p:nvPr/>
        </p:nvSpPr>
        <p:spPr>
          <a:xfrm rot="16200000">
            <a:off x="6639494" y="2385626"/>
            <a:ext cx="400110" cy="218669"/>
          </a:xfrm>
          <a:prstGeom prst="rect">
            <a:avLst/>
          </a:prstGeom>
          <a:noFill/>
        </p:spPr>
        <p:txBody>
          <a:bodyPr vert="eaVert" wrap="square" rtlCol="0">
            <a:spAutoFit/>
          </a:bodyPr>
          <a:lstStyle/>
          <a:p>
            <a:r>
              <a:rPr lang="en-US" sz="1400" b="1" dirty="0">
                <a:solidFill>
                  <a:srgbClr val="FF0000"/>
                </a:solidFill>
              </a:rPr>
              <a:t>X</a:t>
            </a:r>
          </a:p>
        </p:txBody>
      </p:sp>
      <p:sp>
        <p:nvSpPr>
          <p:cNvPr id="12" name="TextBox 11">
            <a:extLst>
              <a:ext uri="{FF2B5EF4-FFF2-40B4-BE49-F238E27FC236}">
                <a16:creationId xmlns:a16="http://schemas.microsoft.com/office/drawing/2014/main" id="{C2DFEF42-E73B-43B4-ADDE-B62CEF05FC91}"/>
              </a:ext>
            </a:extLst>
          </p:cNvPr>
          <p:cNvSpPr txBox="1"/>
          <p:nvPr/>
        </p:nvSpPr>
        <p:spPr>
          <a:xfrm rot="16200000">
            <a:off x="3356143" y="2379659"/>
            <a:ext cx="400110" cy="218669"/>
          </a:xfrm>
          <a:prstGeom prst="rect">
            <a:avLst/>
          </a:prstGeom>
          <a:noFill/>
        </p:spPr>
        <p:txBody>
          <a:bodyPr vert="eaVert" wrap="square" rtlCol="0">
            <a:spAutoFit/>
          </a:bodyPr>
          <a:lstStyle/>
          <a:p>
            <a:r>
              <a:rPr lang="en-US" sz="1400" b="1" dirty="0">
                <a:solidFill>
                  <a:srgbClr val="FF0000"/>
                </a:solidFill>
              </a:rPr>
              <a:t>X</a:t>
            </a:r>
          </a:p>
        </p:txBody>
      </p:sp>
      <p:sp>
        <p:nvSpPr>
          <p:cNvPr id="13" name="TextBox 12">
            <a:extLst>
              <a:ext uri="{FF2B5EF4-FFF2-40B4-BE49-F238E27FC236}">
                <a16:creationId xmlns:a16="http://schemas.microsoft.com/office/drawing/2014/main" id="{299C3CDE-C0F7-4CC1-B490-AB2FE00DEC03}"/>
              </a:ext>
            </a:extLst>
          </p:cNvPr>
          <p:cNvSpPr txBox="1"/>
          <p:nvPr/>
        </p:nvSpPr>
        <p:spPr>
          <a:xfrm rot="16200000">
            <a:off x="3837437" y="3766756"/>
            <a:ext cx="861774" cy="825472"/>
          </a:xfrm>
          <a:prstGeom prst="rect">
            <a:avLst/>
          </a:prstGeom>
          <a:noFill/>
        </p:spPr>
        <p:txBody>
          <a:bodyPr vert="eaVert" wrap="square" rtlCol="0">
            <a:spAutoFit/>
          </a:bodyPr>
          <a:lstStyle/>
          <a:p>
            <a:r>
              <a:rPr lang="en-US" sz="9600" b="1" dirty="0">
                <a:solidFill>
                  <a:srgbClr val="FF0000"/>
                </a:solidFill>
              </a:rPr>
              <a:t>X</a:t>
            </a:r>
          </a:p>
        </p:txBody>
      </p:sp>
      <p:sp>
        <p:nvSpPr>
          <p:cNvPr id="14" name="TextBox 13">
            <a:extLst>
              <a:ext uri="{FF2B5EF4-FFF2-40B4-BE49-F238E27FC236}">
                <a16:creationId xmlns:a16="http://schemas.microsoft.com/office/drawing/2014/main" id="{93B95CF5-87DA-4E26-A33E-46E72EB0DF1B}"/>
              </a:ext>
            </a:extLst>
          </p:cNvPr>
          <p:cNvSpPr txBox="1"/>
          <p:nvPr/>
        </p:nvSpPr>
        <p:spPr>
          <a:xfrm rot="16200000">
            <a:off x="7773272" y="3699644"/>
            <a:ext cx="861774" cy="825472"/>
          </a:xfrm>
          <a:prstGeom prst="rect">
            <a:avLst/>
          </a:prstGeom>
          <a:noFill/>
        </p:spPr>
        <p:txBody>
          <a:bodyPr vert="eaVert" wrap="square" rtlCol="0">
            <a:spAutoFit/>
          </a:bodyPr>
          <a:lstStyle/>
          <a:p>
            <a:r>
              <a:rPr lang="en-US" sz="9600" b="1" dirty="0">
                <a:solidFill>
                  <a:srgbClr val="FF0000"/>
                </a:solidFill>
              </a:rPr>
              <a:t>X</a:t>
            </a:r>
          </a:p>
        </p:txBody>
      </p:sp>
      <p:pic>
        <p:nvPicPr>
          <p:cNvPr id="5" name="Recorded Sound">
            <a:hlinkClick r:id="" action="ppaction://media"/>
            <a:extLst>
              <a:ext uri="{FF2B5EF4-FFF2-40B4-BE49-F238E27FC236}">
                <a16:creationId xmlns:a16="http://schemas.microsoft.com/office/drawing/2014/main" id="{C0087110-7498-4557-AE7A-578EAD8822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7691" y="5344593"/>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194609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66759"/>
            <a:ext cx="8791300" cy="5170646"/>
          </a:xfrm>
          <a:prstGeom prst="rect">
            <a:avLst/>
          </a:prstGeom>
          <a:noFill/>
        </p:spPr>
        <p:txBody>
          <a:bodyPr wrap="square" rtlCol="0">
            <a:spAutoFit/>
          </a:bodyPr>
          <a:lstStyle/>
          <a:p>
            <a:pPr algn="ctr"/>
            <a:r>
              <a:rPr lang="en-US" sz="2000" b="1" i="1" dirty="0">
                <a:latin typeface="Calibri" panose="020F0502020204030204" pitchFamily="34" charset="0"/>
                <a:cs typeface="Calibri" panose="020F0502020204030204" pitchFamily="34" charset="0"/>
              </a:rPr>
              <a:t>What is </a:t>
            </a:r>
            <a:r>
              <a:rPr lang="en-US" sz="2000" b="1" dirty="0">
                <a:latin typeface="Calibri" panose="020F0502020204030204" pitchFamily="34" charset="0"/>
                <a:cs typeface="Calibri" panose="020F0502020204030204" pitchFamily="34" charset="0"/>
              </a:rPr>
              <a:t>“Option B?” </a:t>
            </a:r>
          </a:p>
          <a:p>
            <a:pPr algn="ctr"/>
            <a:r>
              <a:rPr lang="en-US" sz="2000" b="1" i="1" u="sng" dirty="0">
                <a:solidFill>
                  <a:srgbClr val="00B050"/>
                </a:solidFill>
                <a:latin typeface="Calibri" panose="020F0502020204030204" pitchFamily="34" charset="0"/>
                <a:cs typeface="Calibri" panose="020F0502020204030204" pitchFamily="34" charset="0"/>
              </a:rPr>
              <a:t>Workforce Ready Graduation Plan</a:t>
            </a:r>
          </a:p>
          <a:p>
            <a:pPr algn="ctr"/>
            <a:r>
              <a:rPr lang="en-US" sz="2000" b="1" i="1" u="sng" dirty="0">
                <a:solidFill>
                  <a:srgbClr val="00B050"/>
                </a:solidFill>
                <a:latin typeface="Calibri" panose="020F0502020204030204" pitchFamily="34" charset="0"/>
                <a:cs typeface="Calibri" panose="020F0502020204030204" pitchFamily="34" charset="0"/>
              </a:rPr>
              <a:t> </a:t>
            </a:r>
          </a:p>
          <a:p>
            <a:pPr marL="285750" lvl="0" indent="-285750">
              <a:buFont typeface="Arial" panose="020B0604020202020204" pitchFamily="34" charset="0"/>
              <a:buChar char="•"/>
              <a:defRPr/>
            </a:pPr>
            <a:r>
              <a:rPr lang="en-US" dirty="0">
                <a:latin typeface="Calibri" panose="020F0502020204030204" pitchFamily="34" charset="0"/>
                <a:cs typeface="Calibri" panose="020F0502020204030204" pitchFamily="34" charset="0"/>
              </a:rPr>
              <a:t>Completes one of the following postsecondary requirements: </a:t>
            </a:r>
          </a:p>
          <a:p>
            <a:pPr marL="742950" lvl="1" indent="-285750">
              <a:buFont typeface="Wingdings" panose="05000000000000000000" pitchFamily="2" charset="2"/>
              <a:buChar char="ü"/>
              <a:defRPr/>
            </a:pPr>
            <a:endParaRPr lang="en-US"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defRPr/>
            </a:pPr>
            <a:r>
              <a:rPr lang="en-US" dirty="0">
                <a:latin typeface="Calibri" panose="020F0502020204030204" pitchFamily="34" charset="0"/>
                <a:cs typeface="Calibri" panose="020F0502020204030204" pitchFamily="34" charset="0"/>
              </a:rPr>
              <a:t>An associate degree program; or</a:t>
            </a:r>
          </a:p>
          <a:p>
            <a:pPr lvl="1">
              <a:defRPr/>
            </a:pPr>
            <a:endParaRPr lang="en-US"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defRPr/>
            </a:pPr>
            <a:r>
              <a:rPr lang="en-US" dirty="0">
                <a:latin typeface="Calibri" panose="020F0502020204030204" pitchFamily="34" charset="0"/>
                <a:cs typeface="Calibri" panose="020F0502020204030204" pitchFamily="34" charset="0"/>
              </a:rPr>
              <a:t>A technical college diploma program and all postsecondary academic [core] education and technical education and training prerequisites for any state, national, or industry occupational certifications or licenses required to work in the field; or</a:t>
            </a:r>
          </a:p>
          <a:p>
            <a:pPr marL="2571750" lvl="5" indent="-285750">
              <a:buFont typeface="Wingdings" panose="05000000000000000000" pitchFamily="2" charset="2"/>
              <a:buChar char="v"/>
              <a:defRPr/>
            </a:pPr>
            <a:r>
              <a:rPr lang="en-US" i="1" dirty="0">
                <a:latin typeface="Calibri" panose="020F0502020204030204" pitchFamily="34" charset="0"/>
                <a:cs typeface="Calibri" panose="020F0502020204030204" pitchFamily="34" charset="0"/>
              </a:rPr>
              <a:t>academic core required</a:t>
            </a:r>
          </a:p>
          <a:p>
            <a:pPr lvl="1">
              <a:defRPr/>
            </a:pPr>
            <a:endParaRPr lang="en-US"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defRPr/>
            </a:pPr>
            <a:r>
              <a:rPr lang="en-US" dirty="0">
                <a:latin typeface="Calibri" panose="020F0502020204030204" pitchFamily="34" charset="0"/>
                <a:cs typeface="Calibri" panose="020F0502020204030204" pitchFamily="34" charset="0"/>
              </a:rPr>
              <a:t>At least </a:t>
            </a:r>
            <a:r>
              <a:rPr lang="en-US" dirty="0">
                <a:solidFill>
                  <a:srgbClr val="FF0000"/>
                </a:solidFill>
                <a:latin typeface="Calibri" panose="020F0502020204030204" pitchFamily="34" charset="0"/>
                <a:cs typeface="Calibri" panose="020F0502020204030204" pitchFamily="34" charset="0"/>
              </a:rPr>
              <a:t>two</a:t>
            </a:r>
            <a:r>
              <a:rPr lang="en-US" dirty="0">
                <a:latin typeface="Calibri" panose="020F0502020204030204" pitchFamily="34" charset="0"/>
                <a:cs typeface="Calibri" panose="020F0502020204030204" pitchFamily="34" charset="0"/>
              </a:rPr>
              <a:t> technical college certificate of credit programs in one specific career pathway and all postsecondary academic [core] education and technical education and training prerequisites for any state, national, or industry occupational certifications or licenses required to work in the field as determined by the Technical College System of Georgia. </a:t>
            </a:r>
            <a:r>
              <a:rPr lang="en-US" i="1" dirty="0">
                <a:solidFill>
                  <a:srgbClr val="FF0000"/>
                </a:solidFill>
                <a:latin typeface="Calibri" panose="020F0502020204030204" pitchFamily="34" charset="0"/>
                <a:cs typeface="Calibri" panose="020F0502020204030204" pitchFamily="34" charset="0"/>
              </a:rPr>
              <a:t>(has restricted TCC offerings)</a:t>
            </a:r>
          </a:p>
          <a:p>
            <a:pPr marL="2571750" lvl="5" indent="-285750">
              <a:buFont typeface="Wingdings" panose="05000000000000000000" pitchFamily="2" charset="2"/>
              <a:buChar char="v"/>
              <a:defRPr/>
            </a:pPr>
            <a:r>
              <a:rPr lang="en-US" i="1" dirty="0">
                <a:latin typeface="Calibri" panose="020F0502020204030204" pitchFamily="34" charset="0"/>
                <a:cs typeface="Calibri" panose="020F0502020204030204" pitchFamily="34" charset="0"/>
              </a:rPr>
              <a:t>academic core required</a:t>
            </a:r>
            <a:r>
              <a:rPr lang="en-US" dirty="0">
                <a:latin typeface="Calibri" panose="020F0502020204030204" pitchFamily="34" charset="0"/>
                <a:cs typeface="Calibri" panose="020F0502020204030204" pitchFamily="34" charset="0"/>
              </a:rPr>
              <a:t> </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15</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B83A3BEE-D846-413B-A9AC-4571F641B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0552" y="5366269"/>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20307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66759"/>
            <a:ext cx="8791300" cy="1569660"/>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courses are available?</a:t>
            </a:r>
          </a:p>
          <a:p>
            <a:endParaRPr lang="en-US"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rPr>
              <a:t>“Option B” </a:t>
            </a:r>
          </a:p>
          <a:p>
            <a:pPr algn="ctr"/>
            <a:r>
              <a:rPr lang="en-US" sz="2000" b="1" u="sng" dirty="0">
                <a:latin typeface="Calibri" panose="020F0502020204030204" pitchFamily="34" charset="0"/>
                <a:cs typeface="Calibri" panose="020F0502020204030204" pitchFamily="34" charset="0"/>
              </a:rPr>
              <a:t>Technical Skill Trades Courses </a:t>
            </a:r>
          </a:p>
          <a:p>
            <a:pPr algn="ctr"/>
            <a:endParaRPr lang="en-US" sz="2000" b="1"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16</a:t>
            </a:fld>
            <a:endParaRPr lang="en-US" sz="1400" b="1" dirty="0">
              <a:solidFill>
                <a:schemeClr val="tx1"/>
              </a:solidFill>
            </a:endParaRPr>
          </a:p>
        </p:txBody>
      </p:sp>
      <p:graphicFrame>
        <p:nvGraphicFramePr>
          <p:cNvPr id="3" name="Table 2">
            <a:extLst>
              <a:ext uri="{FF2B5EF4-FFF2-40B4-BE49-F238E27FC236}">
                <a16:creationId xmlns:a16="http://schemas.microsoft.com/office/drawing/2014/main" id="{623CB169-38D9-4404-9743-60D4ED1AB157}"/>
              </a:ext>
            </a:extLst>
          </p:cNvPr>
          <p:cNvGraphicFramePr>
            <a:graphicFrameLocks noGrp="1"/>
          </p:cNvGraphicFramePr>
          <p:nvPr>
            <p:extLst>
              <p:ext uri="{D42A27DB-BD31-4B8C-83A1-F6EECF244321}">
                <p14:modId xmlns:p14="http://schemas.microsoft.com/office/powerpoint/2010/main" val="54731549"/>
              </p:ext>
            </p:extLst>
          </p:nvPr>
        </p:nvGraphicFramePr>
        <p:xfrm>
          <a:off x="1549406" y="2736419"/>
          <a:ext cx="7620720" cy="1005840"/>
        </p:xfrm>
        <a:graphic>
          <a:graphicData uri="http://schemas.openxmlformats.org/drawingml/2006/table">
            <a:tbl>
              <a:tblPr firstRow="1" bandRow="1">
                <a:tableStyleId>{5C22544A-7EE6-4342-B048-85BDC9FD1C3A}</a:tableStyleId>
              </a:tblPr>
              <a:tblGrid>
                <a:gridCol w="2528595">
                  <a:extLst>
                    <a:ext uri="{9D8B030D-6E8A-4147-A177-3AD203B41FA5}">
                      <a16:colId xmlns:a16="http://schemas.microsoft.com/office/drawing/2014/main" val="3333672244"/>
                    </a:ext>
                  </a:extLst>
                </a:gridCol>
                <a:gridCol w="2565642">
                  <a:extLst>
                    <a:ext uri="{9D8B030D-6E8A-4147-A177-3AD203B41FA5}">
                      <a16:colId xmlns:a16="http://schemas.microsoft.com/office/drawing/2014/main" val="723899842"/>
                    </a:ext>
                  </a:extLst>
                </a:gridCol>
                <a:gridCol w="2526483">
                  <a:extLst>
                    <a:ext uri="{9D8B030D-6E8A-4147-A177-3AD203B41FA5}">
                      <a16:colId xmlns:a16="http://schemas.microsoft.com/office/drawing/2014/main" val="2317527898"/>
                    </a:ext>
                  </a:extLst>
                </a:gridCol>
              </a:tblGrid>
              <a:tr h="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solidFill>
                            <a:schemeClr val="tx1"/>
                          </a:solidFill>
                          <a:latin typeface="Calibri" panose="020F0502020204030204" pitchFamily="34" charset="0"/>
                          <a:cs typeface="Calibri" panose="020F0502020204030204" pitchFamily="34" charset="0"/>
                        </a:rPr>
                        <a:t>Air Conditioning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solidFill>
                            <a:schemeClr val="tx1"/>
                          </a:solidFill>
                          <a:latin typeface="Calibri" panose="020F0502020204030204" pitchFamily="34" charset="0"/>
                          <a:cs typeface="Calibri" panose="020F0502020204030204" pitchFamily="34" charset="0"/>
                        </a:rPr>
                        <a:t>Auto Collision Repair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solidFill>
                            <a:schemeClr val="tx1"/>
                          </a:solidFill>
                          <a:latin typeface="Calibri" panose="020F0502020204030204" pitchFamily="34" charset="0"/>
                          <a:cs typeface="Calibri" panose="020F0502020204030204" pitchFamily="34" charset="0"/>
                        </a:rPr>
                        <a:t>Automotive Technology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829939"/>
                  </a:ext>
                </a:extLst>
              </a:tr>
              <a:tr h="273555">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alibri" panose="020F0502020204030204" pitchFamily="34" charset="0"/>
                          <a:cs typeface="Calibri" panose="020F0502020204030204" pitchFamily="34" charset="0"/>
                        </a:rPr>
                        <a:t>Carpentry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alibri" panose="020F0502020204030204" pitchFamily="34" charset="0"/>
                          <a:cs typeface="Calibri" panose="020F0502020204030204" pitchFamily="34" charset="0"/>
                        </a:rPr>
                        <a:t>Welding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i="1" dirty="0">
                          <a:latin typeface="Calibri" panose="020F0502020204030204" pitchFamily="34" charset="0"/>
                          <a:cs typeface="Calibri" panose="020F0502020204030204" pitchFamily="34" charset="0"/>
                        </a:rPr>
                        <a:t>Others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206389"/>
                  </a:ext>
                </a:extLst>
              </a:tr>
              <a:tr h="0">
                <a:tc>
                  <a:txBody>
                    <a:bodyPr/>
                    <a:lstStyle/>
                    <a:p>
                      <a:pPr marL="285750" indent="-285750">
                        <a:buFont typeface="Arial" panose="020B0604020202020204" pitchFamily="34" charset="0"/>
                        <a:buChar char="•"/>
                      </a:pPr>
                      <a:endParaRPr lang="en-US" sz="1600" b="1" i="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1" i="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1" i="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039897"/>
                  </a:ext>
                </a:extLst>
              </a:tr>
            </a:tbl>
          </a:graphicData>
        </a:graphic>
      </p:graphicFrame>
      <p:sp>
        <p:nvSpPr>
          <p:cNvPr id="6" name="TextBox 5">
            <a:extLst>
              <a:ext uri="{FF2B5EF4-FFF2-40B4-BE49-F238E27FC236}">
                <a16:creationId xmlns:a16="http://schemas.microsoft.com/office/drawing/2014/main" id="{0CF609D4-7695-4DA9-95F0-46DB5DA34869}"/>
              </a:ext>
            </a:extLst>
          </p:cNvPr>
          <p:cNvSpPr txBox="1"/>
          <p:nvPr/>
        </p:nvSpPr>
        <p:spPr>
          <a:xfrm>
            <a:off x="3682292" y="3924957"/>
            <a:ext cx="2937461" cy="369332"/>
          </a:xfrm>
          <a:prstGeom prst="rect">
            <a:avLst/>
          </a:prstGeom>
          <a:noFill/>
        </p:spPr>
        <p:txBody>
          <a:bodyPr wrap="square" rtlCol="0">
            <a:spAutoFit/>
          </a:bodyPr>
          <a:lstStyle/>
          <a:p>
            <a:r>
              <a:rPr lang="en-US" dirty="0"/>
              <a:t>* Programs vary by campus</a:t>
            </a:r>
          </a:p>
        </p:txBody>
      </p:sp>
      <p:pic>
        <p:nvPicPr>
          <p:cNvPr id="8" name="Recorded Sound">
            <a:hlinkClick r:id="" action="ppaction://media"/>
            <a:extLst>
              <a:ext uri="{FF2B5EF4-FFF2-40B4-BE49-F238E27FC236}">
                <a16:creationId xmlns:a16="http://schemas.microsoft.com/office/drawing/2014/main" id="{B9C98231-7090-4714-8F68-C043DF3574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298" y="5351354"/>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20582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66759"/>
            <a:ext cx="8791300" cy="3108543"/>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How many DE classes can a student take?</a:t>
            </a:r>
          </a:p>
          <a:p>
            <a:endParaRPr lang="en-US" dirty="0">
              <a:latin typeface="Calibri" panose="020F0502020204030204" pitchFamily="34" charset="0"/>
              <a:cs typeface="Calibri" panose="020F0502020204030204" pitchFamily="34" charset="0"/>
            </a:endParaRPr>
          </a:p>
          <a:p>
            <a:pPr algn="ctr"/>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Dual enrolled students must have 4 classes on their </a:t>
            </a:r>
            <a:r>
              <a:rPr lang="en-US" sz="2000" b="1" i="1" dirty="0">
                <a:latin typeface="Calibri" panose="020F0502020204030204" pitchFamily="34" charset="0"/>
                <a:cs typeface="Calibri" panose="020F0502020204030204" pitchFamily="34" charset="0"/>
              </a:rPr>
              <a:t>block</a:t>
            </a:r>
            <a:r>
              <a:rPr lang="en-US" sz="2000" dirty="0">
                <a:latin typeface="Calibri" panose="020F0502020204030204" pitchFamily="34" charset="0"/>
                <a:cs typeface="Calibri" panose="020F0502020204030204" pitchFamily="34" charset="0"/>
              </a:rPr>
              <a:t> schedule each semester.</a:t>
            </a:r>
          </a:p>
          <a:p>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Combination of PHS courses and Dual Enrollment courses.</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Science course labs do not count in the above calculation.</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 Dual Enrollment student cannot take more that 15 credit hours each semester</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17</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2290CF53-95B1-45E1-9125-C48365E4F5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299" y="5351353"/>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170762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078313"/>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are the limits on state-funded Dual Enrollment?</a:t>
            </a:r>
          </a:p>
          <a:p>
            <a:pPr algn="ctr"/>
            <a:endParaRPr lang="en-US" b="1" dirty="0"/>
          </a:p>
          <a:p>
            <a:r>
              <a:rPr lang="en-US" dirty="0">
                <a:latin typeface="Calibri" panose="020F0502020204030204" pitchFamily="34" charset="0"/>
                <a:cs typeface="Calibri" panose="020F0502020204030204" pitchFamily="34" charset="0"/>
              </a:rPr>
              <a:t>• </a:t>
            </a:r>
            <a:r>
              <a:rPr lang="en-US" b="1" dirty="0">
                <a:solidFill>
                  <a:srgbClr val="FF0000"/>
                </a:solidFill>
                <a:latin typeface="Calibri" panose="020F0502020204030204" pitchFamily="34" charset="0"/>
                <a:cs typeface="Calibri" panose="020F0502020204030204" pitchFamily="34" charset="0"/>
              </a:rPr>
              <a:t>Participation and funding is capped at 30 semester </a:t>
            </a:r>
            <a:r>
              <a:rPr lang="en-US" dirty="0">
                <a:latin typeface="Calibri" panose="020F0502020204030204" pitchFamily="34" charset="0"/>
                <a:cs typeface="Calibri" panose="020F0502020204030204" pitchFamily="34" charset="0"/>
              </a:rPr>
              <a:t>or 45 quarter </a:t>
            </a:r>
            <a:r>
              <a:rPr lang="en-US" b="1" dirty="0">
                <a:solidFill>
                  <a:srgbClr val="FF0000"/>
                </a:solidFill>
                <a:latin typeface="Calibri" panose="020F0502020204030204" pitchFamily="34" charset="0"/>
                <a:cs typeface="Calibri" panose="020F0502020204030204" pitchFamily="34" charset="0"/>
              </a:rPr>
              <a:t>hours</a:t>
            </a:r>
            <a:r>
              <a:rPr lang="en-US" dirty="0">
                <a:latin typeface="Calibri" panose="020F0502020204030204" pitchFamily="34" charset="0"/>
                <a:cs typeface="Calibri" panose="020F0502020204030204" pitchFamily="34" charset="0"/>
              </a:rPr>
              <a:t>* for all first-time students effective Summer term 2020 and beyond.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If a[current DE] student has received Dual Enrollment funding for 18 semester hours or less through Spring term 2020, the 30 semester hour funding cap applies.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If a[current DE] student has received Dual Enrollment funding for 19 or more semester hours through Spring term 2020, the student may receive an additional 12 semester hours.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If the student is designated by their high school as an (Option B) student effective Spring term 2020, the student will be allotted the hours needed to complete their pathway.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After reaching the 30 semester hour funding cap, a student may choose to continue pursuing college credit through a joint or dual enrollment arrangement at his or her own expense.    </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18</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77164379-00F1-4C96-80B6-4CF514976C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0552" y="5351354"/>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185868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3139321"/>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Is Dual Enrollment “Free”?</a:t>
            </a:r>
          </a:p>
          <a:p>
            <a:pPr algn="ctr"/>
            <a:endParaRPr lang="en-US"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Completion of a Dual Enrollment Georgia Student Finance Commission funding application is required to be completed </a:t>
            </a:r>
            <a:r>
              <a:rPr lang="en-US" b="1" i="1" dirty="0">
                <a:latin typeface="Calibri" panose="020F0502020204030204" pitchFamily="34" charset="0"/>
                <a:cs typeface="Calibri" panose="020F0502020204030204" pitchFamily="34" charset="0"/>
              </a:rPr>
              <a:t>each</a:t>
            </a:r>
            <a:r>
              <a:rPr lang="en-US" dirty="0">
                <a:latin typeface="Calibri" panose="020F0502020204030204" pitchFamily="34" charset="0"/>
                <a:cs typeface="Calibri" panose="020F0502020204030204" pitchFamily="34" charset="0"/>
              </a:rPr>
              <a:t> semester or quarter by the student and the parent. This funding mechanism pays the tuition to the participating college.</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Under the Dual Enrollment Program, the college provides the textbooks, however students may be </a:t>
            </a:r>
            <a:r>
              <a:rPr lang="en-US" b="1" i="1" dirty="0">
                <a:latin typeface="Calibri" panose="020F0502020204030204" pitchFamily="34" charset="0"/>
                <a:cs typeface="Calibri" panose="020F0502020204030204" pitchFamily="34" charset="0"/>
              </a:rPr>
              <a:t>required</a:t>
            </a:r>
            <a:r>
              <a:rPr lang="en-US" dirty="0">
                <a:latin typeface="Calibri" panose="020F0502020204030204" pitchFamily="34" charset="0"/>
                <a:cs typeface="Calibri" panose="020F0502020204030204" pitchFamily="34" charset="0"/>
              </a:rPr>
              <a:t> to pay for course related supplies or fees. (Example: Welding helmet, gloves, respiratory protection.)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19</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A33EF224-429F-468B-9086-6EC29019A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3245" y="5369462"/>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4647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1025339" y="1355294"/>
            <a:ext cx="8791300" cy="5078313"/>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We will discuss: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Conventional Graduation Requirements</a:t>
            </a:r>
          </a:p>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Honors classes</a:t>
            </a:r>
          </a:p>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Advanced Placement (AP) classes</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gn="ctr"/>
            <a:r>
              <a:rPr lang="en-US" b="1" dirty="0">
                <a:latin typeface="Calibri" panose="020F0502020204030204" pitchFamily="34" charset="0"/>
                <a:cs typeface="Calibri" panose="020F0502020204030204" pitchFamily="34" charset="0"/>
              </a:rPr>
              <a:t>The different categories of the Dual Enrollment Program</a:t>
            </a:r>
          </a:p>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Dual Enrollment “Option A” Academics</a:t>
            </a:r>
          </a:p>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Dual Enrollment “Option A” Technical Programs</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Dual Enrollment “Option B” Alternative Graduation Plan</a:t>
            </a:r>
          </a:p>
          <a:p>
            <a:endParaRPr lang="en-US" b="1" i="1"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a:t>
            </a:fld>
            <a:endParaRPr lang="en-US" sz="1400" b="1" dirty="0">
              <a:solidFill>
                <a:schemeClr val="tx1"/>
              </a:solidFill>
            </a:endParaRPr>
          </a:p>
        </p:txBody>
      </p:sp>
      <p:pic>
        <p:nvPicPr>
          <p:cNvPr id="8" name="Recorded Sound">
            <a:hlinkClick r:id="" action="ppaction://media"/>
            <a:extLst>
              <a:ext uri="{FF2B5EF4-FFF2-40B4-BE49-F238E27FC236}">
                <a16:creationId xmlns:a16="http://schemas.microsoft.com/office/drawing/2014/main" id="{68D2DDAD-F88D-4213-B642-1240E60B44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5927" y="5390877"/>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398842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078313"/>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What options are available after a student reaches the Dual Enrollment 30 Credit Hour Funding Cap?</a:t>
            </a:r>
          </a:p>
          <a:p>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may choose to self-pay for additional credit hours/courses.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who have reached the Dual Enrollment Funding Cap may be eligible for HOPE or Zell Miller Grant Program as a “bridge” to additional funding.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pursuing a technical diploma or certificate program of study in one of the HOPE Career Grant approved high-demand industry areas may qualify for the HOPE Grant and HOPE Career Grant as part of the HOPE Grant Bridge funding.</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Public high school students pursuing a high school diploma through Dual Enrollment Option B , may qualify for the HOPE Grant and HOPE Career Grant based on the two certificates or diploma program they are pursuing as their High School Graduation Option B requirements.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may be responsible for any charges not covered by the HOPE funding. </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20</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D6A2F7A6-766A-4129-957A-AB49ADE6AF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1499" y="5360407"/>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98418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C5056A-85D9-48C2-8F87-EBF019E99880}"/>
              </a:ext>
            </a:extLst>
          </p:cNvPr>
          <p:cNvSpPr>
            <a:spLocks noGrp="1"/>
          </p:cNvSpPr>
          <p:nvPr>
            <p:ph type="sldNum" sz="quarter" idx="12"/>
          </p:nvPr>
        </p:nvSpPr>
        <p:spPr/>
        <p:txBody>
          <a:bodyPr/>
          <a:lstStyle/>
          <a:p>
            <a:fld id="{ED8F0782-9CA0-45CD-86E7-A893C8F4C53E}" type="slidenum">
              <a:rPr lang="en-US" smtClean="0"/>
              <a:t>21</a:t>
            </a:fld>
            <a:endParaRPr lang="en-US"/>
          </a:p>
        </p:txBody>
      </p:sp>
      <p:pic>
        <p:nvPicPr>
          <p:cNvPr id="5" name="Picture 4">
            <a:extLst>
              <a:ext uri="{FF2B5EF4-FFF2-40B4-BE49-F238E27FC236}">
                <a16:creationId xmlns:a16="http://schemas.microsoft.com/office/drawing/2014/main" id="{6BA2F9E8-6731-464B-A891-21D147BE24F3}"/>
              </a:ext>
            </a:extLst>
          </p:cNvPr>
          <p:cNvPicPr>
            <a:picLocks noChangeAspect="1"/>
          </p:cNvPicPr>
          <p:nvPr/>
        </p:nvPicPr>
        <p:blipFill rotWithShape="1">
          <a:blip r:embed="rId4"/>
          <a:srcRect l="1378" t="20681" r="45051" b="11908"/>
          <a:stretch/>
        </p:blipFill>
        <p:spPr>
          <a:xfrm>
            <a:off x="1346718" y="74850"/>
            <a:ext cx="9392817" cy="6648472"/>
          </a:xfrm>
          <a:prstGeom prst="rect">
            <a:avLst/>
          </a:prstGeom>
        </p:spPr>
      </p:pic>
      <p:sp>
        <p:nvSpPr>
          <p:cNvPr id="6" name="Rectangle 5">
            <a:extLst>
              <a:ext uri="{FF2B5EF4-FFF2-40B4-BE49-F238E27FC236}">
                <a16:creationId xmlns:a16="http://schemas.microsoft.com/office/drawing/2014/main" id="{6EF05FD3-F879-4D22-949E-B492FF42C8AB}"/>
              </a:ext>
            </a:extLst>
          </p:cNvPr>
          <p:cNvSpPr/>
          <p:nvPr/>
        </p:nvSpPr>
        <p:spPr>
          <a:xfrm>
            <a:off x="1346718" y="74847"/>
            <a:ext cx="9392817" cy="66484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D17C3D4B-54A3-4F89-B2F5-206B338067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9371" y="5796887"/>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6617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4801314"/>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Satisfactory Academic Progress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 student </a:t>
            </a:r>
            <a:r>
              <a:rPr lang="en-US" dirty="0">
                <a:highlight>
                  <a:srgbClr val="FFFF00"/>
                </a:highlight>
                <a:latin typeface="Calibri" panose="020F0502020204030204" pitchFamily="34" charset="0"/>
                <a:cs typeface="Calibri" panose="020F0502020204030204" pitchFamily="34" charset="0"/>
              </a:rPr>
              <a:t>must</a:t>
            </a:r>
            <a:r>
              <a:rPr lang="en-US" dirty="0">
                <a:latin typeface="Calibri" panose="020F0502020204030204" pitchFamily="34" charset="0"/>
                <a:cs typeface="Calibri" panose="020F0502020204030204" pitchFamily="34" charset="0"/>
              </a:rPr>
              <a:t> maintain Satisfactory Academic Progress (SAP), as defined and certified by his or her Eligible Postsecondary Institution.</a:t>
            </a:r>
          </a:p>
          <a:p>
            <a:pPr marL="742950" lvl="1" indent="-285750">
              <a:buFont typeface="Wingdings" panose="05000000000000000000" pitchFamily="2" charset="2"/>
              <a:buChar char="ü"/>
            </a:pPr>
            <a:endParaRPr lang="en-US"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pPr>
            <a:r>
              <a:rPr lang="en-US" dirty="0">
                <a:latin typeface="Calibri" panose="020F0502020204030204" pitchFamily="34" charset="0"/>
                <a:cs typeface="Calibri" panose="020F0502020204030204" pitchFamily="34" charset="0"/>
              </a:rPr>
              <a:t>Students must maintain a minimum </a:t>
            </a:r>
            <a:r>
              <a:rPr lang="en-US" dirty="0">
                <a:highlight>
                  <a:srgbClr val="FFFF00"/>
                </a:highlight>
                <a:latin typeface="Calibri" panose="020F0502020204030204" pitchFamily="34" charset="0"/>
                <a:cs typeface="Calibri" panose="020F0502020204030204" pitchFamily="34" charset="0"/>
              </a:rPr>
              <a:t>cumulative GPA of 2.0</a:t>
            </a:r>
            <a:r>
              <a:rPr lang="en-US" dirty="0">
                <a:latin typeface="Calibri" panose="020F0502020204030204" pitchFamily="34" charset="0"/>
                <a:cs typeface="Calibri" panose="020F0502020204030204" pitchFamily="34" charset="0"/>
              </a:rPr>
              <a:t>. The cumulative grade point average will be used to determine academic standing for financial aid. </a:t>
            </a:r>
          </a:p>
          <a:p>
            <a:pPr marL="742950" lvl="1" indent="-285750">
              <a:buFont typeface="Wingdings" panose="05000000000000000000" pitchFamily="2" charset="2"/>
              <a:buChar char="ü"/>
            </a:pPr>
            <a:endParaRPr lang="en-US"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pPr>
            <a:r>
              <a:rPr lang="en-US" dirty="0">
                <a:latin typeface="Calibri" panose="020F0502020204030204" pitchFamily="34" charset="0"/>
                <a:cs typeface="Calibri" panose="020F0502020204030204" pitchFamily="34" charset="0"/>
              </a:rPr>
              <a:t>Students must complete and pass (earn) </a:t>
            </a:r>
            <a:r>
              <a:rPr lang="en-US" dirty="0">
                <a:highlight>
                  <a:srgbClr val="FFFF00"/>
                </a:highlight>
                <a:latin typeface="Calibri" panose="020F0502020204030204" pitchFamily="34" charset="0"/>
                <a:cs typeface="Calibri" panose="020F0502020204030204" pitchFamily="34" charset="0"/>
              </a:rPr>
              <a:t>67% </a:t>
            </a:r>
            <a:r>
              <a:rPr lang="en-US" dirty="0">
                <a:latin typeface="Calibri" panose="020F0502020204030204" pitchFamily="34" charset="0"/>
                <a:cs typeface="Calibri" panose="020F0502020204030204" pitchFamily="34" charset="0"/>
              </a:rPr>
              <a:t>of all courses attempted.</a:t>
            </a:r>
          </a:p>
          <a:p>
            <a:pPr lvl="1"/>
            <a:endParaRPr lang="en-US"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pPr>
            <a:r>
              <a:rPr lang="en-US" dirty="0">
                <a:latin typeface="Calibri" panose="020F0502020204030204" pitchFamily="34" charset="0"/>
                <a:cs typeface="Calibri" panose="020F0502020204030204" pitchFamily="34" charset="0"/>
              </a:rPr>
              <a:t>If your program of study requires 30 credit hours to complete, once you have attempted 45 credit hours, you are no longer considered to be making Satisfactory Academic Progress and will not be eligible for a Warning period. Financial aid is automatically suspended.</a:t>
            </a:r>
          </a:p>
          <a:p>
            <a:pPr lvl="1"/>
            <a:r>
              <a:rPr lang="en-US"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Applied to </a:t>
            </a:r>
            <a:r>
              <a:rPr lang="en-US" b="1" i="1" dirty="0">
                <a:solidFill>
                  <a:srgbClr val="FF0000"/>
                </a:solidFill>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Dual Enrolled students!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22</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9DED6DEE-1492-468E-8F7C-DDFE8FE75E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2446" y="5345274"/>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36032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3416320"/>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Can a student retake or withdraw from a Dual Enrollment course?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Effective Summer term 2020 (FY2021), a student may </a:t>
            </a:r>
            <a:r>
              <a:rPr lang="en-US" b="1" dirty="0">
                <a:solidFill>
                  <a:srgbClr val="FF0000"/>
                </a:solidFill>
                <a:latin typeface="Calibri" panose="020F0502020204030204" pitchFamily="34" charset="0"/>
                <a:cs typeface="Calibri" panose="020F0502020204030204" pitchFamily="34" charset="0"/>
              </a:rPr>
              <a:t>not</a:t>
            </a:r>
            <a:r>
              <a:rPr lang="en-US" dirty="0">
                <a:latin typeface="Calibri" panose="020F0502020204030204" pitchFamily="34" charset="0"/>
                <a:cs typeface="Calibri" panose="020F0502020204030204" pitchFamily="34" charset="0"/>
              </a:rPr>
              <a:t> receive funding for the same course twice. Courses cannot be retaken and receive funding.</a:t>
            </a:r>
          </a:p>
          <a:p>
            <a:endParaRPr lang="en-US" dirty="0">
              <a:latin typeface="Calibri" panose="020F0502020204030204" pitchFamily="34" charset="0"/>
              <a:cs typeface="Calibri" panose="020F0502020204030204" pitchFamily="34" charset="0"/>
            </a:endParaRPr>
          </a:p>
          <a:p>
            <a:r>
              <a:rPr lang="en-US" i="1" dirty="0">
                <a:latin typeface="Calibri" panose="020F0502020204030204" pitchFamily="34" charset="0"/>
                <a:cs typeface="Calibri" panose="020F0502020204030204" pitchFamily="34" charset="0"/>
              </a:rPr>
              <a:t>If a student Pursuing Option B fails a class needed to meet graduation requirements, that student would have to pay to retake the class. Failure to do so would prevent a student from graduating.</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Effective Summer term 2020 (FY2021), a student becomes ineligible to continue to receive funding from the program after their </a:t>
            </a:r>
            <a:r>
              <a:rPr lang="en-US" b="1" dirty="0">
                <a:solidFill>
                  <a:srgbClr val="FF0000"/>
                </a:solidFill>
                <a:latin typeface="Calibri" panose="020F0502020204030204" pitchFamily="34" charset="0"/>
                <a:cs typeface="Calibri" panose="020F0502020204030204" pitchFamily="34" charset="0"/>
              </a:rPr>
              <a:t>2nd</a:t>
            </a:r>
            <a:r>
              <a:rPr lang="en-US" dirty="0">
                <a:latin typeface="Calibri" panose="020F0502020204030204" pitchFamily="34" charset="0"/>
                <a:cs typeface="Calibri" panose="020F0502020204030204" pitchFamily="34" charset="0"/>
              </a:rPr>
              <a:t> withdrawal.</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23</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C35EBF58-0A96-41DB-98F9-BE6899032B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6618" y="5302898"/>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4004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4247317"/>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Is there consideration for extenuating circumstances with withdrawals or retaking a course?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GSFC will draft standards for the types of extenuating circumstances that will be considered and will present those to the GSFC Board of Commissioners, but it is expected that such circumstances might include circumstances related to a serious illness or injury or death of an immediate family member during the term of the withdrawal or attempt of course to be retaken.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 student may submit an Extenuating Circumstance Appeal Request with supporting documentation and approval from the high school and postsecondary institution.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Appeals do not extend or add additional hours of funding. The 30 semester hour funding cap still applies.</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24</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92A6370C-8347-407E-9C76-02D71269BA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2446" y="5400877"/>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74653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632311"/>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Technical College System of Georgia (TCSG) Admission scores Requirements</a:t>
            </a:r>
          </a:p>
          <a:p>
            <a:pPr algn="ct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Students wishing to dual enroll into a TCSG college, such as Chattahoochee Technical College, will have to present </a:t>
            </a:r>
            <a:r>
              <a:rPr lang="en-US" b="1" i="1" u="sng" dirty="0">
                <a:latin typeface="Calibri" panose="020F0502020204030204" pitchFamily="34" charset="0"/>
                <a:cs typeface="Calibri" panose="020F0502020204030204" pitchFamily="34" charset="0"/>
              </a:rPr>
              <a:t>qualifying</a:t>
            </a:r>
            <a:r>
              <a:rPr lang="en-US" dirty="0">
                <a:latin typeface="Calibri" panose="020F0502020204030204" pitchFamily="34" charset="0"/>
                <a:cs typeface="Calibri" panose="020F0502020204030204" pitchFamily="34" charset="0"/>
              </a:rPr>
              <a:t> scores in one of the following:</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Accuplacer:</a:t>
            </a:r>
          </a:p>
          <a:p>
            <a:pPr marL="1257300" lvl="2" indent="-342900">
              <a:buFont typeface="Arial" panose="020B0604020202020204" pitchFamily="34" charset="0"/>
              <a:buChar char="•"/>
            </a:pPr>
            <a:r>
              <a:rPr lang="en-US" u="sng" dirty="0">
                <a:latin typeface="Calibri" panose="020F0502020204030204" pitchFamily="34" charset="0"/>
                <a:cs typeface="Calibri" panose="020F0502020204030204" pitchFamily="34" charset="0"/>
              </a:rPr>
              <a:t>Accuplacer</a:t>
            </a:r>
            <a:r>
              <a:rPr lang="en-US" dirty="0">
                <a:latin typeface="Calibri" panose="020F0502020204030204" pitchFamily="34" charset="0"/>
                <a:cs typeface="Calibri" panose="020F0502020204030204" pitchFamily="34" charset="0"/>
              </a:rPr>
              <a:t> is a product of College Board used nationwide for college admissions. The exam is a web based, multiple-choice, untimed assessment in English, reading, and mathematics subject areas. Scores are made available immediately.</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SAT scores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ACT scores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PSAT scores -  NOTE: CTC only accepts the PSAT 10 and the and PSAT/NMSQT version of the test. CTC does not accept the PSAT 8/9. Student score report should clearly mark the version of the PSAT.</a:t>
            </a:r>
          </a:p>
          <a:p>
            <a:pPr lvl="1"/>
            <a:endParaRPr lang="en-US"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High School GPA - High school HOPE GPA of &gt; 2.6 (after completion of 10</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grade) will place students into program-level ENGL/MATH and courses with “program admission” prerequisites.</a:t>
            </a:r>
            <a:endParaRPr lang="en-US" b="1" dirty="0"/>
          </a:p>
          <a:p>
            <a:r>
              <a:rPr lang="en-US" b="1" dirty="0">
                <a:latin typeface="Calibri" panose="020F0502020204030204" pitchFamily="34" charset="0"/>
                <a:cs typeface="Calibri" panose="020F0502020204030204" pitchFamily="34" charset="0"/>
              </a:rPr>
              <a:t>There is no fee to take the exam (one time) for students interested in the Dual Enrollment Program.</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25</a:t>
            </a:fld>
            <a:endParaRPr lang="en-US" sz="1400" b="1" dirty="0">
              <a:solidFill>
                <a:schemeClr val="tx1"/>
              </a:solidFill>
            </a:endParaRPr>
          </a:p>
        </p:txBody>
      </p:sp>
      <p:sp>
        <p:nvSpPr>
          <p:cNvPr id="6" name="TextBox 5">
            <a:extLst>
              <a:ext uri="{FF2B5EF4-FFF2-40B4-BE49-F238E27FC236}">
                <a16:creationId xmlns:a16="http://schemas.microsoft.com/office/drawing/2014/main" id="{A4DAE502-6506-486B-AF51-7679E329218C}"/>
              </a:ext>
            </a:extLst>
          </p:cNvPr>
          <p:cNvSpPr txBox="1"/>
          <p:nvPr/>
        </p:nvSpPr>
        <p:spPr>
          <a:xfrm>
            <a:off x="4214950" y="576780"/>
            <a:ext cx="3317966" cy="5478423"/>
          </a:xfrm>
          <a:prstGeom prst="rect">
            <a:avLst/>
          </a:prstGeom>
          <a:noFill/>
        </p:spPr>
        <p:txBody>
          <a:bodyPr wrap="square" rtlCol="0">
            <a:spAutoFit/>
          </a:bodyPr>
          <a:lstStyle/>
          <a:p>
            <a:r>
              <a:rPr lang="en-US" sz="35000" dirty="0">
                <a:solidFill>
                  <a:srgbClr val="FF0000"/>
                </a:solidFill>
              </a:rPr>
              <a:t>x</a:t>
            </a:r>
          </a:p>
        </p:txBody>
      </p:sp>
      <p:sp>
        <p:nvSpPr>
          <p:cNvPr id="8" name="TextBox 7">
            <a:extLst>
              <a:ext uri="{FF2B5EF4-FFF2-40B4-BE49-F238E27FC236}">
                <a16:creationId xmlns:a16="http://schemas.microsoft.com/office/drawing/2014/main" id="{A0163B37-50A2-4B76-96F4-042440EDF1F0}"/>
              </a:ext>
            </a:extLst>
          </p:cNvPr>
          <p:cNvSpPr txBox="1"/>
          <p:nvPr/>
        </p:nvSpPr>
        <p:spPr>
          <a:xfrm>
            <a:off x="5638800" y="3496491"/>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9C2C915E-5DC6-4065-9070-0C79DA4137A8}"/>
              </a:ext>
            </a:extLst>
          </p:cNvPr>
          <p:cNvSpPr txBox="1"/>
          <p:nvPr/>
        </p:nvSpPr>
        <p:spPr>
          <a:xfrm>
            <a:off x="9546674" y="869167"/>
            <a:ext cx="2384070" cy="2677656"/>
          </a:xfrm>
          <a:prstGeom prst="rect">
            <a:avLst/>
          </a:prstGeom>
          <a:solidFill>
            <a:srgbClr val="FFFF00"/>
          </a:solidFill>
          <a:ln>
            <a:solidFill>
              <a:schemeClr val="tx1"/>
            </a:solidFill>
          </a:ln>
        </p:spPr>
        <p:txBody>
          <a:bodyPr wrap="square" rtlCol="0">
            <a:spAutoFit/>
          </a:bodyPr>
          <a:lstStyle/>
          <a:p>
            <a:r>
              <a:rPr lang="en-US" sz="2800" b="1" dirty="0"/>
              <a:t>Testing Exempt for Spring, Summer and FALL 2021 at CTC</a:t>
            </a:r>
            <a:endParaRPr lang="en-US" sz="2800" dirty="0"/>
          </a:p>
        </p:txBody>
      </p:sp>
      <p:pic>
        <p:nvPicPr>
          <p:cNvPr id="3" name="Recorded Sound">
            <a:hlinkClick r:id="" action="ppaction://media"/>
            <a:extLst>
              <a:ext uri="{FF2B5EF4-FFF2-40B4-BE49-F238E27FC236}">
                <a16:creationId xmlns:a16="http://schemas.microsoft.com/office/drawing/2014/main" id="{71B4CAF3-6B5C-4B62-98C9-5D1A72B101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9151" y="5379233"/>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76265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940088"/>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University System of Ga. (USG) Admissions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i="1" u="sng" dirty="0">
                <a:latin typeface="Calibri" panose="020F0502020204030204" pitchFamily="34" charset="0"/>
                <a:cs typeface="Calibri" panose="020F0502020204030204" pitchFamily="34" charset="0"/>
              </a:rPr>
              <a:t>All USG dual enrollment applicants </a:t>
            </a:r>
            <a:r>
              <a:rPr lang="en-US" dirty="0">
                <a:latin typeface="Calibri" panose="020F0502020204030204" pitchFamily="34" charset="0"/>
                <a:cs typeface="Calibri" panose="020F0502020204030204" pitchFamily="34" charset="0"/>
              </a:rPr>
              <a:t>must submit an official high school transcript showing they are on-track for completing their high school graduation requirements and the USG’s Required High School Curriculum as outlined on the Staying on Course document , a completed Student Participation Agreement, </a:t>
            </a:r>
            <a:r>
              <a:rPr lang="en-US" i="1" u="sng" dirty="0">
                <a:latin typeface="Calibri" panose="020F0502020204030204" pitchFamily="34" charset="0"/>
                <a:cs typeface="Calibri" panose="020F0502020204030204" pitchFamily="34" charset="0"/>
              </a:rPr>
              <a:t>and official SAT or ACT scores (if required by the college or university). </a:t>
            </a:r>
            <a:r>
              <a:rPr lang="en-US" dirty="0">
                <a:latin typeface="Calibri" panose="020F0502020204030204" pitchFamily="34" charset="0"/>
                <a:cs typeface="Calibri" panose="020F0502020204030204" pitchFamily="34" charset="0"/>
              </a:rPr>
              <a:t>Students planning to take courses on the college or university campus must satisfy the immunization requirement.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must meet the dual enrollment admissions requirements </a:t>
            </a:r>
            <a:r>
              <a:rPr lang="en-US" b="1" i="1" dirty="0">
                <a:latin typeface="Calibri" panose="020F0502020204030204" pitchFamily="34" charset="0"/>
                <a:cs typeface="Calibri" panose="020F0502020204030204" pitchFamily="34" charset="0"/>
              </a:rPr>
              <a:t>set by the participating postsecondary institution </a:t>
            </a:r>
            <a:r>
              <a:rPr lang="en-US" dirty="0">
                <a:latin typeface="Calibri" panose="020F0502020204030204" pitchFamily="34" charset="0"/>
                <a:cs typeface="Calibri" panose="020F0502020204030204" pitchFamily="34" charset="0"/>
              </a:rPr>
              <a:t>they wish to attend. Each participating postsecondary institution sets its own admissions policies for high school dual enrollment students.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i="1" dirty="0">
                <a:latin typeface="Calibri" panose="020F0502020204030204" pitchFamily="34" charset="0"/>
                <a:cs typeface="Calibri" panose="020F0502020204030204" pitchFamily="34" charset="0"/>
              </a:rPr>
              <a:t>Some</a:t>
            </a:r>
            <a:r>
              <a:rPr lang="en-US" dirty="0">
                <a:latin typeface="Calibri" panose="020F0502020204030204" pitchFamily="34" charset="0"/>
                <a:cs typeface="Calibri" panose="020F0502020204030204" pitchFamily="34" charset="0"/>
              </a:rPr>
              <a:t> USG colleges accept Accuplacer scores as part of the Dual Enrollment admissions process.</a:t>
            </a:r>
          </a:p>
          <a:p>
            <a:pPr marL="285750" indent="-285750">
              <a:buFont typeface="Arial" panose="020B0604020202020204" pitchFamily="34" charset="0"/>
              <a:buChar char="•"/>
            </a:pPr>
            <a:endParaRPr lang="en-US"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University of Georgia </a:t>
            </a:r>
            <a:r>
              <a:rPr lang="en-US" dirty="0">
                <a:latin typeface="Calibri" panose="020F0502020204030204" pitchFamily="34" charset="0"/>
                <a:cs typeface="Calibri" panose="020F0502020204030204" pitchFamily="34" charset="0"/>
              </a:rPr>
              <a:t>- Participation is limited to residents of the following counties surrounding the greater Athens area: Banks, Barrow, Clarke, Elbert, Franklin, Greene, Hart, Jackson, Madison, Morgan, Oconee, Oglethorpe, Stephens, and Walton.</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26</a:t>
            </a:fld>
            <a:endParaRPr lang="en-US" sz="1400" b="1" dirty="0">
              <a:solidFill>
                <a:schemeClr val="tx1"/>
              </a:solidFill>
            </a:endParaRPr>
          </a:p>
        </p:txBody>
      </p:sp>
      <p:sp>
        <p:nvSpPr>
          <p:cNvPr id="8" name="TextBox 7">
            <a:extLst>
              <a:ext uri="{FF2B5EF4-FFF2-40B4-BE49-F238E27FC236}">
                <a16:creationId xmlns:a16="http://schemas.microsoft.com/office/drawing/2014/main" id="{FEEF9880-B119-4670-B169-674C74A56A93}"/>
              </a:ext>
            </a:extLst>
          </p:cNvPr>
          <p:cNvSpPr txBox="1"/>
          <p:nvPr/>
        </p:nvSpPr>
        <p:spPr>
          <a:xfrm>
            <a:off x="9677301" y="335845"/>
            <a:ext cx="2384070" cy="5909310"/>
          </a:xfrm>
          <a:prstGeom prst="rect">
            <a:avLst/>
          </a:prstGeom>
          <a:solidFill>
            <a:srgbClr val="FFFF00"/>
          </a:solidFill>
          <a:ln>
            <a:solidFill>
              <a:schemeClr val="tx1"/>
            </a:solidFill>
          </a:ln>
        </p:spPr>
        <p:txBody>
          <a:bodyPr wrap="square" rtlCol="0">
            <a:spAutoFit/>
          </a:bodyPr>
          <a:lstStyle/>
          <a:p>
            <a:pPr marL="285750" indent="-285750">
              <a:buFont typeface="Arial" panose="020B0604020202020204" pitchFamily="34" charset="0"/>
              <a:buChar char="•"/>
            </a:pPr>
            <a:r>
              <a:rPr lang="en-US" dirty="0"/>
              <a:t>The University System of Georgia (USG) will waive test score requirements for Spring, Summer and Fall 2021 admission due to uncertainty about the scheduling of SAT/ACT testing during the COVID-19 pandemic.</a:t>
            </a:r>
          </a:p>
          <a:p>
            <a:endParaRPr lang="en-US" dirty="0"/>
          </a:p>
          <a:p>
            <a:pPr marL="285750" indent="-285750">
              <a:buFont typeface="Arial" panose="020B0604020202020204" pitchFamily="34" charset="0"/>
              <a:buChar char="•"/>
            </a:pPr>
            <a:r>
              <a:rPr lang="en-US" dirty="0"/>
              <a:t>Students must still meet all other admission requirements, and  adjusted minimum grade point average.</a:t>
            </a:r>
            <a:endParaRPr lang="en-US" sz="2800" dirty="0"/>
          </a:p>
        </p:txBody>
      </p:sp>
      <p:sp>
        <p:nvSpPr>
          <p:cNvPr id="10" name="TextBox 9">
            <a:extLst>
              <a:ext uri="{FF2B5EF4-FFF2-40B4-BE49-F238E27FC236}">
                <a16:creationId xmlns:a16="http://schemas.microsoft.com/office/drawing/2014/main" id="{B9856CD2-1574-465F-AB4A-23AA97C1F492}"/>
              </a:ext>
            </a:extLst>
          </p:cNvPr>
          <p:cNvSpPr txBox="1"/>
          <p:nvPr/>
        </p:nvSpPr>
        <p:spPr>
          <a:xfrm>
            <a:off x="4214950" y="576780"/>
            <a:ext cx="3317966" cy="5478423"/>
          </a:xfrm>
          <a:prstGeom prst="rect">
            <a:avLst/>
          </a:prstGeom>
          <a:noFill/>
        </p:spPr>
        <p:txBody>
          <a:bodyPr wrap="square" rtlCol="0">
            <a:spAutoFit/>
          </a:bodyPr>
          <a:lstStyle/>
          <a:p>
            <a:r>
              <a:rPr lang="en-US" sz="35000" dirty="0">
                <a:solidFill>
                  <a:srgbClr val="FF0000"/>
                </a:solidFill>
              </a:rPr>
              <a:t>x</a:t>
            </a:r>
          </a:p>
        </p:txBody>
      </p:sp>
      <p:pic>
        <p:nvPicPr>
          <p:cNvPr id="9" name="Recorded Sound">
            <a:hlinkClick r:id="" action="ppaction://media"/>
            <a:extLst>
              <a:ext uri="{FF2B5EF4-FFF2-40B4-BE49-F238E27FC236}">
                <a16:creationId xmlns:a16="http://schemas.microsoft.com/office/drawing/2014/main" id="{FDF86983-F5D1-47BD-AB7A-44FABB2EAC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02387" y="5306805"/>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7619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3416320"/>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Dual Enrollment Grade</a:t>
            </a:r>
            <a:r>
              <a:rPr lang="en-US" b="1" i="1" dirty="0"/>
              <a:t> </a:t>
            </a:r>
            <a:r>
              <a:rPr lang="en-US" b="1" i="1" dirty="0">
                <a:latin typeface="Calibri" panose="020F0502020204030204" pitchFamily="34" charset="0"/>
                <a:cs typeface="Calibri" panose="020F0502020204030204" pitchFamily="34" charset="0"/>
              </a:rPr>
              <a:t>Reporting</a:t>
            </a:r>
          </a:p>
          <a:p>
            <a:pPr algn="ctr"/>
            <a:endParaRPr lang="en-US" b="1" dirty="0"/>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All grades from colleges and universities will be reported as A, B, C, or F. These letter grades will be entered into our transcript file at Pickens High School as 95, 85, 75 &amp; 65. </a:t>
            </a:r>
          </a:p>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D’s will be recorded as a 70 if it is accepted as a passing grade from the college. If a D is not passing it will be recorded as a 65. Some colleges will accept a “D” as passing, but the class may not be eligible to transfer. </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College academic classes that are successfully completed will receive a 10% weight on student’s high school transcript.</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27</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8D2767BE-904B-4080-8C73-49ABF7D11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2299" y="5357216"/>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54677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2585323"/>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How to “Get Started” in the Dual Enrollment Program</a:t>
            </a:r>
          </a:p>
          <a:p>
            <a:pPr algn="ctr"/>
            <a:endParaRPr lang="en-US" b="1" dirty="0">
              <a:latin typeface="Calibri" panose="020F0502020204030204" pitchFamily="34" charset="0"/>
              <a:cs typeface="Calibri" panose="020F0502020204030204" pitchFamily="34" charset="0"/>
            </a:endParaRPr>
          </a:p>
          <a:p>
            <a:pPr marL="342900" indent="-342900">
              <a:buFont typeface="+mj-lt"/>
              <a:buAutoNum type="arabicPeriod"/>
            </a:pPr>
            <a:r>
              <a:rPr lang="en-US" dirty="0">
                <a:latin typeface="Calibri" panose="020F0502020204030204" pitchFamily="34" charset="0"/>
                <a:cs typeface="Calibri" panose="020F0502020204030204" pitchFamily="34" charset="0"/>
              </a:rPr>
              <a:t>Attend one of the Dual Enrollment Information live sessions, or watch the Dual Enrollment Information PowerPoint located on the PHS website. </a:t>
            </a:r>
          </a:p>
          <a:p>
            <a:pPr marL="342900" indent="-342900">
              <a:buFont typeface="+mj-lt"/>
              <a:buAutoNum type="arabicPeriod"/>
            </a:pPr>
            <a:endParaRPr lang="en-US" dirty="0">
              <a:latin typeface="Calibri" panose="020F0502020204030204" pitchFamily="34" charset="0"/>
              <a:cs typeface="Calibri" panose="020F0502020204030204" pitchFamily="34" charset="0"/>
            </a:endParaRPr>
          </a:p>
          <a:p>
            <a:pPr marL="342900" indent="-342900">
              <a:buFont typeface="+mj-lt"/>
              <a:buAutoNum type="arabicPeriod"/>
            </a:pPr>
            <a:r>
              <a:rPr lang="en-US" dirty="0">
                <a:latin typeface="Calibri" panose="020F0502020204030204" pitchFamily="34" charset="0"/>
                <a:cs typeface="Calibri" panose="020F0502020204030204" pitchFamily="34" charset="0"/>
              </a:rPr>
              <a:t>Visit, or email Mr. Bell or your counselor to express your interest in the Dual Enrollment Program.</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We will audit your transcript, as well as your graduation plan, and make recommendations for course selections. </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28</a:t>
            </a:fld>
            <a:endParaRPr lang="en-US" sz="1400" b="1" dirty="0">
              <a:solidFill>
                <a:schemeClr val="tx1"/>
              </a:solidFill>
            </a:endParaRPr>
          </a:p>
        </p:txBody>
      </p:sp>
      <p:sp>
        <p:nvSpPr>
          <p:cNvPr id="10" name="TextBox 9">
            <a:extLst>
              <a:ext uri="{FF2B5EF4-FFF2-40B4-BE49-F238E27FC236}">
                <a16:creationId xmlns:a16="http://schemas.microsoft.com/office/drawing/2014/main" id="{3DCF462A-B7B4-40C5-A753-9D6B8493E301}"/>
              </a:ext>
            </a:extLst>
          </p:cNvPr>
          <p:cNvSpPr txBox="1"/>
          <p:nvPr/>
        </p:nvSpPr>
        <p:spPr>
          <a:xfrm>
            <a:off x="683338" y="5840746"/>
            <a:ext cx="8791300"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PHS is working toward having all Dual Enrollment information and “How to” documents located on the PHS website. However, any student/parent who wants to meet with Mr. Bell and/or the student’s counselor will be accommodated. </a:t>
            </a:r>
          </a:p>
        </p:txBody>
      </p:sp>
      <p:sp>
        <p:nvSpPr>
          <p:cNvPr id="11" name="TextBox 10">
            <a:extLst>
              <a:ext uri="{FF2B5EF4-FFF2-40B4-BE49-F238E27FC236}">
                <a16:creationId xmlns:a16="http://schemas.microsoft.com/office/drawing/2014/main" id="{0B1E2EE8-EBB8-4C8E-B1D1-56C30A06F628}"/>
              </a:ext>
            </a:extLst>
          </p:cNvPr>
          <p:cNvSpPr txBox="1"/>
          <p:nvPr/>
        </p:nvSpPr>
        <p:spPr>
          <a:xfrm>
            <a:off x="755374" y="3992497"/>
            <a:ext cx="8791300" cy="1754326"/>
          </a:xfrm>
          <a:prstGeom prst="rect">
            <a:avLst/>
          </a:prstGeom>
          <a:noFill/>
        </p:spPr>
        <p:txBody>
          <a:bodyPr wrap="square" rtlCol="0">
            <a:spAutoFit/>
          </a:bodyPr>
          <a:lstStyle/>
          <a:p>
            <a:pPr marL="342900" indent="-342900">
              <a:buFont typeface="+mj-lt"/>
              <a:buAutoNum type="arabicPeriod" startAt="3"/>
            </a:pPr>
            <a:r>
              <a:rPr lang="en-US" dirty="0">
                <a:latin typeface="Calibri" panose="020F0502020204030204" pitchFamily="34" charset="0"/>
                <a:cs typeface="Calibri" panose="020F0502020204030204" pitchFamily="34" charset="0"/>
              </a:rPr>
              <a:t>Parent/guardian must fill out and agree to the terms of the Student Advisement Plan only after attending/watching the Dual Enrollment Information PowerPoint.</a:t>
            </a:r>
          </a:p>
          <a:p>
            <a:pPr marL="342900" indent="-342900">
              <a:buFont typeface="+mj-lt"/>
              <a:buAutoNum type="arabicPeriod" startAt="3"/>
            </a:pPr>
            <a:endParaRPr lang="en-US" dirty="0">
              <a:latin typeface="Calibri" panose="020F0502020204030204" pitchFamily="34" charset="0"/>
              <a:cs typeface="Calibri" panose="020F0502020204030204" pitchFamily="34" charset="0"/>
            </a:endParaRPr>
          </a:p>
          <a:p>
            <a:pPr marL="342900" indent="-342900">
              <a:buFont typeface="+mj-lt"/>
              <a:buAutoNum type="arabicPeriod" startAt="3"/>
            </a:pPr>
            <a:r>
              <a:rPr lang="en-US" dirty="0">
                <a:latin typeface="Calibri" panose="020F0502020204030204" pitchFamily="34" charset="0"/>
                <a:cs typeface="Calibri" panose="020F0502020204030204" pitchFamily="34" charset="0"/>
              </a:rPr>
              <a:t>Follow directions in the </a:t>
            </a:r>
            <a:r>
              <a:rPr lang="en-US" b="1" u="sng" dirty="0">
                <a:latin typeface="Calibri" panose="020F0502020204030204" pitchFamily="34" charset="0"/>
                <a:cs typeface="Calibri" panose="020F0502020204030204" pitchFamily="34" charset="0"/>
              </a:rPr>
              <a:t>Dual Enrollment (DE) Student Checklist FY 2021</a:t>
            </a:r>
            <a:r>
              <a:rPr lang="en-US" dirty="0">
                <a:latin typeface="Calibri" panose="020F0502020204030204" pitchFamily="34" charset="0"/>
                <a:cs typeface="Calibri" panose="020F0502020204030204" pitchFamily="34" charset="0"/>
              </a:rPr>
              <a:t>: located on the PHS website </a:t>
            </a:r>
            <a:r>
              <a:rPr lang="en-US" dirty="0">
                <a:latin typeface="Calibri" panose="020F0502020204030204" pitchFamily="34" charset="0"/>
                <a:cs typeface="Calibri" panose="020F0502020204030204" pitchFamily="34" charset="0"/>
                <a:sym typeface="Wingdings" panose="05000000000000000000" pitchFamily="2" charset="2"/>
              </a:rPr>
              <a:t> Counseling Tab Dual Enrollment</a:t>
            </a:r>
            <a:endParaRPr lang="en-US" dirty="0">
              <a:latin typeface="Calibri" panose="020F0502020204030204" pitchFamily="34" charset="0"/>
              <a:cs typeface="Calibri" panose="020F0502020204030204" pitchFamily="34" charset="0"/>
            </a:endParaRPr>
          </a:p>
          <a:p>
            <a:pPr marL="342900" indent="-342900">
              <a:buFont typeface="+mj-lt"/>
              <a:buAutoNum type="arabicPeriod" startAt="3"/>
            </a:pPr>
            <a:endParaRPr lang="en-US" dirty="0"/>
          </a:p>
        </p:txBody>
      </p:sp>
      <p:pic>
        <p:nvPicPr>
          <p:cNvPr id="6" name="Recorded Sound">
            <a:hlinkClick r:id="" action="ppaction://media"/>
            <a:extLst>
              <a:ext uri="{FF2B5EF4-FFF2-40B4-BE49-F238E27FC236}">
                <a16:creationId xmlns:a16="http://schemas.microsoft.com/office/drawing/2014/main" id="{C1C05D09-10FC-4F81-ADA6-E192C0E97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2446" y="5378513"/>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17932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4801314"/>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How to “Get Started” in the Dual Enrollment Program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At the completion of Step 3 of the PHS “Get Started” requirements, you will then follow the directions of the participating college to complete your admissions process. If accepted, </a:t>
            </a:r>
            <a:r>
              <a:rPr lang="en-US" b="1" i="1" dirty="0">
                <a:latin typeface="Calibri" panose="020F0502020204030204" pitchFamily="34" charset="0"/>
                <a:cs typeface="Calibri" panose="020F0502020204030204" pitchFamily="34" charset="0"/>
              </a:rPr>
              <a:t>You become a college student </a:t>
            </a:r>
            <a:r>
              <a:rPr lang="en-US" dirty="0">
                <a:latin typeface="Calibri" panose="020F0502020204030204" pitchFamily="34" charset="0"/>
                <a:cs typeface="Calibri" panose="020F0502020204030204" pitchFamily="34" charset="0"/>
              </a:rPr>
              <a:t>and are required to attend a New Student Orientation </a:t>
            </a:r>
            <a:r>
              <a:rPr lang="en-US" b="1" dirty="0">
                <a:latin typeface="Calibri" panose="020F0502020204030204" pitchFamily="34" charset="0"/>
                <a:cs typeface="Calibri" panose="020F0502020204030204" pitchFamily="34" charset="0"/>
              </a:rPr>
              <a:t>(NSO).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PHS will provide support and guidance, but the participating college’s policies and procedures apply.</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Communications become between the Dual Enrolled student and the participating college via personal email and college email. </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Monitoring the communication platforms are critical to the success of the dual enrolled student.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 must follow the college calendar, which differs from the Pickens County Schools calendar. </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29</a:t>
            </a:fld>
            <a:endParaRPr lang="en-US" sz="1400" b="1" dirty="0">
              <a:solidFill>
                <a:schemeClr val="tx1"/>
              </a:solidFill>
            </a:endParaRPr>
          </a:p>
        </p:txBody>
      </p:sp>
      <p:pic>
        <p:nvPicPr>
          <p:cNvPr id="8" name="Recorded Sound">
            <a:hlinkClick r:id="" action="ppaction://media"/>
            <a:extLst>
              <a:ext uri="{FF2B5EF4-FFF2-40B4-BE49-F238E27FC236}">
                <a16:creationId xmlns:a16="http://schemas.microsoft.com/office/drawing/2014/main" id="{5F3B33F4-AFD8-4A53-824B-B783AF1A76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0552" y="5369462"/>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12229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a:t>
            </a:fld>
            <a:endParaRPr lang="en-US" sz="1400" b="1" dirty="0">
              <a:solidFill>
                <a:schemeClr val="tx1"/>
              </a:solidFill>
            </a:endParaRPr>
          </a:p>
        </p:txBody>
      </p:sp>
      <p:graphicFrame>
        <p:nvGraphicFramePr>
          <p:cNvPr id="3" name="Table 2">
            <a:extLst>
              <a:ext uri="{FF2B5EF4-FFF2-40B4-BE49-F238E27FC236}">
                <a16:creationId xmlns:a16="http://schemas.microsoft.com/office/drawing/2014/main" id="{986B1485-2DDD-49E7-84CF-C4EAE5A70006}"/>
              </a:ext>
            </a:extLst>
          </p:cNvPr>
          <p:cNvGraphicFramePr>
            <a:graphicFrameLocks noGrp="1"/>
          </p:cNvGraphicFramePr>
          <p:nvPr>
            <p:extLst>
              <p:ext uri="{D42A27DB-BD31-4B8C-83A1-F6EECF244321}">
                <p14:modId xmlns:p14="http://schemas.microsoft.com/office/powerpoint/2010/main" val="1218659710"/>
              </p:ext>
            </p:extLst>
          </p:nvPr>
        </p:nvGraphicFramePr>
        <p:xfrm>
          <a:off x="575684" y="1153561"/>
          <a:ext cx="10085900" cy="5507575"/>
        </p:xfrm>
        <a:graphic>
          <a:graphicData uri="http://schemas.openxmlformats.org/drawingml/2006/table">
            <a:tbl>
              <a:tblPr firstRow="1" bandRow="1">
                <a:tableStyleId>{5C22544A-7EE6-4342-B048-85BDC9FD1C3A}</a:tableStyleId>
              </a:tblPr>
              <a:tblGrid>
                <a:gridCol w="2301740">
                  <a:extLst>
                    <a:ext uri="{9D8B030D-6E8A-4147-A177-3AD203B41FA5}">
                      <a16:colId xmlns:a16="http://schemas.microsoft.com/office/drawing/2014/main" val="3954807076"/>
                    </a:ext>
                  </a:extLst>
                </a:gridCol>
                <a:gridCol w="2969703">
                  <a:extLst>
                    <a:ext uri="{9D8B030D-6E8A-4147-A177-3AD203B41FA5}">
                      <a16:colId xmlns:a16="http://schemas.microsoft.com/office/drawing/2014/main" val="1479194618"/>
                    </a:ext>
                  </a:extLst>
                </a:gridCol>
                <a:gridCol w="2642532">
                  <a:extLst>
                    <a:ext uri="{9D8B030D-6E8A-4147-A177-3AD203B41FA5}">
                      <a16:colId xmlns:a16="http://schemas.microsoft.com/office/drawing/2014/main" val="2115611297"/>
                    </a:ext>
                  </a:extLst>
                </a:gridCol>
                <a:gridCol w="2171925">
                  <a:extLst>
                    <a:ext uri="{9D8B030D-6E8A-4147-A177-3AD203B41FA5}">
                      <a16:colId xmlns:a16="http://schemas.microsoft.com/office/drawing/2014/main" val="254484233"/>
                    </a:ext>
                  </a:extLst>
                </a:gridCol>
              </a:tblGrid>
              <a:tr h="353737">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Conventional Graduation Requirements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0992359"/>
                  </a:ext>
                </a:extLst>
              </a:tr>
              <a:tr h="707473">
                <a:tc grid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Every student at Pickens High School, excluding those in special programs, is required to accumulate </a:t>
                      </a:r>
                      <a:r>
                        <a:rPr lang="en-US"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28 credits</a:t>
                      </a: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including required and elective classes, in order to be eligible for graduation.  The required credits for transfer students will be determined at the time of enrollment.</a:t>
                      </a:r>
                      <a:endParaRPr lang="en-US" sz="1400" dirty="0">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2180274"/>
                  </a:ext>
                </a:extLst>
              </a:tr>
              <a:tr h="5011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English</a:t>
                      </a:r>
                      <a:r>
                        <a:rPr lang="en-US" sz="14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 - 4 Credits Required Including: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Math</a:t>
                      </a:r>
                      <a:r>
                        <a:rPr lang="en-US" sz="14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 - 4 Credits Required Including: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Science</a:t>
                      </a:r>
                      <a:r>
                        <a:rPr lang="en-US" sz="14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 - 4 Credits Required Including: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Social Studies </a:t>
                      </a:r>
                      <a:r>
                        <a:rPr lang="en-US" sz="14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- 4 Credits Required Including: </a:t>
                      </a:r>
                      <a:endParaRPr lang="en-US" sz="1400" dirty="0">
                        <a:latin typeface="Calibri" panose="020F0502020204030204" pitchFamily="34" charset="0"/>
                        <a:ea typeface="Times New Roman" panose="02020603050405020304" pitchFamily="18"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013908"/>
                  </a:ext>
                </a:extLst>
              </a:tr>
              <a:tr h="5961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9</a:t>
                      </a:r>
                      <a:r>
                        <a:rPr lang="en-US" sz="1400" baseline="30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Grade Literature and Composition</a:t>
                      </a:r>
                      <a:endPar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Algebra I </a:t>
                      </a:r>
                      <a:r>
                        <a:rPr lang="en-US"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(EOC)</a:t>
                      </a:r>
                      <a:endPar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Physical Science or Physics</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American Government/Civics</a:t>
                      </a:r>
                      <a:endParaRPr lang="en-US" sz="1400" dirty="0">
                        <a:latin typeface="Calibri" panose="020F0502020204030204" pitchFamily="34" charset="0"/>
                        <a:ea typeface="Times New Roman" panose="02020603050405020304" pitchFamily="18"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3837389"/>
                  </a:ext>
                </a:extLst>
              </a:tr>
              <a:tr h="5011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of World Literature and Composition</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Geometry</a:t>
                      </a:r>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Biology </a:t>
                      </a:r>
                      <a:r>
                        <a:rPr lang="en-US"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(EOC)</a:t>
                      </a:r>
                      <a:endPar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World History</a:t>
                      </a:r>
                      <a:endParaRPr lang="en-US" sz="1400" dirty="0">
                        <a:latin typeface="Calibri" panose="020F0502020204030204" pitchFamily="34" charset="0"/>
                        <a:ea typeface="Times New Roman" panose="02020603050405020304" pitchFamily="18"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5875946"/>
                  </a:ext>
                </a:extLst>
              </a:tr>
              <a:tr h="5011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American Literature and Composition </a:t>
                      </a:r>
                      <a:r>
                        <a:rPr lang="en-US"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(EOC)</a:t>
                      </a:r>
                      <a:endPar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Algebra II</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Environmental Science or AP, Chemistry or AP, or Earth Systems</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US History </a:t>
                      </a:r>
                      <a:r>
                        <a:rPr lang="en-US"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(EOC)</a:t>
                      </a: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9610612"/>
                  </a:ext>
                </a:extLst>
              </a:tr>
              <a:tr h="7410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British Literature, or Approved 4</a:t>
                      </a:r>
                      <a:r>
                        <a:rPr lang="en-US" sz="1400" baseline="30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English Course</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Additional Math Credit</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fontAlgn="base">
                        <a:lnSpc>
                          <a:spcPct val="107000"/>
                        </a:lnSpc>
                        <a:spcBef>
                          <a:spcPts val="0"/>
                        </a:spcBef>
                        <a:spcAft>
                          <a:spcPts val="0"/>
                        </a:spcAft>
                        <a:buSzPts val="1000"/>
                        <a:buFont typeface="Symbol" panose="05050102010706020507" pitchFamily="18" charset="2"/>
                        <a:buNone/>
                        <a:tabLst>
                          <a:tab pos="457200" algn="l"/>
                        </a:tabLst>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Additional Science Credit, Option- Certain approved CTAE Courses</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Economics</a:t>
                      </a:r>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8775530"/>
                  </a:ext>
                </a:extLst>
              </a:tr>
              <a:tr h="3639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a:t>
                      </a:r>
                      <a:r>
                        <a:rPr lang="en-US" sz="1400" b="0" i="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 </a:t>
                      </a:r>
                      <a:r>
                        <a:rPr lang="en-US" sz="1400" b="0" i="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1 Credit</a:t>
                      </a:r>
                      <a:r>
                        <a:rPr lang="en-US" sz="1400" b="0" i="0" u="none"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400" b="0" i="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rowSpan="2">
                  <a:txBody>
                    <a:bodyPr/>
                    <a:lstStyle/>
                    <a:p>
                      <a:r>
                        <a:rPr lang="en-US" sz="1800" b="1"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At least 3 units required from: Foreign Language and/or a Tech Career Prep class and/or Fine Arts </a:t>
                      </a:r>
                    </a:p>
                    <a:p>
                      <a:r>
                        <a:rPr lang="en-US" sz="1800" b="1"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8 electives from any area.</a:t>
                      </a:r>
                    </a:p>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2" gridSpan="2">
                  <a:txBody>
                    <a:bodyPr/>
                    <a:lstStyle/>
                    <a:p>
                      <a:pPr marL="0" marR="0" lvl="0" indent="0" algn="l" defTabSz="457200" rtl="0" eaLnBrk="1" fontAlgn="base" latinLnBrk="0" hangingPunct="1">
                        <a:lnSpc>
                          <a:spcPct val="107000"/>
                        </a:lnSpc>
                        <a:spcBef>
                          <a:spcPts val="0"/>
                        </a:spcBef>
                        <a:spcAft>
                          <a:spcPts val="0"/>
                        </a:spcAft>
                        <a:buClrTx/>
                        <a:buSzPts val="1000"/>
                        <a:buFont typeface="Symbol" panose="05050102010706020507" pitchFamily="18" charset="2"/>
                        <a:buNone/>
                        <a:tabLst>
                          <a:tab pos="457200" algn="l"/>
                        </a:tabLst>
                        <a:defRPr/>
                      </a:pPr>
                      <a:r>
                        <a:rPr lang="en-US" sz="1300" dirty="0">
                          <a:solidFill>
                            <a:schemeClr val="tx1"/>
                          </a:solidFill>
                          <a:latin typeface="Calibri" panose="020F0502020204030204" pitchFamily="34" charset="0"/>
                          <a:cs typeface="Calibri" panose="020F0502020204030204" pitchFamily="34" charset="0"/>
                        </a:rPr>
                        <a:t>Foreign (Modern) language is </a:t>
                      </a:r>
                      <a:r>
                        <a:rPr lang="en-US" sz="1300" b="1" i="1" u="sng" dirty="0">
                          <a:solidFill>
                            <a:srgbClr val="FF0000"/>
                          </a:solidFill>
                          <a:latin typeface="Calibri" panose="020F0502020204030204" pitchFamily="34" charset="0"/>
                          <a:cs typeface="Calibri" panose="020F0502020204030204" pitchFamily="34" charset="0"/>
                        </a:rPr>
                        <a:t>NOT</a:t>
                      </a:r>
                      <a:r>
                        <a:rPr lang="en-US" sz="1300" b="1" i="1" u="none" dirty="0">
                          <a:solidFill>
                            <a:schemeClr val="tx1"/>
                          </a:solidFill>
                          <a:latin typeface="Calibri" panose="020F0502020204030204" pitchFamily="34" charset="0"/>
                          <a:cs typeface="Calibri" panose="020F0502020204030204" pitchFamily="34" charset="0"/>
                        </a:rPr>
                        <a:t> </a:t>
                      </a:r>
                      <a:r>
                        <a:rPr lang="en-US" sz="1300" dirty="0">
                          <a:solidFill>
                            <a:schemeClr val="tx1"/>
                          </a:solidFill>
                          <a:latin typeface="Calibri" panose="020F0502020204030204" pitchFamily="34" charset="0"/>
                          <a:cs typeface="Calibri" panose="020F0502020204030204" pitchFamily="34" charset="0"/>
                        </a:rPr>
                        <a:t>required to graduate, however, students planning to enter or transfer into a University System of Georgia institution </a:t>
                      </a:r>
                      <a:r>
                        <a:rPr lang="en-US" sz="1300" b="1" dirty="0">
                          <a:solidFill>
                            <a:schemeClr val="tx1"/>
                          </a:solidFill>
                          <a:latin typeface="Calibri" panose="020F0502020204030204" pitchFamily="34" charset="0"/>
                          <a:cs typeface="Calibri" panose="020F0502020204030204" pitchFamily="34" charset="0"/>
                        </a:rPr>
                        <a:t>must </a:t>
                      </a:r>
                      <a:r>
                        <a:rPr lang="en-US" sz="1300" dirty="0">
                          <a:solidFill>
                            <a:schemeClr val="tx1"/>
                          </a:solidFill>
                          <a:latin typeface="Calibri" panose="020F0502020204030204" pitchFamily="34" charset="0"/>
                          <a:cs typeface="Calibri" panose="020F0502020204030204" pitchFamily="34" charset="0"/>
                        </a:rPr>
                        <a:t>take two units of the same foreign 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rowSpan="2"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1886553"/>
                  </a:ext>
                </a:extLst>
              </a:tr>
              <a:tr h="5011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½ Credit-</a:t>
                      </a:r>
                      <a:r>
                        <a:rPr lang="en-US" sz="1400" b="1" i="1" u="none"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Health, +  </a:t>
                      </a:r>
                      <a:r>
                        <a:rPr lang="en-US"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½ Credit- </a:t>
                      </a:r>
                      <a:r>
                        <a:rPr lang="en-US" sz="14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Personal Fitness </a:t>
                      </a:r>
                      <a:endParaRPr lang="en-US" sz="1400" b="0" i="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marL="0" marR="0" lvl="0" indent="0" fontAlgn="base">
                        <a:lnSpc>
                          <a:spcPct val="107000"/>
                        </a:lnSpc>
                        <a:spcBef>
                          <a:spcPts val="0"/>
                        </a:spcBef>
                        <a:spcAft>
                          <a:spcPts val="0"/>
                        </a:spcAft>
                        <a:buSzPts val="1000"/>
                        <a:buFont typeface="Symbol" panose="05050102010706020507" pitchFamily="18" charset="2"/>
                        <a:buNone/>
                        <a:tabLst>
                          <a:tab pos="457200" algn="l"/>
                        </a:tabLst>
                      </a:pP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286649"/>
                  </a:ext>
                </a:extLst>
              </a:tr>
            </a:tbl>
          </a:graphicData>
        </a:graphic>
      </p:graphicFrame>
      <p:pic>
        <p:nvPicPr>
          <p:cNvPr id="10" name="Recorded Sound">
            <a:hlinkClick r:id="" action="ppaction://media"/>
            <a:extLst>
              <a:ext uri="{FF2B5EF4-FFF2-40B4-BE49-F238E27FC236}">
                <a16:creationId xmlns:a16="http://schemas.microsoft.com/office/drawing/2014/main" id="{E856F020-0D02-4D9B-B210-B5180905D7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5794" y="5964261"/>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39195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078313"/>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Dual Enrollment Points of Interest </a:t>
            </a:r>
          </a:p>
          <a:p>
            <a:endParaRPr lang="en-US" dirty="0"/>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Dual Enrollment dual-credit program is not available for coursework exempted or given credit by examination, testing, training, or prior experience.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Withdrawing from a course or not following program rules and regulations may result in students losing credit, receiving a failing grade and/or being removed from Dual Enrollment; thus, affecting their high school graduation requirements.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must make annual progress towards graduation and completion of their Individual Graduation Plan to participate in the Dual Enrollment dual-credit program.</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All approved Dual Enrollment mathematics courses provide options for meeting the fourth course beyond the Advanced Algebra/Algebra II graduation requirement.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Neither College Algebra nor any other college course has been approved as an equivalent of Algebra II/Advanced Algebra.</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30</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D4C08F8B-7A4C-4C81-AFCF-3D9F787016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2446" y="5387567"/>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08289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355312"/>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Dual Enrollment Points of Interest </a:t>
            </a:r>
          </a:p>
          <a:p>
            <a:endParaRPr lang="en-US" dirty="0"/>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Eligible post- secondary institutions have the authority to implement institutional policies of admission acceptance and course offerings for dual enrollment student participation.</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 student may enroll at two or more Eligible Postsecondary Institutions during a single term. An Eligible Dual Enrollment student cannot receive Dual Enrollment funding for hours which </a:t>
            </a:r>
            <a:r>
              <a:rPr lang="en-US" dirty="0">
                <a:solidFill>
                  <a:srgbClr val="FF0000"/>
                </a:solidFill>
                <a:latin typeface="Calibri" panose="020F0502020204030204" pitchFamily="34" charset="0"/>
                <a:cs typeface="Calibri" panose="020F0502020204030204" pitchFamily="34" charset="0"/>
              </a:rPr>
              <a:t>exceed the 15 semester or 12 quarter hours per term limit, regardless of the number of Eligible Postsecondary Institutions in which the student is Enrolled.</a:t>
            </a:r>
          </a:p>
          <a:p>
            <a:endParaRPr lang="en-US"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Eligible post-secondary institutions must provide </a:t>
            </a:r>
            <a:r>
              <a:rPr lang="en-US" b="1" dirty="0">
                <a:solidFill>
                  <a:srgbClr val="FF0000"/>
                </a:solidFill>
                <a:latin typeface="Calibri" panose="020F0502020204030204" pitchFamily="34" charset="0"/>
                <a:cs typeface="Calibri" panose="020F0502020204030204" pitchFamily="34" charset="0"/>
              </a:rPr>
              <a:t>(LOAN) </a:t>
            </a:r>
            <a:r>
              <a:rPr lang="en-US" dirty="0">
                <a:solidFill>
                  <a:srgbClr val="000000"/>
                </a:solidFill>
                <a:latin typeface="Calibri" panose="020F0502020204030204" pitchFamily="34" charset="0"/>
                <a:cs typeface="Calibri" panose="020F0502020204030204" pitchFamily="34" charset="0"/>
              </a:rPr>
              <a:t>textbooks required for the courses taken through the Dual Enrollment Program at no cost to the student. </a:t>
            </a:r>
          </a:p>
          <a:p>
            <a:pPr marL="1200150" lvl="2"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Includes access code if course is delivered online.</a:t>
            </a:r>
          </a:p>
          <a:p>
            <a:pPr marL="1200150" lvl="2" indent="-285750">
              <a:buFont typeface="Arial" panose="020B0604020202020204" pitchFamily="34" charset="0"/>
              <a:buChar char="•"/>
            </a:pPr>
            <a:endParaRPr lang="en-US"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The eligible post-secondary institution is permitted to charge a dual enrolled student a fine for a lost or damaged book which was loaned to the student. The student may be charged the lesser of: The cost of the book minus the Dual Enrollment book allowance for the specific course or $75.00.</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31</a:t>
            </a:fld>
            <a:endParaRPr lang="en-US" sz="1400" b="1" dirty="0">
              <a:solidFill>
                <a:schemeClr val="tx1"/>
              </a:solidFill>
            </a:endParaRPr>
          </a:p>
        </p:txBody>
      </p:sp>
      <p:pic>
        <p:nvPicPr>
          <p:cNvPr id="8" name="Recorded Sound">
            <a:hlinkClick r:id="" action="ppaction://media"/>
            <a:extLst>
              <a:ext uri="{FF2B5EF4-FFF2-40B4-BE49-F238E27FC236}">
                <a16:creationId xmlns:a16="http://schemas.microsoft.com/office/drawing/2014/main" id="{D3F9ADB1-8CAF-4EFE-90BC-B38B3BC7B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1499" y="5375326"/>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31928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2862322"/>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Dual Enrollment Points of Interest </a:t>
            </a:r>
          </a:p>
          <a:p>
            <a:endParaRPr lang="en-US" dirty="0"/>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must have approval by their PHS counselor to make changes to their college schedule…</a:t>
            </a:r>
            <a:r>
              <a:rPr lang="en-US" b="1" i="1" dirty="0">
                <a:latin typeface="Calibri" panose="020F0502020204030204" pitchFamily="34" charset="0"/>
                <a:cs typeface="Calibri" panose="020F0502020204030204" pitchFamily="34" charset="0"/>
              </a:rPr>
              <a:t>no exceptions</a:t>
            </a:r>
            <a:r>
              <a:rPr lang="en-US" dirty="0">
                <a:latin typeface="Calibri" panose="020F0502020204030204" pitchFamily="34" charset="0"/>
                <a:cs typeface="Calibri" panose="020F0502020204030204" pitchFamily="34" charset="0"/>
              </a:rPr>
              <a:t>.</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This includes drops/adds or withdrawals.</a:t>
            </a:r>
          </a:p>
          <a:p>
            <a:pPr lvl="2"/>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college grades cannot be seen by PHS until a report is submitted from the college at mid term.</a:t>
            </a:r>
          </a:p>
          <a:p>
            <a:pPr marL="1200150" lvl="2" indent="-285750">
              <a:buFont typeface="Arial" panose="020B0604020202020204" pitchFamily="34" charset="0"/>
              <a:buChar char="•"/>
            </a:pPr>
            <a:r>
              <a:rPr lang="en-US" dirty="0">
                <a:latin typeface="Calibri" panose="020F0502020204030204" pitchFamily="34" charset="0"/>
                <a:cs typeface="Calibri" panose="020F0502020204030204" pitchFamily="34" charset="0"/>
              </a:rPr>
              <a:t>It is extremely important for parents/ guardians to monitor their student’s academic progress.</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32</a:t>
            </a:fld>
            <a:endParaRPr lang="en-US" sz="1400" b="1" dirty="0">
              <a:solidFill>
                <a:schemeClr val="tx1"/>
              </a:solidFill>
            </a:endParaRPr>
          </a:p>
        </p:txBody>
      </p:sp>
      <p:pic>
        <p:nvPicPr>
          <p:cNvPr id="8" name="Recorded Sound">
            <a:hlinkClick r:id="" action="ppaction://media"/>
            <a:extLst>
              <a:ext uri="{FF2B5EF4-FFF2-40B4-BE49-F238E27FC236}">
                <a16:creationId xmlns:a16="http://schemas.microsoft.com/office/drawing/2014/main" id="{053FF65E-8353-4858-A2B0-1A96748D02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3243" y="5378514"/>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19646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078313"/>
          </a:xfrm>
          <a:prstGeom prst="rect">
            <a:avLst/>
          </a:prstGeom>
          <a:noFill/>
        </p:spPr>
        <p:txBody>
          <a:bodyPr wrap="square" rtlCol="0">
            <a:spAutoFit/>
          </a:bodyPr>
          <a:lstStyle/>
          <a:p>
            <a:pPr algn="ctr"/>
            <a:r>
              <a:rPr lang="en-US" b="1" i="1" dirty="0">
                <a:latin typeface="Calibri" panose="020F0502020204030204" pitchFamily="34" charset="0"/>
                <a:ea typeface="Calibri" panose="020F0502020204030204" pitchFamily="34" charset="0"/>
                <a:cs typeface="Times New Roman" panose="02020603050405020304" pitchFamily="18" charset="0"/>
              </a:rPr>
              <a:t>Notes from Chattahoochee Technical College</a:t>
            </a:r>
          </a:p>
          <a:p>
            <a:endParaRPr lang="en-US" b="1" i="1" dirty="0">
              <a:latin typeface="Calibri" panose="020F0502020204030204" pitchFamily="34" charset="0"/>
              <a:cs typeface="Calibri" panose="020F0502020204030204" pitchFamily="34" charset="0"/>
            </a:endParaRPr>
          </a:p>
          <a:p>
            <a:pPr algn="ctr"/>
            <a:r>
              <a:rPr lang="en-US" sz="1600" b="1" u="sng" dirty="0">
                <a:latin typeface="Calibri" panose="020F0502020204030204" pitchFamily="34" charset="0"/>
                <a:cs typeface="Calibri" panose="020F0502020204030204" pitchFamily="34" charset="0"/>
              </a:rPr>
              <a:t>Testing Exempt for Spring, Summer and FALL 2021!!!:</a:t>
            </a:r>
            <a:r>
              <a:rPr lang="en-US" sz="1600" b="1"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Fall will be exempt for DE and General Admissions Students .</a:t>
            </a:r>
          </a:p>
          <a:p>
            <a:r>
              <a:rPr lang="en-US" sz="1600" dirty="0">
                <a:latin typeface="Calibri" panose="020F0502020204030204" pitchFamily="34" charset="0"/>
                <a:cs typeface="Calibri" panose="020F0502020204030204" pitchFamily="34" charset="0"/>
              </a:rPr>
              <a:t>Jr's and Sr's can enter with no testing </a:t>
            </a:r>
          </a:p>
          <a:p>
            <a:r>
              <a:rPr lang="en-US" sz="1600" dirty="0">
                <a:latin typeface="Calibri" panose="020F0502020204030204" pitchFamily="34" charset="0"/>
                <a:cs typeface="Calibri" panose="020F0502020204030204" pitchFamily="34" charset="0"/>
              </a:rPr>
              <a:t>Sophomores looking to take technical classes like Welding, HAVAC, ....etc. will NOT be required to test. </a:t>
            </a:r>
          </a:p>
          <a:p>
            <a:r>
              <a:rPr lang="en-US" sz="1600" dirty="0">
                <a:latin typeface="Calibri" panose="020F0502020204030204" pitchFamily="34" charset="0"/>
                <a:cs typeface="Calibri" panose="020F0502020204030204" pitchFamily="34" charset="0"/>
              </a:rPr>
              <a:t>Sophomores wanting to take degree level core ENGL 1101, MATH 111...etc. will follow the DE legislation requirement for Zell Miller SAT/ACT. </a:t>
            </a:r>
          </a:p>
          <a:p>
            <a:endParaRPr lang="en-US" sz="1600" dirty="0">
              <a:latin typeface="Calibri" panose="020F0502020204030204" pitchFamily="34" charset="0"/>
              <a:cs typeface="Calibri" panose="020F0502020204030204" pitchFamily="34" charset="0"/>
            </a:endParaRPr>
          </a:p>
          <a:p>
            <a:pPr algn="ctr"/>
            <a:r>
              <a:rPr lang="en-US" sz="1600" b="1" u="sng" dirty="0">
                <a:latin typeface="Calibri" panose="020F0502020204030204" pitchFamily="34" charset="0"/>
                <a:cs typeface="Calibri" panose="020F0502020204030204" pitchFamily="34" charset="0"/>
              </a:rPr>
              <a:t>DE Virtual Session: Oct 7th, 4pm and 7pm </a:t>
            </a:r>
          </a:p>
          <a:p>
            <a:r>
              <a:rPr lang="en-US" sz="1600" dirty="0">
                <a:latin typeface="Calibri" panose="020F0502020204030204" pitchFamily="34" charset="0"/>
                <a:cs typeface="Calibri" panose="020F0502020204030204" pitchFamily="34" charset="0"/>
              </a:rPr>
              <a:t>Sign up Genius Link:</a:t>
            </a:r>
            <a:r>
              <a:rPr lang="en-US" sz="1600" dirty="0">
                <a:solidFill>
                  <a:srgbClr val="00B0F0"/>
                </a:solidFill>
                <a:latin typeface="Calibri" panose="020F0502020204030204" pitchFamily="34" charset="0"/>
                <a:cs typeface="Calibri" panose="020F0502020204030204" pitchFamily="34" charset="0"/>
              </a:rPr>
              <a:t> </a:t>
            </a:r>
            <a:r>
              <a:rPr lang="en-US" sz="1600" dirty="0">
                <a:solidFill>
                  <a:srgbClr val="00B0F0"/>
                </a:solidFill>
                <a:latin typeface="Calibri" panose="020F0502020204030204" pitchFamily="34" charset="0"/>
                <a:cs typeface="Calibri" panose="020F0502020204030204" pitchFamily="34" charset="0"/>
                <a:hlinkClick r:id="rId4" tooltip="https://www.signupgenius.com/go/60B094AABAF2AA2FA7-ctcdeinfo">
                  <a:extLst>
                    <a:ext uri="{A12FA001-AC4F-418D-AE19-62706E023703}">
                      <ahyp:hlinkClr xmlns:ahyp="http://schemas.microsoft.com/office/drawing/2018/hyperlinkcolor" val="tx"/>
                    </a:ext>
                  </a:extLst>
                </a:hlinkClick>
              </a:rPr>
              <a:t>CTC Dual Enrollment Session-Pickens Click Link to Sign up</a:t>
            </a:r>
            <a:endParaRPr lang="en-US" sz="1600" dirty="0">
              <a:solidFill>
                <a:srgbClr val="00B0F0"/>
              </a:solidFill>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pPr algn="ctr"/>
            <a:r>
              <a:rPr lang="en-US" sz="1600" b="1" u="sng" dirty="0">
                <a:latin typeface="Calibri" panose="020F0502020204030204" pitchFamily="34" charset="0"/>
                <a:cs typeface="Calibri" panose="020F0502020204030204" pitchFamily="34" charset="0"/>
              </a:rPr>
              <a:t>Instagram live: askjamie2020</a:t>
            </a:r>
            <a:r>
              <a:rPr lang="en-US" sz="1600" dirty="0">
                <a:latin typeface="Calibri" panose="020F0502020204030204" pitchFamily="34" charset="0"/>
                <a:cs typeface="Calibri" panose="020F0502020204030204" pitchFamily="34" charset="0"/>
              </a:rPr>
              <a:t> </a:t>
            </a:r>
          </a:p>
          <a:p>
            <a:r>
              <a:rPr lang="en-US" sz="1600" dirty="0">
                <a:latin typeface="Calibri" panose="020F0502020204030204" pitchFamily="34" charset="0"/>
                <a:cs typeface="Calibri" panose="020F0502020204030204" pitchFamily="34" charset="0"/>
              </a:rPr>
              <a:t>Jamie King is a CTC rep who holds live events on Instagram every other Thursday to answers questions about college. </a:t>
            </a:r>
          </a:p>
          <a:p>
            <a:endParaRPr lang="en-US" sz="1600" b="1" i="1" dirty="0">
              <a:latin typeface="Calibri" panose="020F0502020204030204" pitchFamily="34" charset="0"/>
              <a:cs typeface="Calibri" panose="020F0502020204030204" pitchFamily="34" charset="0"/>
            </a:endParaRPr>
          </a:p>
          <a:p>
            <a:endParaRPr lang="en-US" sz="1600" b="1" i="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Added Notes for DE:</a:t>
            </a:r>
          </a:p>
          <a:p>
            <a:r>
              <a:rPr lang="en-US" sz="1600" dirty="0">
                <a:latin typeface="Calibri" panose="020F0502020204030204" pitchFamily="34" charset="0"/>
                <a:cs typeface="Calibri" panose="020F0502020204030204" pitchFamily="34" charset="0"/>
              </a:rPr>
              <a:t>We will continue to require an advisement plan for admission into the college.   Make sure the student has a copy to submit to the college. </a:t>
            </a:r>
            <a:endParaRPr lang="en-US" sz="1600" b="1" i="1"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33</a:t>
            </a:fld>
            <a:endParaRPr lang="en-US" sz="1400" b="1" dirty="0">
              <a:solidFill>
                <a:schemeClr val="tx1"/>
              </a:solidFill>
            </a:endParaRPr>
          </a:p>
        </p:txBody>
      </p:sp>
      <p:pic>
        <p:nvPicPr>
          <p:cNvPr id="8" name="Picture 7" descr="C:\Users\danielbell\AppData\Local\Microsoft\Windows\INetCache\Content.MSO\E808D43F.tmp">
            <a:extLst>
              <a:ext uri="{FF2B5EF4-FFF2-40B4-BE49-F238E27FC236}">
                <a16:creationId xmlns:a16="http://schemas.microsoft.com/office/drawing/2014/main" id="{48BDB7D0-A067-40A5-A308-B3CA891E575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68496" y="201729"/>
            <a:ext cx="3467100" cy="1314450"/>
          </a:xfrm>
          <a:prstGeom prst="rect">
            <a:avLst/>
          </a:prstGeom>
          <a:noFill/>
          <a:ln>
            <a:noFill/>
          </a:ln>
        </p:spPr>
      </p:pic>
      <p:pic>
        <p:nvPicPr>
          <p:cNvPr id="3" name="Recorded Sound">
            <a:hlinkClick r:id="" action="ppaction://media"/>
            <a:extLst>
              <a:ext uri="{FF2B5EF4-FFF2-40B4-BE49-F238E27FC236}">
                <a16:creationId xmlns:a16="http://schemas.microsoft.com/office/drawing/2014/main" id="{4E523090-44EC-4D4B-AF42-AB07827F1A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4536" y="5251765"/>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2098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386090"/>
          </a:xfrm>
          <a:prstGeom prst="rect">
            <a:avLst/>
          </a:prstGeom>
          <a:noFill/>
        </p:spPr>
        <p:txBody>
          <a:bodyPr wrap="square" rtlCol="0">
            <a:spAutoFit/>
          </a:bodyPr>
          <a:lstStyle/>
          <a:p>
            <a:pPr algn="ctr"/>
            <a:r>
              <a:rPr lang="en-US" b="1" i="1" dirty="0">
                <a:latin typeface="Calibri" panose="020F0502020204030204" pitchFamily="34" charset="0"/>
                <a:ea typeface="Calibri" panose="020F0502020204030204" pitchFamily="34" charset="0"/>
                <a:cs typeface="Times New Roman" panose="02020603050405020304" pitchFamily="18" charset="0"/>
              </a:rPr>
              <a:t>Notes from Chattahoochee Technical College </a:t>
            </a:r>
            <a:r>
              <a:rPr lang="en-US" b="1" i="1" u="sng" dirty="0">
                <a:latin typeface="Calibri" panose="020F0502020204030204" pitchFamily="34" charset="0"/>
                <a:ea typeface="Calibri" panose="020F0502020204030204" pitchFamily="34" charset="0"/>
                <a:cs typeface="Times New Roman" panose="02020603050405020304" pitchFamily="18" charset="0"/>
              </a:rPr>
              <a:t>cont.</a:t>
            </a:r>
          </a:p>
          <a:p>
            <a:r>
              <a:rPr lang="en-US" sz="1100" dirty="0">
                <a:latin typeface="Calibri" panose="020F0502020204030204" pitchFamily="34" charset="0"/>
                <a:cs typeface="Calibri" panose="020F0502020204030204" pitchFamily="34" charset="0"/>
              </a:rPr>
              <a:t>     </a:t>
            </a:r>
          </a:p>
          <a:p>
            <a:r>
              <a:rPr lang="en-US" sz="1100" dirty="0">
                <a:latin typeface="Calibri" panose="020F0502020204030204" pitchFamily="34" charset="0"/>
                <a:cs typeface="Calibri" panose="020F0502020204030204" pitchFamily="34" charset="0"/>
              </a:rPr>
              <a:t> </a:t>
            </a:r>
          </a:p>
          <a:p>
            <a:pPr algn="ctr"/>
            <a:r>
              <a:rPr lang="en-US" sz="1600" b="1" u="sng" dirty="0">
                <a:latin typeface="Calibri" panose="020F0502020204030204" pitchFamily="34" charset="0"/>
                <a:cs typeface="Calibri" panose="020F0502020204030204" pitchFamily="34" charset="0"/>
              </a:rPr>
              <a:t>Dual Enrollment Document Deadline: </a:t>
            </a:r>
          </a:p>
          <a:p>
            <a:r>
              <a:rPr lang="en-US" sz="1600" dirty="0">
                <a:latin typeface="Calibri" panose="020F0502020204030204" pitchFamily="34" charset="0"/>
                <a:cs typeface="Calibri" panose="020F0502020204030204" pitchFamily="34" charset="0"/>
              </a:rPr>
              <a:t>Semester Application Deadline * Document Deadline</a:t>
            </a:r>
          </a:p>
          <a:p>
            <a:r>
              <a:rPr lang="en-US" sz="1600" b="1" dirty="0">
                <a:latin typeface="Calibri" panose="020F0502020204030204" pitchFamily="34" charset="0"/>
                <a:cs typeface="Calibri" panose="020F0502020204030204" pitchFamily="34" charset="0"/>
              </a:rPr>
              <a:t>Spring 2021:</a:t>
            </a:r>
            <a:r>
              <a:rPr lang="en-US" sz="1600" dirty="0">
                <a:latin typeface="Calibri" panose="020F0502020204030204" pitchFamily="34" charset="0"/>
                <a:cs typeface="Calibri" panose="020F0502020204030204" pitchFamily="34" charset="0"/>
              </a:rPr>
              <a:t> January – May 2021 (November 1, 2020 November 15, 2020)</a:t>
            </a:r>
          </a:p>
          <a:p>
            <a:r>
              <a:rPr lang="en-US" sz="1600" b="1" dirty="0">
                <a:latin typeface="Calibri" panose="020F0502020204030204" pitchFamily="34" charset="0"/>
                <a:cs typeface="Calibri" panose="020F0502020204030204" pitchFamily="34" charset="0"/>
              </a:rPr>
              <a:t>Summer 2021:</a:t>
            </a:r>
            <a:r>
              <a:rPr lang="en-US" sz="1600" dirty="0">
                <a:latin typeface="Calibri" panose="020F0502020204030204" pitchFamily="34" charset="0"/>
                <a:cs typeface="Calibri" panose="020F0502020204030204" pitchFamily="34" charset="0"/>
              </a:rPr>
              <a:t> June – July 2021  (March 1, 2021 March 15, 2021)</a:t>
            </a:r>
          </a:p>
          <a:p>
            <a:r>
              <a:rPr lang="en-US" sz="1600" b="1" dirty="0">
                <a:latin typeface="Calibri" panose="020F0502020204030204" pitchFamily="34" charset="0"/>
                <a:cs typeface="Calibri" panose="020F0502020204030204" pitchFamily="34" charset="0"/>
              </a:rPr>
              <a:t>Fall 2021:</a:t>
            </a:r>
            <a:r>
              <a:rPr lang="en-US" sz="1600" dirty="0">
                <a:latin typeface="Calibri" panose="020F0502020204030204" pitchFamily="34" charset="0"/>
                <a:cs typeface="Calibri" panose="020F0502020204030204" pitchFamily="34" charset="0"/>
              </a:rPr>
              <a:t> August – December 2021 (May 1, 2021 May 15, 2021)</a:t>
            </a:r>
          </a:p>
          <a:p>
            <a:endParaRPr lang="en-US" sz="1600" b="1" dirty="0">
              <a:latin typeface="Calibri" panose="020F0502020204030204" pitchFamily="34" charset="0"/>
              <a:cs typeface="Calibri" panose="020F0502020204030204" pitchFamily="34" charset="0"/>
            </a:endParaRPr>
          </a:p>
          <a:p>
            <a:pPr algn="ctr"/>
            <a:r>
              <a:rPr lang="en-US" sz="1600" b="1" u="sng" dirty="0">
                <a:latin typeface="Calibri" panose="020F0502020204030204" pitchFamily="34" charset="0"/>
                <a:cs typeface="Calibri" panose="020F0502020204030204" pitchFamily="34" charset="0"/>
              </a:rPr>
              <a:t>Senior Session: Oct 29, 4pm and 7pm</a:t>
            </a:r>
            <a:endParaRPr lang="en-US" sz="1600" u="sng"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This session will highlight our apply to college week Nov 9th - 13th. (This will be great for any December Grads.)</a:t>
            </a:r>
          </a:p>
          <a:p>
            <a:r>
              <a:rPr lang="en-US" sz="1600" dirty="0">
                <a:latin typeface="Calibri" panose="020F0502020204030204" pitchFamily="34" charset="0"/>
                <a:cs typeface="Calibri" panose="020F0502020204030204" pitchFamily="34" charset="0"/>
              </a:rPr>
              <a:t>Sign up Genius Link:  I will send closer to the date.</a:t>
            </a:r>
            <a:br>
              <a:rPr lang="en-US" sz="1600" dirty="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a:p>
            <a:pPr algn="ctr"/>
            <a:r>
              <a:rPr lang="en-US" sz="1600" b="1" u="sng" dirty="0">
                <a:latin typeface="Calibri" panose="020F0502020204030204" pitchFamily="34" charset="0"/>
                <a:cs typeface="Calibri" panose="020F0502020204030204" pitchFamily="34" charset="0"/>
              </a:rPr>
              <a:t>General Admissions Priority Deadline:</a:t>
            </a:r>
          </a:p>
          <a:p>
            <a:r>
              <a:rPr lang="en-US" sz="1600" b="1" dirty="0">
                <a:latin typeface="Calibri" panose="020F0502020204030204" pitchFamily="34" charset="0"/>
                <a:cs typeface="Calibri" panose="020F0502020204030204" pitchFamily="34" charset="0"/>
              </a:rPr>
              <a:t>Spring Semester 2021: </a:t>
            </a:r>
            <a:r>
              <a:rPr lang="en-US" sz="1600" dirty="0">
                <a:latin typeface="Calibri" panose="020F0502020204030204" pitchFamily="34" charset="0"/>
                <a:cs typeface="Calibri" panose="020F0502020204030204" pitchFamily="34" charset="0"/>
              </a:rPr>
              <a:t> (January 11 – May 8) Priority Deadline: November 20, 2020</a:t>
            </a:r>
          </a:p>
          <a:p>
            <a:r>
              <a:rPr lang="en-US" sz="1600" b="1" dirty="0">
                <a:latin typeface="Calibri" panose="020F0502020204030204" pitchFamily="34" charset="0"/>
                <a:cs typeface="Calibri" panose="020F0502020204030204" pitchFamily="34" charset="0"/>
              </a:rPr>
              <a:t>Summer Semester 2021: </a:t>
            </a:r>
            <a:r>
              <a:rPr lang="en-US" sz="1600" dirty="0">
                <a:latin typeface="Calibri" panose="020F0502020204030204" pitchFamily="34" charset="0"/>
                <a:cs typeface="Calibri" panose="020F0502020204030204" pitchFamily="34" charset="0"/>
              </a:rPr>
              <a:t>(June 5 – July 31) Priority Deadline: May 14, 2021</a:t>
            </a:r>
            <a:r>
              <a:rPr lang="en-US" sz="1600" b="1" dirty="0">
                <a:latin typeface="Calibri" panose="020F0502020204030204" pitchFamily="34" charset="0"/>
                <a:cs typeface="Calibri" panose="020F0502020204030204" pitchFamily="34" charset="0"/>
              </a:rPr>
              <a:t>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Fall Semester 2021: TBA</a:t>
            </a:r>
          </a:p>
          <a:p>
            <a:endParaRPr lang="en-US" sz="1600"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Instagram live: askjamie2020</a:t>
            </a:r>
            <a:r>
              <a:rPr lang="en-US" sz="1600" dirty="0">
                <a:latin typeface="Calibri" panose="020F0502020204030204" pitchFamily="34" charset="0"/>
                <a:cs typeface="Calibri" panose="020F0502020204030204" pitchFamily="34" charset="0"/>
              </a:rPr>
              <a:t> </a:t>
            </a:r>
          </a:p>
          <a:p>
            <a:r>
              <a:rPr lang="en-US" sz="1600" dirty="0">
                <a:latin typeface="Calibri" panose="020F0502020204030204" pitchFamily="34" charset="0"/>
                <a:cs typeface="Calibri" panose="020F0502020204030204" pitchFamily="34" charset="0"/>
              </a:rPr>
              <a:t>Jamie King is a CTC rep who holds live events on Instagram every other Thursday to answers questions about college.</a:t>
            </a:r>
            <a:endParaRPr lang="en-US" b="1" i="1"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34</a:t>
            </a:fld>
            <a:endParaRPr lang="en-US" sz="1400" b="1" dirty="0">
              <a:solidFill>
                <a:schemeClr val="tx1"/>
              </a:solidFill>
            </a:endParaRPr>
          </a:p>
        </p:txBody>
      </p:sp>
      <p:pic>
        <p:nvPicPr>
          <p:cNvPr id="8" name="Picture 7" descr="C:\Users\danielbell\AppData\Local\Microsoft\Windows\INetCache\Content.MSO\E808D43F.tmp">
            <a:extLst>
              <a:ext uri="{FF2B5EF4-FFF2-40B4-BE49-F238E27FC236}">
                <a16:creationId xmlns:a16="http://schemas.microsoft.com/office/drawing/2014/main" id="{128344BB-BB53-40C6-BC42-56B2336CB03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68496" y="201729"/>
            <a:ext cx="3467100" cy="1314450"/>
          </a:xfrm>
          <a:prstGeom prst="rect">
            <a:avLst/>
          </a:prstGeom>
          <a:noFill/>
          <a:ln>
            <a:noFill/>
          </a:ln>
        </p:spPr>
      </p:pic>
    </p:spTree>
    <p:extLst>
      <p:ext uri="{BB962C8B-B14F-4D97-AF65-F5344CB8AC3E}">
        <p14:creationId xmlns:p14="http://schemas.microsoft.com/office/powerpoint/2010/main" val="2540674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35</a:t>
            </a:fld>
            <a:endParaRPr lang="en-US" sz="1400" b="1" dirty="0">
              <a:solidFill>
                <a:schemeClr val="tx1"/>
              </a:solidFill>
            </a:endParaRPr>
          </a:p>
        </p:txBody>
      </p:sp>
      <p:pic>
        <p:nvPicPr>
          <p:cNvPr id="8" name="Picture 7" descr="Young Harris College - Wikipedia">
            <a:extLst>
              <a:ext uri="{FF2B5EF4-FFF2-40B4-BE49-F238E27FC236}">
                <a16:creationId xmlns:a16="http://schemas.microsoft.com/office/drawing/2014/main" id="{DA764B96-D1EB-4B48-BBFC-6630E9CC6E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657184" y="4357397"/>
            <a:ext cx="2428728" cy="2350928"/>
          </a:xfrm>
          <a:prstGeom prst="rect">
            <a:avLst/>
          </a:prstGeom>
          <a:noFill/>
          <a:ln>
            <a:noFill/>
          </a:ln>
        </p:spPr>
      </p:pic>
      <p:pic>
        <p:nvPicPr>
          <p:cNvPr id="3" name="Picture 2">
            <a:extLst>
              <a:ext uri="{FF2B5EF4-FFF2-40B4-BE49-F238E27FC236}">
                <a16:creationId xmlns:a16="http://schemas.microsoft.com/office/drawing/2014/main" id="{E86BE9A0-321F-4727-8B1A-325DF3DBF1AF}"/>
              </a:ext>
            </a:extLst>
          </p:cNvPr>
          <p:cNvPicPr>
            <a:picLocks noChangeAspect="1"/>
          </p:cNvPicPr>
          <p:nvPr/>
        </p:nvPicPr>
        <p:blipFill rotWithShape="1">
          <a:blip r:embed="rId5"/>
          <a:srcRect l="29409" t="14598" r="30284" b="15439"/>
          <a:stretch/>
        </p:blipFill>
        <p:spPr>
          <a:xfrm>
            <a:off x="2485709" y="1152594"/>
            <a:ext cx="5468683" cy="5339315"/>
          </a:xfrm>
          <a:prstGeom prst="rect">
            <a:avLst/>
          </a:prstGeom>
        </p:spPr>
      </p:pic>
      <p:sp>
        <p:nvSpPr>
          <p:cNvPr id="6" name="TextBox 5">
            <a:extLst>
              <a:ext uri="{FF2B5EF4-FFF2-40B4-BE49-F238E27FC236}">
                <a16:creationId xmlns:a16="http://schemas.microsoft.com/office/drawing/2014/main" id="{F1B23B69-7B0C-4DD0-AB03-4F47C4D85016}"/>
              </a:ext>
            </a:extLst>
          </p:cNvPr>
          <p:cNvSpPr txBox="1"/>
          <p:nvPr/>
        </p:nvSpPr>
        <p:spPr>
          <a:xfrm>
            <a:off x="8325394" y="1152594"/>
            <a:ext cx="3760518" cy="1323439"/>
          </a:xfrm>
          <a:prstGeom prst="rect">
            <a:avLst/>
          </a:prstGeom>
          <a:noFill/>
        </p:spPr>
        <p:txBody>
          <a:bodyPr wrap="square" rtlCol="0">
            <a:spAutoFit/>
          </a:bodyPr>
          <a:lstStyle/>
          <a:p>
            <a:r>
              <a:rPr lang="en-US" sz="1600" dirty="0">
                <a:solidFill>
                  <a:srgbClr val="7030A0"/>
                </a:solidFill>
                <a:latin typeface="Calibri" panose="020F0502020204030204" pitchFamily="34" charset="0"/>
                <a:cs typeface="Calibri" panose="020F0502020204030204" pitchFamily="34" charset="0"/>
              </a:rPr>
              <a:t>Our minimum GPA requirement for admission is a 3.0 academic GPA (calculated using only math, English/language arts, history, science, and foreign language courses).</a:t>
            </a:r>
          </a:p>
        </p:txBody>
      </p:sp>
      <p:pic>
        <p:nvPicPr>
          <p:cNvPr id="5" name="Recorded Sound">
            <a:hlinkClick r:id="" action="ppaction://media"/>
            <a:extLst>
              <a:ext uri="{FF2B5EF4-FFF2-40B4-BE49-F238E27FC236}">
                <a16:creationId xmlns:a16="http://schemas.microsoft.com/office/drawing/2014/main" id="{ADBE8FE1-FF65-4CED-A5FB-538E977FF6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6748" y="3212651"/>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3103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386090"/>
          </a:xfrm>
          <a:prstGeom prst="rect">
            <a:avLst/>
          </a:prstGeom>
          <a:noFill/>
        </p:spPr>
        <p:txBody>
          <a:bodyPr wrap="square" rtlCol="0">
            <a:spAutoFit/>
          </a:bodyPr>
          <a:lstStyle/>
          <a:p>
            <a:pPr algn="ctr"/>
            <a:r>
              <a:rPr lang="en-US" b="1" i="1" dirty="0">
                <a:latin typeface="Calibri" panose="020F0502020204030204" pitchFamily="34" charset="0"/>
                <a:ea typeface="Calibri" panose="020F0502020204030204" pitchFamily="34" charset="0"/>
                <a:cs typeface="Times New Roman" panose="02020603050405020304" pitchFamily="18" charset="0"/>
              </a:rPr>
              <a:t>Notes from Young Harris College</a:t>
            </a: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b="1" i="1" u="sng"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cs typeface="Calibri" panose="020F0502020204030204" pitchFamily="34" charset="0"/>
              </a:rPr>
              <a:t>     </a:t>
            </a:r>
          </a:p>
          <a:p>
            <a:r>
              <a:rPr lang="en-US" sz="1100" dirty="0">
                <a:latin typeface="Calibri" panose="020F0502020204030204" pitchFamily="34" charset="0"/>
                <a:cs typeface="Calibri" panose="020F0502020204030204" pitchFamily="34" charset="0"/>
              </a:rPr>
              <a:t> </a:t>
            </a:r>
          </a:p>
          <a:p>
            <a:pPr marL="342900" indent="-342900">
              <a:buFont typeface="+mj-lt"/>
              <a:buAutoNum type="arabicPeriod"/>
            </a:pPr>
            <a:r>
              <a:rPr lang="en-US" sz="1600" dirty="0">
                <a:latin typeface="Calibri" panose="020F0502020204030204" pitchFamily="34" charset="0"/>
                <a:cs typeface="Calibri" panose="020F0502020204030204" pitchFamily="34" charset="0"/>
              </a:rPr>
              <a:t>Talk with your guidance counselor about your interest in the dual-enrollment program offered by Young Harris Early College.</a:t>
            </a:r>
          </a:p>
          <a:p>
            <a:pPr marL="342900" indent="-342900">
              <a:buFont typeface="+mj-lt"/>
              <a:buAutoNum type="arabicPeriod"/>
            </a:pPr>
            <a:endParaRPr lang="en-US" sz="1600" dirty="0">
              <a:latin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cs typeface="Calibri" panose="020F0502020204030204" pitchFamily="34" charset="0"/>
              </a:rPr>
              <a:t>Submit your application for admission at </a:t>
            </a:r>
            <a:r>
              <a:rPr lang="en-US" sz="1600" dirty="0">
                <a:solidFill>
                  <a:srgbClr val="7030A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discover.yhc.edu/</a:t>
            </a:r>
            <a:r>
              <a:rPr lang="en-US" sz="1600" dirty="0" err="1">
                <a:solidFill>
                  <a:srgbClr val="7030A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applynow</a:t>
            </a:r>
            <a:r>
              <a:rPr lang="en-US" sz="1600" dirty="0">
                <a:solidFill>
                  <a:srgbClr val="7030A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r>
              <a:rPr lang="en-US" sz="1600" dirty="0">
                <a:latin typeface="Calibri" panose="020F0502020204030204" pitchFamily="34" charset="0"/>
                <a:cs typeface="Calibri" panose="020F0502020204030204" pitchFamily="34" charset="0"/>
              </a:rPr>
              <a:t> Submit the initial inquiry form, set your password, and complete the application! If you have questions about the application process, contact YHC Admissions at (706) 379-3111.</a:t>
            </a:r>
          </a:p>
          <a:p>
            <a:pPr marL="342900" indent="-342900">
              <a:buFont typeface="+mj-lt"/>
              <a:buAutoNum type="arabicPeriod"/>
            </a:pPr>
            <a:endParaRPr lang="en-US" sz="1600" dirty="0">
              <a:latin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cs typeface="Calibri" panose="020F0502020204030204" pitchFamily="34" charset="0"/>
              </a:rPr>
              <a:t>Submit an official copy of your high school transcript with your most recent grades. If you have test scores, submit your official SAT or ACT scores. If you have not taken the SAT or ACT yet, you may still be eligible to participate in the program if you have a 3.2 GPA.</a:t>
            </a:r>
          </a:p>
          <a:p>
            <a:pPr marL="342900" indent="-342900">
              <a:buFont typeface="+mj-lt"/>
              <a:buAutoNum type="arabicPeriod"/>
            </a:pPr>
            <a:endParaRPr lang="en-US" sz="1600" dirty="0">
              <a:latin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cs typeface="Calibri" panose="020F0502020204030204" pitchFamily="34" charset="0"/>
              </a:rPr>
              <a:t>Visit </a:t>
            </a:r>
            <a:r>
              <a:rPr lang="en-US" sz="1600" dirty="0">
                <a:solidFill>
                  <a:srgbClr val="7030A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GaFutures.org</a:t>
            </a:r>
            <a:r>
              <a:rPr lang="en-US" sz="1600" dirty="0">
                <a:solidFill>
                  <a:srgbClr val="7030A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to complete your Dual Enrollment funding application by clicking on the 'apply now' button.</a:t>
            </a:r>
          </a:p>
          <a:p>
            <a:pPr marL="342900" indent="-342900">
              <a:buFont typeface="+mj-lt"/>
              <a:buAutoNum type="arabicPeriod"/>
            </a:pPr>
            <a:endParaRPr lang="en-US" sz="1600" dirty="0">
              <a:latin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cs typeface="Calibri" panose="020F0502020204030204" pitchFamily="34" charset="0"/>
              </a:rPr>
              <a:t>After you receive your acceptance email from YHC, visit your Young Harris College application portal to find your login and other important information.</a:t>
            </a:r>
          </a:p>
          <a:p>
            <a:pPr marL="342900" indent="-342900">
              <a:buFont typeface="+mj-lt"/>
              <a:buAutoNum type="arabicPeriod"/>
            </a:pPr>
            <a:endParaRPr lang="en-US" sz="1600" dirty="0">
              <a:latin typeface="Calibri" panose="020F0502020204030204" pitchFamily="34" charset="0"/>
              <a:cs typeface="Calibri" panose="020F0502020204030204" pitchFamily="34" charset="0"/>
            </a:endParaRPr>
          </a:p>
          <a:p>
            <a:pPr marL="342900" indent="-342900">
              <a:buFont typeface="+mj-lt"/>
              <a:buAutoNum type="arabicPeriod"/>
            </a:pPr>
            <a:r>
              <a:rPr lang="en-US" sz="1600" dirty="0">
                <a:latin typeface="Calibri" panose="020F0502020204030204" pitchFamily="34" charset="0"/>
                <a:cs typeface="Calibri" panose="020F0502020204030204" pitchFamily="34" charset="0"/>
              </a:rPr>
              <a:t>Access your YHC account information on your application portal approximately 30 days before your course(s) begin, and visit email.yhc.edu to access your new email.</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36</a:t>
            </a:fld>
            <a:endParaRPr lang="en-US" sz="1400" b="1" dirty="0">
              <a:solidFill>
                <a:schemeClr val="tx1"/>
              </a:solidFill>
            </a:endParaRPr>
          </a:p>
        </p:txBody>
      </p:sp>
      <p:pic>
        <p:nvPicPr>
          <p:cNvPr id="8" name="Picture 7" descr="Young Harris College - Wikipedia">
            <a:extLst>
              <a:ext uri="{FF2B5EF4-FFF2-40B4-BE49-F238E27FC236}">
                <a16:creationId xmlns:a16="http://schemas.microsoft.com/office/drawing/2014/main" id="{DA764B96-D1EB-4B48-BBFC-6630E9CC6E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657184" y="4357397"/>
            <a:ext cx="2428728" cy="2350928"/>
          </a:xfrm>
          <a:prstGeom prst="rect">
            <a:avLst/>
          </a:prstGeom>
          <a:noFill/>
          <a:ln>
            <a:noFill/>
          </a:ln>
        </p:spPr>
      </p:pic>
    </p:spTree>
    <p:extLst>
      <p:ext uri="{BB962C8B-B14F-4D97-AF65-F5344CB8AC3E}">
        <p14:creationId xmlns:p14="http://schemas.microsoft.com/office/powerpoint/2010/main" val="2122934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19355" y="1116238"/>
            <a:ext cx="8791300" cy="5740033"/>
          </a:xfrm>
          <a:prstGeom prst="rect">
            <a:avLst/>
          </a:prstGeom>
          <a:noFill/>
        </p:spPr>
        <p:txBody>
          <a:bodyPr wrap="square" rtlCol="0">
            <a:spAutoFit/>
          </a:bodyPr>
          <a:lstStyle/>
          <a:p>
            <a:pPr algn="ctr"/>
            <a:r>
              <a:rPr lang="en-US" b="1" i="1" dirty="0">
                <a:latin typeface="Calibri" panose="020F0502020204030204" pitchFamily="34" charset="0"/>
                <a:ea typeface="Calibri" panose="020F0502020204030204" pitchFamily="34" charset="0"/>
                <a:cs typeface="Times New Roman" panose="02020603050405020304" pitchFamily="18" charset="0"/>
              </a:rPr>
              <a:t>Notes from University of North Georgia </a:t>
            </a:r>
            <a:endParaRPr lang="en-US" b="1" i="1" u="sng"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100" dirty="0">
                <a:latin typeface="Calibri" panose="020F0502020204030204" pitchFamily="34" charset="0"/>
                <a:cs typeface="Calibri" panose="020F0502020204030204" pitchFamily="34" charset="0"/>
              </a:rPr>
              <a:t>     </a:t>
            </a:r>
            <a:r>
              <a:rPr lang="en-US" b="1" u="sng" dirty="0">
                <a:solidFill>
                  <a:srgbClr val="0070C0"/>
                </a:solidFill>
                <a:latin typeface="Calibri" panose="020F0502020204030204" pitchFamily="34" charset="0"/>
                <a:cs typeface="Calibri" panose="020F0502020204030204" pitchFamily="34" charset="0"/>
              </a:rPr>
              <a:t>COVID-19 2021 Dual Enrollment Admissions Changes</a:t>
            </a:r>
            <a:endParaRPr lang="en-US" b="1" dirty="0">
              <a:solidFill>
                <a:srgbClr val="0070C0"/>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dirty="0">
                <a:latin typeface="Calibri" panose="020F0502020204030204" pitchFamily="34" charset="0"/>
                <a:cs typeface="Calibri" panose="020F0502020204030204" pitchFamily="34" charset="0"/>
              </a:rPr>
              <a:t>Must be a rising high school junior or senior</a:t>
            </a:r>
            <a:r>
              <a:rPr lang="en-US" sz="1600" dirty="0">
                <a:latin typeface="Calibri" panose="020F0502020204030204" pitchFamily="34" charset="0"/>
                <a:cs typeface="Calibri" panose="020F0502020204030204" pitchFamily="34" charset="0"/>
              </a:rPr>
              <a:t> at time of enrollment.</a:t>
            </a:r>
          </a:p>
          <a:p>
            <a:pPr marL="285750" indent="-285750">
              <a:buFont typeface="Arial" panose="020B0604020202020204" pitchFamily="34" charset="0"/>
              <a:buChar char="•"/>
            </a:pPr>
            <a:r>
              <a:rPr lang="en-US" sz="1600" b="1" dirty="0">
                <a:latin typeface="Calibri" panose="020F0502020204030204" pitchFamily="34" charset="0"/>
                <a:cs typeface="Calibri" panose="020F0502020204030204" pitchFamily="34" charset="0"/>
              </a:rPr>
              <a:t>GPA remains at 3.25</a:t>
            </a:r>
            <a:r>
              <a:rPr lang="en-US" sz="1600" dirty="0">
                <a:latin typeface="Calibri" panose="020F0502020204030204" pitchFamily="34" charset="0"/>
                <a:cs typeface="Calibri" panose="020F0502020204030204" pitchFamily="34" charset="0"/>
              </a:rPr>
              <a:t> as calculated on completed Required High School Curriculum (RHSC).</a:t>
            </a:r>
          </a:p>
          <a:p>
            <a:pPr fontAlgn="base"/>
            <a:br>
              <a:rPr lang="en-US" sz="1600" b="1"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t>
            </a: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pPr fontAlgn="base"/>
            <a:endParaRPr lang="en-US" sz="1600"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Application Deadlines:		Spring/Nov. 1</a:t>
            </a:r>
            <a:r>
              <a:rPr lang="en-US" sz="1600" b="1" baseline="30000" dirty="0">
                <a:latin typeface="Calibri" panose="020F0502020204030204" pitchFamily="34" charset="0"/>
                <a:cs typeface="Calibri" panose="020F0502020204030204" pitchFamily="34" charset="0"/>
              </a:rPr>
              <a:t>st</a:t>
            </a:r>
            <a:r>
              <a:rPr lang="en-US" sz="1600" b="1" dirty="0">
                <a:latin typeface="Calibri" panose="020F0502020204030204" pitchFamily="34" charset="0"/>
                <a:cs typeface="Calibri" panose="020F0502020204030204" pitchFamily="34" charset="0"/>
              </a:rPr>
              <a:t>		Summer/April 15</a:t>
            </a:r>
            <a:r>
              <a:rPr lang="en-US" sz="1600" b="1" baseline="30000" dirty="0">
                <a:latin typeface="Calibri" panose="020F0502020204030204" pitchFamily="34" charset="0"/>
                <a:cs typeface="Calibri" panose="020F0502020204030204" pitchFamily="34" charset="0"/>
              </a:rPr>
              <a:t>th</a:t>
            </a:r>
            <a:r>
              <a:rPr lang="en-US" sz="1600" b="1" dirty="0">
                <a:latin typeface="Calibri" panose="020F0502020204030204" pitchFamily="34" charset="0"/>
                <a:cs typeface="Calibri" panose="020F0502020204030204" pitchFamily="34" charset="0"/>
              </a:rPr>
              <a:t>		Fall/May 15</a:t>
            </a:r>
            <a:r>
              <a:rPr lang="en-US" sz="1600" b="1" baseline="30000" dirty="0">
                <a:latin typeface="Calibri" panose="020F0502020204030204" pitchFamily="34" charset="0"/>
                <a:cs typeface="Calibri" panose="020F0502020204030204" pitchFamily="34" charset="0"/>
              </a:rPr>
              <a:t>th</a:t>
            </a:r>
            <a:r>
              <a:rPr lang="en-US" sz="1600" b="1"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For more information, please contact:</a:t>
            </a:r>
          </a:p>
          <a:p>
            <a:r>
              <a:rPr lang="en-US" sz="1600" dirty="0">
                <a:latin typeface="Calibri" panose="020F0502020204030204" pitchFamily="34" charset="0"/>
                <a:cs typeface="Calibri" panose="020F0502020204030204" pitchFamily="34" charset="0"/>
              </a:rPr>
              <a:t>Lori Bramlett, Assistant Director for Enrollment Services at 706-946-5462 or lori.bramlett@ung.edu</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37</a:t>
            </a:fld>
            <a:endParaRPr lang="en-US" sz="1400" b="1" dirty="0">
              <a:solidFill>
                <a:schemeClr val="tx1"/>
              </a:solidFill>
            </a:endParaRPr>
          </a:p>
        </p:txBody>
      </p:sp>
      <p:pic>
        <p:nvPicPr>
          <p:cNvPr id="9" name="Picture 8" descr="Merit">
            <a:extLst>
              <a:ext uri="{FF2B5EF4-FFF2-40B4-BE49-F238E27FC236}">
                <a16:creationId xmlns:a16="http://schemas.microsoft.com/office/drawing/2014/main" id="{4FABAC78-7346-44FF-9C6A-7BC380AB82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546673" y="4294187"/>
            <a:ext cx="2469515" cy="2381250"/>
          </a:xfrm>
          <a:prstGeom prst="rect">
            <a:avLst/>
          </a:prstGeom>
          <a:noFill/>
          <a:ln>
            <a:noFill/>
          </a:ln>
        </p:spPr>
      </p:pic>
      <p:graphicFrame>
        <p:nvGraphicFramePr>
          <p:cNvPr id="3" name="Table 2">
            <a:extLst>
              <a:ext uri="{FF2B5EF4-FFF2-40B4-BE49-F238E27FC236}">
                <a16:creationId xmlns:a16="http://schemas.microsoft.com/office/drawing/2014/main" id="{26EF3E7E-A5F2-419A-8F07-D6C12376C767}"/>
              </a:ext>
            </a:extLst>
          </p:cNvPr>
          <p:cNvGraphicFramePr>
            <a:graphicFrameLocks noGrp="1"/>
          </p:cNvGraphicFramePr>
          <p:nvPr>
            <p:extLst>
              <p:ext uri="{D42A27DB-BD31-4B8C-83A1-F6EECF244321}">
                <p14:modId xmlns:p14="http://schemas.microsoft.com/office/powerpoint/2010/main" val="2588377122"/>
              </p:ext>
            </p:extLst>
          </p:nvPr>
        </p:nvGraphicFramePr>
        <p:xfrm>
          <a:off x="807261" y="2449495"/>
          <a:ext cx="8791300" cy="3200400"/>
        </p:xfrm>
        <a:graphic>
          <a:graphicData uri="http://schemas.openxmlformats.org/drawingml/2006/table">
            <a:tbl>
              <a:tblPr firstRow="1" bandRow="1">
                <a:tableStyleId>{5C22544A-7EE6-4342-B048-85BDC9FD1C3A}</a:tableStyleId>
              </a:tblPr>
              <a:tblGrid>
                <a:gridCol w="4395650">
                  <a:extLst>
                    <a:ext uri="{9D8B030D-6E8A-4147-A177-3AD203B41FA5}">
                      <a16:colId xmlns:a16="http://schemas.microsoft.com/office/drawing/2014/main" val="4215209132"/>
                    </a:ext>
                  </a:extLst>
                </a:gridCol>
                <a:gridCol w="4395650">
                  <a:extLst>
                    <a:ext uri="{9D8B030D-6E8A-4147-A177-3AD203B41FA5}">
                      <a16:colId xmlns:a16="http://schemas.microsoft.com/office/drawing/2014/main" val="3643187433"/>
                    </a:ext>
                  </a:extLst>
                </a:gridCol>
              </a:tblGrid>
              <a:tr h="3067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Calibri" panose="020F0502020204030204" pitchFamily="34" charset="0"/>
                          <a:cs typeface="Calibri" panose="020F0502020204030204" pitchFamily="34" charset="0"/>
                        </a:rPr>
                        <a:t>ACT Scores</a:t>
                      </a:r>
                    </a:p>
                    <a:p>
                      <a:pPr lvl="0" fontAlgn="base"/>
                      <a:r>
                        <a:rPr lang="en-US" sz="1600" b="0" dirty="0">
                          <a:solidFill>
                            <a:schemeClr val="tx1"/>
                          </a:solidFill>
                          <a:latin typeface="Calibri" panose="020F0502020204030204" pitchFamily="34" charset="0"/>
                          <a:cs typeface="Calibri" panose="020F0502020204030204" pitchFamily="34" charset="0"/>
                        </a:rPr>
                        <a:t>20 English or Reading</a:t>
                      </a:r>
                    </a:p>
                    <a:p>
                      <a:pPr lvl="0" fontAlgn="base"/>
                      <a:r>
                        <a:rPr lang="en-US" sz="1600" b="0" dirty="0">
                          <a:solidFill>
                            <a:schemeClr val="tx1"/>
                          </a:solidFill>
                          <a:latin typeface="Calibri" panose="020F0502020204030204" pitchFamily="34" charset="0"/>
                          <a:cs typeface="Calibri" panose="020F0502020204030204" pitchFamily="34" charset="0"/>
                        </a:rPr>
                        <a:t>18 Math</a:t>
                      </a:r>
                    </a:p>
                    <a:p>
                      <a:pPr lvl="0" fontAlgn="base"/>
                      <a:r>
                        <a:rPr lang="en-US" sz="1600" b="0" dirty="0">
                          <a:solidFill>
                            <a:schemeClr val="tx1"/>
                          </a:solidFill>
                          <a:latin typeface="Calibri" panose="020F0502020204030204" pitchFamily="34" charset="0"/>
                          <a:cs typeface="Calibri" panose="020F0502020204030204" pitchFamily="34" charset="0"/>
                        </a:rPr>
                        <a:t>20 Composite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base"/>
                      <a:r>
                        <a:rPr lang="en-US" sz="1600" b="1" dirty="0">
                          <a:solidFill>
                            <a:schemeClr val="tx1"/>
                          </a:solidFill>
                          <a:latin typeface="Calibri" panose="020F0502020204030204" pitchFamily="34" charset="0"/>
                          <a:cs typeface="Calibri" panose="020F0502020204030204" pitchFamily="34" charset="0"/>
                        </a:rPr>
                        <a:t>SAT Scores</a:t>
                      </a:r>
                      <a:endParaRPr lang="en-US" sz="1600" dirty="0">
                        <a:solidFill>
                          <a:schemeClr val="tx1"/>
                        </a:solidFill>
                        <a:latin typeface="Calibri" panose="020F0502020204030204" pitchFamily="34" charset="0"/>
                        <a:cs typeface="Calibri" panose="020F0502020204030204" pitchFamily="34" charset="0"/>
                      </a:endParaRPr>
                    </a:p>
                    <a:p>
                      <a:pPr lvl="0" fontAlgn="base"/>
                      <a:r>
                        <a:rPr lang="en-US" sz="1600" b="0" dirty="0">
                          <a:solidFill>
                            <a:schemeClr val="tx1"/>
                          </a:solidFill>
                          <a:latin typeface="Calibri" panose="020F0502020204030204" pitchFamily="34" charset="0"/>
                          <a:cs typeface="Calibri" panose="020F0502020204030204" pitchFamily="34" charset="0"/>
                        </a:rPr>
                        <a:t>530 EBRW</a:t>
                      </a:r>
                    </a:p>
                    <a:p>
                      <a:pPr lvl="0" fontAlgn="base"/>
                      <a:r>
                        <a:rPr lang="en-US" sz="1600" b="0" dirty="0">
                          <a:solidFill>
                            <a:schemeClr val="tx1"/>
                          </a:solidFill>
                          <a:latin typeface="Calibri" panose="020F0502020204030204" pitchFamily="34" charset="0"/>
                          <a:cs typeface="Calibri" panose="020F0502020204030204" pitchFamily="34" charset="0"/>
                        </a:rPr>
                        <a:t>480 Math</a:t>
                      </a:r>
                    </a:p>
                    <a:p>
                      <a:pPr lvl="0" fontAlgn="base"/>
                      <a:r>
                        <a:rPr lang="en-US" sz="1600" b="0" dirty="0">
                          <a:solidFill>
                            <a:schemeClr val="tx1"/>
                          </a:solidFill>
                          <a:latin typeface="Calibri" panose="020F0502020204030204" pitchFamily="34" charset="0"/>
                          <a:cs typeface="Calibri" panose="020F0502020204030204" pitchFamily="34" charset="0"/>
                        </a:rPr>
                        <a:t>1050 Combined</a:t>
                      </a:r>
                      <a:endParaRPr 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986079"/>
                  </a:ext>
                </a:extLst>
              </a:tr>
              <a:tr h="370840">
                <a:tc>
                  <a:txBody>
                    <a:bodyPr/>
                    <a:lstStyle/>
                    <a:p>
                      <a:pPr fontAlgn="base"/>
                      <a:r>
                        <a:rPr lang="en-US" sz="1600" b="1" dirty="0">
                          <a:latin typeface="Calibri" panose="020F0502020204030204" pitchFamily="34" charset="0"/>
                          <a:cs typeface="Calibri" panose="020F0502020204030204" pitchFamily="34" charset="0"/>
                        </a:rPr>
                        <a:t>PSAT Scores</a:t>
                      </a:r>
                      <a:endParaRPr lang="en-US" sz="1600" dirty="0">
                        <a:latin typeface="Calibri" panose="020F0502020204030204" pitchFamily="34" charset="0"/>
                        <a:cs typeface="Calibri" panose="020F0502020204030204" pitchFamily="34" charset="0"/>
                      </a:endParaRPr>
                    </a:p>
                    <a:p>
                      <a:pPr lvl="0" fontAlgn="base"/>
                      <a:r>
                        <a:rPr lang="en-US" sz="1600" dirty="0">
                          <a:latin typeface="Calibri" panose="020F0502020204030204" pitchFamily="34" charset="0"/>
                          <a:cs typeface="Calibri" panose="020F0502020204030204" pitchFamily="34" charset="0"/>
                        </a:rPr>
                        <a:t>490 EBRW</a:t>
                      </a:r>
                    </a:p>
                    <a:p>
                      <a:pPr lvl="0" fontAlgn="base"/>
                      <a:r>
                        <a:rPr lang="en-US" sz="1600" dirty="0">
                          <a:latin typeface="Calibri" panose="020F0502020204030204" pitchFamily="34" charset="0"/>
                          <a:cs typeface="Calibri" panose="020F0502020204030204" pitchFamily="34" charset="0"/>
                        </a:rPr>
                        <a:t>440 Math</a:t>
                      </a:r>
                    </a:p>
                    <a:p>
                      <a:pPr lvl="0" fontAlgn="base"/>
                      <a:r>
                        <a:rPr lang="en-US" sz="1600" dirty="0">
                          <a:latin typeface="Calibri" panose="020F0502020204030204" pitchFamily="34" charset="0"/>
                          <a:cs typeface="Calibri" panose="020F0502020204030204" pitchFamily="34" charset="0"/>
                        </a:rPr>
                        <a:t>960 Combined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base"/>
                      <a:r>
                        <a:rPr lang="en-US" sz="1600" b="1" dirty="0">
                          <a:latin typeface="Calibri" panose="020F0502020204030204" pitchFamily="34" charset="0"/>
                          <a:cs typeface="Calibri" panose="020F0502020204030204" pitchFamily="34" charset="0"/>
                        </a:rPr>
                        <a:t>Accuplacer Scores</a:t>
                      </a:r>
                      <a:endParaRPr lang="en-US" sz="1600" dirty="0">
                        <a:latin typeface="Calibri" panose="020F0502020204030204" pitchFamily="34" charset="0"/>
                        <a:cs typeface="Calibri" panose="020F0502020204030204" pitchFamily="34" charset="0"/>
                      </a:endParaRPr>
                    </a:p>
                    <a:p>
                      <a:pPr lvl="0" fontAlgn="base"/>
                      <a:r>
                        <a:rPr lang="en-US" sz="1600" dirty="0">
                          <a:latin typeface="Calibri" panose="020F0502020204030204" pitchFamily="34" charset="0"/>
                          <a:cs typeface="Calibri" panose="020F0502020204030204" pitchFamily="34" charset="0"/>
                        </a:rPr>
                        <a:t>243 Reading</a:t>
                      </a:r>
                    </a:p>
                    <a:p>
                      <a:pPr lvl="0" fontAlgn="base"/>
                      <a:r>
                        <a:rPr lang="en-US" sz="1600" dirty="0">
                          <a:latin typeface="Calibri" panose="020F0502020204030204" pitchFamily="34" charset="0"/>
                          <a:cs typeface="Calibri" panose="020F0502020204030204" pitchFamily="34" charset="0"/>
                        </a:rPr>
                        <a:t>4 </a:t>
                      </a:r>
                      <a:r>
                        <a:rPr lang="en-US" sz="1600" dirty="0" err="1">
                          <a:latin typeface="Calibri" panose="020F0502020204030204" pitchFamily="34" charset="0"/>
                          <a:cs typeface="Calibri" panose="020F0502020204030204" pitchFamily="34" charset="0"/>
                        </a:rPr>
                        <a:t>Writeplacer</a:t>
                      </a:r>
                      <a:endParaRPr lang="en-US" sz="1600" dirty="0">
                        <a:latin typeface="Calibri" panose="020F0502020204030204" pitchFamily="34" charset="0"/>
                        <a:cs typeface="Calibri" panose="020F0502020204030204" pitchFamily="34" charset="0"/>
                      </a:endParaRPr>
                    </a:p>
                    <a:p>
                      <a:pPr lvl="0" fontAlgn="base"/>
                      <a:r>
                        <a:rPr lang="en-US" sz="1600" dirty="0">
                          <a:latin typeface="Calibri" panose="020F0502020204030204" pitchFamily="34" charset="0"/>
                          <a:cs typeface="Calibri" panose="020F0502020204030204" pitchFamily="34" charset="0"/>
                        </a:rPr>
                        <a:t>266 Math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0914908"/>
                  </a:ext>
                </a:extLst>
              </a:tr>
              <a:tr h="370840">
                <a:tc gridSpan="2">
                  <a:txBody>
                    <a:bodyPr/>
                    <a:lstStyle/>
                    <a:p>
                      <a:pPr algn="l" fontAlgn="base"/>
                      <a:r>
                        <a:rPr lang="en-US" sz="1600" b="1" dirty="0" err="1">
                          <a:latin typeface="Calibri" panose="020F0502020204030204" pitchFamily="34" charset="0"/>
                          <a:cs typeface="Calibri" panose="020F0502020204030204" pitchFamily="34" charset="0"/>
                        </a:rPr>
                        <a:t>PreACT</a:t>
                      </a:r>
                      <a:r>
                        <a:rPr lang="en-US" sz="1600" b="1" dirty="0">
                          <a:latin typeface="Calibri" panose="020F0502020204030204" pitchFamily="34" charset="0"/>
                          <a:cs typeface="Calibri" panose="020F0502020204030204" pitchFamily="34" charset="0"/>
                        </a:rPr>
                        <a:t> Scores</a:t>
                      </a:r>
                      <a:endParaRPr lang="en-US" sz="1600" dirty="0">
                        <a:latin typeface="Calibri" panose="020F0502020204030204" pitchFamily="34" charset="0"/>
                        <a:cs typeface="Calibri" panose="020F0502020204030204" pitchFamily="34" charset="0"/>
                      </a:endParaRPr>
                    </a:p>
                    <a:p>
                      <a:pPr lvl="0" algn="l" fontAlgn="base"/>
                      <a:r>
                        <a:rPr lang="en-US" sz="1600" dirty="0">
                          <a:latin typeface="Calibri" panose="020F0502020204030204" pitchFamily="34" charset="0"/>
                          <a:cs typeface="Calibri" panose="020F0502020204030204" pitchFamily="34" charset="0"/>
                        </a:rPr>
                        <a:t>20 English or Reading</a:t>
                      </a:r>
                    </a:p>
                    <a:p>
                      <a:pPr lvl="0" algn="l" fontAlgn="base"/>
                      <a:r>
                        <a:rPr lang="en-US" sz="1600" dirty="0">
                          <a:latin typeface="Calibri" panose="020F0502020204030204" pitchFamily="34" charset="0"/>
                          <a:cs typeface="Calibri" panose="020F0502020204030204" pitchFamily="34" charset="0"/>
                        </a:rPr>
                        <a:t>18 Math</a:t>
                      </a:r>
                    </a:p>
                    <a:p>
                      <a:pPr lvl="0" algn="l" fontAlgn="base"/>
                      <a:r>
                        <a:rPr lang="en-US" sz="1600" dirty="0">
                          <a:latin typeface="Calibri" panose="020F0502020204030204" pitchFamily="34" charset="0"/>
                          <a:cs typeface="Calibri" panose="020F0502020204030204" pitchFamily="34" charset="0"/>
                        </a:rPr>
                        <a:t>20 Composite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vl="0" fontAlgn="base"/>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89018695"/>
                  </a:ext>
                </a:extLst>
              </a:tr>
            </a:tbl>
          </a:graphicData>
        </a:graphic>
      </p:graphicFrame>
      <p:pic>
        <p:nvPicPr>
          <p:cNvPr id="6" name="Recorded Sound">
            <a:hlinkClick r:id="" action="ppaction://media"/>
            <a:extLst>
              <a:ext uri="{FF2B5EF4-FFF2-40B4-BE49-F238E27FC236}">
                <a16:creationId xmlns:a16="http://schemas.microsoft.com/office/drawing/2014/main" id="{668D264A-9D97-4737-987D-5B6D31A9AF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6630" y="3187575"/>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199051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3908762"/>
          </a:xfrm>
          <a:prstGeom prst="rect">
            <a:avLst/>
          </a:prstGeom>
          <a:noFill/>
        </p:spPr>
        <p:txBody>
          <a:bodyPr wrap="square" rtlCol="0">
            <a:spAutoFit/>
          </a:bodyPr>
          <a:lstStyle/>
          <a:p>
            <a:pPr algn="ctr"/>
            <a:r>
              <a:rPr lang="en-US" b="1" i="1" dirty="0">
                <a:latin typeface="Calibri" panose="020F0502020204030204" pitchFamily="34" charset="0"/>
                <a:ea typeface="Calibri" panose="020F0502020204030204" pitchFamily="34" charset="0"/>
                <a:cs typeface="Times New Roman" panose="02020603050405020304" pitchFamily="18" charset="0"/>
              </a:rPr>
              <a:t>Notes from Kennesaw State University</a:t>
            </a: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b="1" i="1" u="sng"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Calibri" panose="020F0502020204030204" pitchFamily="34" charset="0"/>
                <a:cs typeface="Calibri" panose="020F0502020204030204" pitchFamily="34" charset="0"/>
              </a:rPr>
              <a:t>  </a:t>
            </a:r>
          </a:p>
          <a:p>
            <a:r>
              <a:rPr lang="en-US" sz="1600" b="1" dirty="0">
                <a:latin typeface="Calibri" panose="020F0502020204030204" pitchFamily="34" charset="0"/>
                <a:cs typeface="Calibri" panose="020F0502020204030204" pitchFamily="34" charset="0"/>
              </a:rPr>
              <a:t>Admission Requirements:</a:t>
            </a: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Must be considered a high school Junior or Senior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3.0 as calculated by KSU</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2 units of English, Math (</a:t>
            </a:r>
            <a:r>
              <a:rPr lang="en-US" sz="1600" i="1" dirty="0">
                <a:latin typeface="Calibri" panose="020F0502020204030204" pitchFamily="34" charset="0"/>
                <a:cs typeface="Calibri" panose="020F0502020204030204" pitchFamily="34" charset="0"/>
              </a:rPr>
              <a:t>completion of Algebra II prior to the start of the term</a:t>
            </a:r>
            <a:r>
              <a:rPr lang="en-US" sz="1600" dirty="0">
                <a:latin typeface="Calibri" panose="020F0502020204030204" pitchFamily="34" charset="0"/>
                <a:cs typeface="Calibri" panose="020F0502020204030204" pitchFamily="34" charset="0"/>
              </a:rPr>
              <a:t>), Science, and 1 unit of Social Science</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SAT and/or ACT is not required for spring, summer, or fall 2021 terms</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Policy Statement</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New Student form</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DE decisions are made on a rolling basis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Students interested in Kennesaw State's dual enrollment program can learn more information on our dual enrollment website at </a:t>
            </a:r>
            <a:r>
              <a:rPr lang="en-US" dirty="0">
                <a:solidFill>
                  <a:srgbClr val="FFC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dep.kennesaw.edu</a:t>
            </a:r>
            <a:r>
              <a:rPr lang="en-US" dirty="0">
                <a:solidFill>
                  <a:srgbClr val="FFC000"/>
                </a:solidFill>
                <a:latin typeface="Calibri" panose="020F0502020204030204" pitchFamily="34" charset="0"/>
                <a:cs typeface="Calibri" panose="020F0502020204030204" pitchFamily="34" charset="0"/>
              </a:rPr>
              <a:t>.</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38</a:t>
            </a:fld>
            <a:endParaRPr lang="en-US" sz="1400" b="1" dirty="0">
              <a:solidFill>
                <a:schemeClr val="tx1"/>
              </a:solidFill>
            </a:endParaRPr>
          </a:p>
        </p:txBody>
      </p:sp>
      <p:pic>
        <p:nvPicPr>
          <p:cNvPr id="1026" name="Picture 2" descr="Kennesaw State University in Georgia">
            <a:extLst>
              <a:ext uri="{FF2B5EF4-FFF2-40B4-BE49-F238E27FC236}">
                <a16:creationId xmlns:a16="http://schemas.microsoft.com/office/drawing/2014/main" id="{3EF5F889-B467-4A8A-ABCB-BDA190C6B2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2498" y="4349750"/>
            <a:ext cx="2133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EFD9E385-FBE6-4079-BE7C-30812A685C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4498" y="2835244"/>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4953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38609"/>
          </a:xfrm>
          <a:prstGeom prst="rect">
            <a:avLst/>
          </a:prstGeom>
          <a:noFill/>
        </p:spPr>
        <p:txBody>
          <a:bodyPr wrap="square" rtlCol="0">
            <a:spAutoFit/>
          </a:bodyPr>
          <a:lstStyle/>
          <a:p>
            <a:pPr algn="ctr"/>
            <a:r>
              <a:rPr lang="en-US" b="1" i="1" dirty="0">
                <a:latin typeface="Calibri" panose="020F0502020204030204" pitchFamily="34" charset="0"/>
                <a:ea typeface="Calibri" panose="020F0502020204030204" pitchFamily="34" charset="0"/>
                <a:cs typeface="Times New Roman" panose="02020603050405020304" pitchFamily="18" charset="0"/>
              </a:rPr>
              <a:t>Notes from Kennesaw State University </a:t>
            </a:r>
            <a:endParaRPr lang="en-US" b="1" i="1" u="sng"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39</a:t>
            </a:fld>
            <a:endParaRPr lang="en-US" sz="1400" b="1" dirty="0">
              <a:solidFill>
                <a:schemeClr val="tx1"/>
              </a:solidFill>
            </a:endParaRPr>
          </a:p>
        </p:txBody>
      </p:sp>
      <p:pic>
        <p:nvPicPr>
          <p:cNvPr id="1026" name="Picture 2" descr="Kennesaw State University in Georgia">
            <a:extLst>
              <a:ext uri="{FF2B5EF4-FFF2-40B4-BE49-F238E27FC236}">
                <a16:creationId xmlns:a16="http://schemas.microsoft.com/office/drawing/2014/main" id="{3EF5F889-B467-4A8A-ABCB-BDA190C6B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2498" y="4349750"/>
            <a:ext cx="2133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FB4E100-0F1C-4A00-B7F7-B96841EC3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336" y="2059225"/>
            <a:ext cx="6167533" cy="2956832"/>
          </a:xfrm>
          <a:prstGeom prst="rect">
            <a:avLst/>
          </a:prstGeom>
        </p:spPr>
      </p:pic>
    </p:spTree>
    <p:extLst>
      <p:ext uri="{BB962C8B-B14F-4D97-AF65-F5344CB8AC3E}">
        <p14:creationId xmlns:p14="http://schemas.microsoft.com/office/powerpoint/2010/main" val="1801072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3416320"/>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are Honors Classes?</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Honors classes often offer the same curriculum as regular classes but are tailored for high-achieving students — covering additional topics or some topics in greater depth.</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Successful completion of Honors classes </a:t>
            </a:r>
            <a:r>
              <a:rPr lang="en-US" b="1" i="1" dirty="0">
                <a:latin typeface="Calibri" panose="020F0502020204030204" pitchFamily="34" charset="0"/>
                <a:cs typeface="Calibri" panose="020F0502020204030204" pitchFamily="34" charset="0"/>
              </a:rPr>
              <a:t>do</a:t>
            </a:r>
            <a:r>
              <a:rPr lang="en-US"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not</a:t>
            </a:r>
            <a:r>
              <a:rPr lang="en-US" dirty="0">
                <a:latin typeface="Calibri" panose="020F0502020204030204" pitchFamily="34" charset="0"/>
                <a:cs typeface="Calibri" panose="020F0502020204030204" pitchFamily="34" charset="0"/>
              </a:rPr>
              <a:t> offer any opportunity to gain college credit.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Honors classes </a:t>
            </a:r>
            <a:r>
              <a:rPr lang="en-US" b="1" i="1" dirty="0">
                <a:latin typeface="Calibri" panose="020F0502020204030204" pitchFamily="34" charset="0"/>
                <a:cs typeface="Calibri" panose="020F0502020204030204" pitchFamily="34" charset="0"/>
              </a:rPr>
              <a:t>do</a:t>
            </a:r>
            <a:r>
              <a:rPr lang="en-US" dirty="0">
                <a:latin typeface="Calibri" panose="020F0502020204030204" pitchFamily="34" charset="0"/>
                <a:cs typeface="Calibri" panose="020F0502020204030204" pitchFamily="34" charset="0"/>
              </a:rPr>
              <a:t> provide more rigorous expectations, similar to some college courses.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Any courses listed as “Honors/Adv./Acc.” will receive an additional 6% added to the final GPA</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4</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4B18BF3D-D3F0-40C2-84FF-92C1AC4DA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3244" y="5375326"/>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55520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38609"/>
          </a:xfrm>
          <a:prstGeom prst="rect">
            <a:avLst/>
          </a:prstGeom>
          <a:noFill/>
        </p:spPr>
        <p:txBody>
          <a:bodyPr wrap="square" rtlCol="0">
            <a:spAutoFit/>
          </a:bodyPr>
          <a:lstStyle/>
          <a:p>
            <a:pPr algn="ctr"/>
            <a:r>
              <a:rPr lang="en-US" b="1" i="1" dirty="0">
                <a:latin typeface="Calibri" panose="020F0502020204030204" pitchFamily="34" charset="0"/>
                <a:ea typeface="Calibri" panose="020F0502020204030204" pitchFamily="34" charset="0"/>
                <a:cs typeface="Times New Roman" panose="02020603050405020304" pitchFamily="18" charset="0"/>
              </a:rPr>
              <a:t>Notes from Kennesaw State University </a:t>
            </a:r>
            <a:endParaRPr lang="en-US" b="1" i="1" u="sng"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40</a:t>
            </a:fld>
            <a:endParaRPr lang="en-US" sz="1400" b="1" dirty="0">
              <a:solidFill>
                <a:schemeClr val="tx1"/>
              </a:solidFill>
            </a:endParaRPr>
          </a:p>
        </p:txBody>
      </p:sp>
      <p:pic>
        <p:nvPicPr>
          <p:cNvPr id="1026" name="Picture 2" descr="Kennesaw State University in Georgia">
            <a:extLst>
              <a:ext uri="{FF2B5EF4-FFF2-40B4-BE49-F238E27FC236}">
                <a16:creationId xmlns:a16="http://schemas.microsoft.com/office/drawing/2014/main" id="{3EF5F889-B467-4A8A-ABCB-BDA190C6B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2498" y="4349750"/>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B375B5-C4B9-4029-AACC-862B242C0936}"/>
              </a:ext>
            </a:extLst>
          </p:cNvPr>
          <p:cNvSpPr txBox="1"/>
          <p:nvPr/>
        </p:nvSpPr>
        <p:spPr>
          <a:xfrm>
            <a:off x="596423" y="1755398"/>
            <a:ext cx="9223359"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Information sessions: Register for the events on our dual enrollment website, </a:t>
            </a:r>
            <a:r>
              <a:rPr lang="en-US" dirty="0">
                <a:solidFill>
                  <a:srgbClr val="FFC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dep.kennesaw.edu</a:t>
            </a:r>
            <a:endParaRPr lang="en-US" dirty="0">
              <a:solidFill>
                <a:srgbClr val="FFC000"/>
              </a:solidFill>
              <a:latin typeface="Calibri" panose="020F0502020204030204" pitchFamily="34" charset="0"/>
              <a:cs typeface="Calibri" panose="020F0502020204030204" pitchFamily="34" charset="0"/>
            </a:endParaRPr>
          </a:p>
          <a:p>
            <a:endParaRPr lang="en-US" dirty="0">
              <a:solidFill>
                <a:srgbClr val="FFC000"/>
              </a:solidFill>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D375CD14-FC07-43A1-9067-500778937E7C}"/>
              </a:ext>
            </a:extLst>
          </p:cNvPr>
          <p:cNvGraphicFramePr>
            <a:graphicFrameLocks noGrp="1"/>
          </p:cNvGraphicFramePr>
          <p:nvPr>
            <p:extLst>
              <p:ext uri="{D42A27DB-BD31-4B8C-83A1-F6EECF244321}">
                <p14:modId xmlns:p14="http://schemas.microsoft.com/office/powerpoint/2010/main" val="517915622"/>
              </p:ext>
            </p:extLst>
          </p:nvPr>
        </p:nvGraphicFramePr>
        <p:xfrm>
          <a:off x="3994943" y="2401729"/>
          <a:ext cx="2519067" cy="2845116"/>
        </p:xfrm>
        <a:graphic>
          <a:graphicData uri="http://schemas.openxmlformats.org/drawingml/2006/table">
            <a:tbl>
              <a:tblPr/>
              <a:tblGrid>
                <a:gridCol w="1271762">
                  <a:extLst>
                    <a:ext uri="{9D8B030D-6E8A-4147-A177-3AD203B41FA5}">
                      <a16:colId xmlns:a16="http://schemas.microsoft.com/office/drawing/2014/main" val="2115378749"/>
                    </a:ext>
                  </a:extLst>
                </a:gridCol>
                <a:gridCol w="1247305">
                  <a:extLst>
                    <a:ext uri="{9D8B030D-6E8A-4147-A177-3AD203B41FA5}">
                      <a16:colId xmlns:a16="http://schemas.microsoft.com/office/drawing/2014/main" val="2246169347"/>
                    </a:ext>
                  </a:extLst>
                </a:gridCol>
              </a:tblGrid>
              <a:tr h="460518">
                <a:tc>
                  <a:txBody>
                    <a:bodyPr/>
                    <a:lstStyle/>
                    <a:p>
                      <a:pPr marL="0" algn="ctr" fontAlgn="t">
                        <a:spcBef>
                          <a:spcPts val="0"/>
                        </a:spcBef>
                        <a:spcAft>
                          <a:spcPts val="0"/>
                        </a:spcAft>
                      </a:pPr>
                      <a:r>
                        <a:rPr lang="en-US" b="1">
                          <a:effectLst/>
                          <a:latin typeface="Calibri" panose="020F0502020204030204" pitchFamily="34" charset="0"/>
                        </a:rPr>
                        <a:t>Date</a:t>
                      </a:r>
                      <a:endParaRPr lang="en-US">
                        <a:effectLst/>
                        <a:latin typeface="Roboto"/>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tc>
                  <a:txBody>
                    <a:bodyPr/>
                    <a:lstStyle/>
                    <a:p>
                      <a:pPr marL="0" algn="ctr" fontAlgn="t">
                        <a:spcBef>
                          <a:spcPts val="0"/>
                        </a:spcBef>
                        <a:spcAft>
                          <a:spcPts val="0"/>
                        </a:spcAft>
                      </a:pPr>
                      <a:r>
                        <a:rPr lang="en-US" b="1">
                          <a:effectLst/>
                          <a:latin typeface="Calibri" panose="020F0502020204030204" pitchFamily="34" charset="0"/>
                        </a:rPr>
                        <a:t>Time</a:t>
                      </a:r>
                      <a:endParaRPr lang="en-US">
                        <a:effectLst/>
                        <a:latin typeface="Roboto"/>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856994995"/>
                  </a:ext>
                </a:extLst>
              </a:tr>
              <a:tr h="794866">
                <a:tc>
                  <a:txBody>
                    <a:bodyPr/>
                    <a:lstStyle/>
                    <a:p>
                      <a:pPr marL="0" algn="ctr" fontAlgn="t">
                        <a:spcBef>
                          <a:spcPts val="0"/>
                        </a:spcBef>
                        <a:spcAft>
                          <a:spcPts val="0"/>
                        </a:spcAft>
                      </a:pPr>
                      <a:r>
                        <a:rPr lang="en-US" sz="1200">
                          <a:effectLst/>
                          <a:latin typeface="Calibri" panose="020F0502020204030204" pitchFamily="34" charset="0"/>
                        </a:rPr>
                        <a:t>Monday, October 5, 2020</a:t>
                      </a:r>
                      <a:endParaRPr lang="en-US">
                        <a:effectLst/>
                        <a:latin typeface="Roboto"/>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BCBCB"/>
                    </a:solidFill>
                  </a:tcPr>
                </a:tc>
                <a:tc>
                  <a:txBody>
                    <a:bodyPr/>
                    <a:lstStyle/>
                    <a:p>
                      <a:pPr marL="0" algn="ctr" fontAlgn="t">
                        <a:spcBef>
                          <a:spcPts val="0"/>
                        </a:spcBef>
                        <a:spcAft>
                          <a:spcPts val="0"/>
                        </a:spcAft>
                      </a:pPr>
                      <a:r>
                        <a:rPr lang="en-US" sz="1200">
                          <a:solidFill>
                            <a:srgbClr val="000000"/>
                          </a:solidFill>
                          <a:effectLst/>
                          <a:latin typeface="Calibri" panose="020F0502020204030204" pitchFamily="34" charset="0"/>
                        </a:rPr>
                        <a:t>6pm-7pm</a:t>
                      </a:r>
                      <a:endParaRPr lang="en-US" sz="1200">
                        <a:effectLst/>
                        <a:latin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756387922"/>
                  </a:ext>
                </a:extLst>
              </a:tr>
              <a:tr h="794866">
                <a:tc>
                  <a:txBody>
                    <a:bodyPr/>
                    <a:lstStyle/>
                    <a:p>
                      <a:pPr algn="ctr" fontAlgn="t"/>
                      <a:r>
                        <a:rPr lang="en-US" sz="1200">
                          <a:effectLst/>
                          <a:latin typeface="Calibri" panose="020F0502020204030204" pitchFamily="34" charset="0"/>
                        </a:rPr>
                        <a:t>Wednesday, October, 14, 2020</a:t>
                      </a:r>
                      <a:endParaRPr lang="en-US">
                        <a:effectLst/>
                        <a:latin typeface="Roboto"/>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BCBCB"/>
                    </a:solidFill>
                  </a:tcPr>
                </a:tc>
                <a:tc>
                  <a:txBody>
                    <a:bodyPr/>
                    <a:lstStyle/>
                    <a:p>
                      <a:pPr algn="ctr" fontAlgn="t"/>
                      <a:r>
                        <a:rPr lang="en-US" sz="1200">
                          <a:effectLst/>
                          <a:latin typeface="Calibri" panose="020F0502020204030204" pitchFamily="34" charset="0"/>
                        </a:rPr>
                        <a:t>2pm-3pm</a:t>
                      </a:r>
                      <a:endParaRPr lang="en-US" sz="1800">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3205501671"/>
                  </a:ext>
                </a:extLst>
              </a:tr>
              <a:tr h="794866">
                <a:tc>
                  <a:txBody>
                    <a:bodyPr/>
                    <a:lstStyle/>
                    <a:p>
                      <a:pPr algn="ctr" fontAlgn="t"/>
                      <a:r>
                        <a:rPr lang="en-US" sz="1200">
                          <a:effectLst/>
                          <a:latin typeface="Calibri" panose="020F0502020204030204" pitchFamily="34" charset="0"/>
                        </a:rPr>
                        <a:t>Wednesday, November 18, 2020</a:t>
                      </a:r>
                      <a:endParaRPr lang="en-US">
                        <a:effectLst/>
                        <a:latin typeface="Roboto"/>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fontAlgn="t"/>
                      <a:r>
                        <a:rPr lang="en-US" sz="1200" dirty="0">
                          <a:effectLst/>
                          <a:latin typeface="Calibri" panose="020F0502020204030204" pitchFamily="34" charset="0"/>
                        </a:rPr>
                        <a:t>6pm-7pm</a:t>
                      </a:r>
                      <a:endParaRPr lang="en-US" sz="1800" dirty="0">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2084820170"/>
                  </a:ext>
                </a:extLst>
              </a:tr>
            </a:tbl>
          </a:graphicData>
        </a:graphic>
      </p:graphicFrame>
    </p:spTree>
    <p:extLst>
      <p:ext uri="{BB962C8B-B14F-4D97-AF65-F5344CB8AC3E}">
        <p14:creationId xmlns:p14="http://schemas.microsoft.com/office/powerpoint/2010/main" val="2418875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355312"/>
          </a:xfrm>
          <a:prstGeom prst="rect">
            <a:avLst/>
          </a:prstGeom>
          <a:noFill/>
        </p:spPr>
        <p:txBody>
          <a:bodyPr wrap="square" rtlCol="0">
            <a:spAutoFit/>
          </a:bodyPr>
          <a:lstStyle/>
          <a:p>
            <a:pPr algn="ctr"/>
            <a:r>
              <a:rPr lang="en-US" b="1" dirty="0">
                <a:latin typeface="Calibri" panose="020F0502020204030204" pitchFamily="34" charset="0"/>
                <a:ea typeface="Calibri" panose="020F0502020204030204" pitchFamily="34" charset="0"/>
                <a:cs typeface="Times New Roman" panose="02020603050405020304" pitchFamily="18" charset="0"/>
              </a:rPr>
              <a:t>Notes from Reinhardt University</a:t>
            </a: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dirty="0">
                <a:latin typeface="Calibri" panose="020F0502020204030204" pitchFamily="34" charset="0"/>
                <a:cs typeface="Calibri" panose="020F0502020204030204" pitchFamily="34" charset="0"/>
              </a:rPr>
              <a:t> Contact Liz Rowland at 770-720-5958 or </a:t>
            </a:r>
            <a:r>
              <a:rPr lang="en-US" b="1" dirty="0">
                <a:solidFill>
                  <a:srgbClr val="002060"/>
                </a:solidFill>
                <a:latin typeface="Calibri" panose="020F0502020204030204" pitchFamily="34" charset="0"/>
                <a:cs typeface="Calibri" panose="020F0502020204030204" pitchFamily="34" charset="0"/>
              </a:rPr>
              <a:t>Liz.Rowland@reinhardt.edu </a:t>
            </a:r>
            <a:r>
              <a:rPr lang="en-US" dirty="0">
                <a:latin typeface="Calibri" panose="020F0502020204030204" pitchFamily="34" charset="0"/>
                <a:cs typeface="Calibri" panose="020F0502020204030204" pitchFamily="34" charset="0"/>
              </a:rPr>
              <a:t>for more information</a:t>
            </a:r>
          </a:p>
          <a:p>
            <a:pPr algn="ct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Student Eligibility for Dual Enrollment </a:t>
            </a:r>
          </a:p>
          <a:p>
            <a:r>
              <a:rPr lang="en-US" dirty="0">
                <a:latin typeface="Calibri" panose="020F0502020204030204" pitchFamily="34" charset="0"/>
                <a:cs typeface="Calibri" panose="020F0502020204030204" pitchFamily="34" charset="0"/>
              </a:rPr>
              <a:t>To be eligible for the dual enrollment program, a student must: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 enrolled in the 11th or 12th grade of a private or public high school in Georgia or a home study program within the State of Georgia operated in accordance with O.C.G.A. §20-2- 690(c); and on track to graduate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 admitted to Reinhardt University as a dual enrollment student;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Reinhardt University Dual Enrollment Admission requirements are as follows: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SAT or ACT test scores will no longer be required for dual enrollment applicants with a GPA of 3.5 or above in college preparatory courses for Fall 2021.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Completed Dual Enrollment Counselor Consent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 enrolled in courses listed in the approved Dual Enrollment Course Directory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Maintain satisfactory academic progress and follow Reinhardt University Code of Conduct and Honor Pledge at all times as defined by the eligible postsecondary institution to remain eligible for the program </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41</a:t>
            </a:fld>
            <a:endParaRPr lang="en-US" sz="1400" b="1" dirty="0">
              <a:solidFill>
                <a:schemeClr val="tx1"/>
              </a:solidFill>
            </a:endParaRPr>
          </a:p>
        </p:txBody>
      </p:sp>
      <p:pic>
        <p:nvPicPr>
          <p:cNvPr id="8" name="Picture 7" descr="argosy closure Archives - Reinhardt University">
            <a:extLst>
              <a:ext uri="{FF2B5EF4-FFF2-40B4-BE49-F238E27FC236}">
                <a16:creationId xmlns:a16="http://schemas.microsoft.com/office/drawing/2014/main" id="{A28416F1-D93E-4496-9EBB-3F0501C720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461241" y="4574689"/>
            <a:ext cx="2405574" cy="2100748"/>
          </a:xfrm>
          <a:prstGeom prst="rect">
            <a:avLst/>
          </a:prstGeom>
          <a:noFill/>
          <a:ln>
            <a:noFill/>
          </a:ln>
        </p:spPr>
      </p:pic>
      <p:pic>
        <p:nvPicPr>
          <p:cNvPr id="3" name="Recorded Sound">
            <a:hlinkClick r:id="" action="ppaction://media"/>
            <a:extLst>
              <a:ext uri="{FF2B5EF4-FFF2-40B4-BE49-F238E27FC236}">
                <a16:creationId xmlns:a16="http://schemas.microsoft.com/office/drawing/2014/main" id="{81BE1013-6E8F-4C9F-9658-E087F61291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9228" y="3124200"/>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10748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46664" y="1155388"/>
            <a:ext cx="8791300" cy="3862596"/>
          </a:xfrm>
          <a:prstGeom prst="rect">
            <a:avLst/>
          </a:prstGeom>
          <a:noFill/>
        </p:spPr>
        <p:txBody>
          <a:bodyPr wrap="square" rtlCol="0">
            <a:spAutoFit/>
          </a:bodyPr>
          <a:lstStyle/>
          <a:p>
            <a:pPr algn="ctr"/>
            <a:r>
              <a:rPr lang="en-US" b="1" dirty="0">
                <a:latin typeface="Calibri" panose="020F0502020204030204" pitchFamily="34" charset="0"/>
                <a:ea typeface="Calibri" panose="020F0502020204030204" pitchFamily="34" charset="0"/>
                <a:cs typeface="Times New Roman" panose="02020603050405020304" pitchFamily="18" charset="0"/>
              </a:rPr>
              <a:t>Notes from Reinhardt University</a:t>
            </a:r>
          </a:p>
          <a:p>
            <a:pPr algn="ctr"/>
            <a:endParaRPr lang="en-US" sz="1100" b="1" dirty="0">
              <a:latin typeface="Calibri" panose="020F0502020204030204" pitchFamily="34" charset="0"/>
              <a:cs typeface="Times New Roman" panose="02020603050405020304" pitchFamily="18" charset="0"/>
            </a:endParaRPr>
          </a:p>
          <a:p>
            <a:r>
              <a:rPr lang="en-US" sz="1100"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Application Deadlines </a:t>
            </a:r>
          </a:p>
          <a:p>
            <a:endParaRPr lang="en-US"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To begin classes in the Fall 2021 semester, applicants are required to submit their application </a:t>
            </a:r>
            <a:r>
              <a:rPr lang="en-US" dirty="0">
                <a:solidFill>
                  <a:srgbClr val="002060"/>
                </a:solidFill>
                <a:latin typeface="Calibri" panose="020F0502020204030204" pitchFamily="34" charset="0"/>
                <a:cs typeface="Calibri" panose="020F0502020204030204" pitchFamily="34" charset="0"/>
              </a:rPr>
              <a:t>(</a:t>
            </a:r>
            <a:r>
              <a:rPr lang="en-US" dirty="0">
                <a:solidFill>
                  <a:srgbClr val="00206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https://www.reinhardt.edu/admissions/steps-to-apply</a:t>
            </a:r>
            <a:r>
              <a:rPr lang="en-US" dirty="0">
                <a:solidFill>
                  <a:srgbClr val="002060"/>
                </a:solidFill>
                <a:latin typeface="Calibri" panose="020F0502020204030204" pitchFamily="34" charset="0"/>
                <a:cs typeface="Calibri" panose="020F0502020204030204" pitchFamily="34" charset="0"/>
              </a:rPr>
              <a:t>)</a:t>
            </a:r>
          </a:p>
          <a:p>
            <a:r>
              <a:rPr lang="en-US" dirty="0">
                <a:solidFill>
                  <a:srgbClr val="00206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and all required documents prior to April 1, 2021. All completed applications will be reviewed after this deadline. Students will be notified of their selection.</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View the Reinhardt University dual enrollment-approved course directory</a:t>
            </a:r>
          </a:p>
          <a:p>
            <a:pPr algn="ctr"/>
            <a:r>
              <a:rPr lang="en-US" dirty="0">
                <a:latin typeface="Calibri" panose="020F0502020204030204" pitchFamily="34" charset="0"/>
                <a:cs typeface="Calibri" panose="020F0502020204030204" pitchFamily="34" charset="0"/>
              </a:rPr>
              <a:t> https://apps.gsfc.org/secure/dsp_accel_course_listings.cfm</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42</a:t>
            </a:fld>
            <a:endParaRPr lang="en-US" sz="1400" b="1" dirty="0">
              <a:solidFill>
                <a:schemeClr val="tx1"/>
              </a:solidFill>
            </a:endParaRPr>
          </a:p>
        </p:txBody>
      </p:sp>
      <p:pic>
        <p:nvPicPr>
          <p:cNvPr id="8" name="Picture 7" descr="argosy closure Archives - Reinhardt University">
            <a:extLst>
              <a:ext uri="{FF2B5EF4-FFF2-40B4-BE49-F238E27FC236}">
                <a16:creationId xmlns:a16="http://schemas.microsoft.com/office/drawing/2014/main" id="{A28416F1-D93E-4496-9EBB-3F0501C7205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461241" y="4574689"/>
            <a:ext cx="2405574" cy="2100748"/>
          </a:xfrm>
          <a:prstGeom prst="rect">
            <a:avLst/>
          </a:prstGeom>
          <a:noFill/>
          <a:ln>
            <a:noFill/>
          </a:ln>
        </p:spPr>
      </p:pic>
    </p:spTree>
    <p:extLst>
      <p:ext uri="{BB962C8B-B14F-4D97-AF65-F5344CB8AC3E}">
        <p14:creationId xmlns:p14="http://schemas.microsoft.com/office/powerpoint/2010/main" val="373972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299251" y="201729"/>
            <a:ext cx="5817705" cy="584775"/>
          </a:xfrm>
          <a:prstGeom prst="rect">
            <a:avLst/>
          </a:prstGeom>
          <a:noFill/>
          <a:ln>
            <a:noFill/>
          </a:ln>
        </p:spPr>
        <p:txBody>
          <a:bodyPr wrap="square" rtlCol="0">
            <a:spAutoFit/>
          </a:bodyPr>
          <a:lstStyle/>
          <a:p>
            <a:r>
              <a:rPr lang="en-US" sz="3200" b="1" dirty="0"/>
              <a:t>Dual Enrollment 2020 </a:t>
            </a:r>
            <a:r>
              <a:rPr lang="en-US" sz="3200" dirty="0"/>
              <a:t>- </a:t>
            </a:r>
            <a:r>
              <a:rPr lang="en-US" sz="3200" b="1" dirty="0"/>
              <a:t>2021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4139595"/>
          </a:xfrm>
          <a:prstGeom prst="rect">
            <a:avLst/>
          </a:prstGeom>
          <a:noFill/>
        </p:spPr>
        <p:txBody>
          <a:bodyPr wrap="square" rtlCol="0">
            <a:spAutoFit/>
          </a:bodyPr>
          <a:lstStyle/>
          <a:p>
            <a:pPr algn="ctr"/>
            <a:r>
              <a:rPr lang="en-US" b="1" dirty="0">
                <a:latin typeface="Calibri" panose="020F0502020204030204" pitchFamily="34" charset="0"/>
                <a:ea typeface="Calibri" panose="020F0502020204030204" pitchFamily="34" charset="0"/>
                <a:cs typeface="Times New Roman" panose="02020603050405020304" pitchFamily="18" charset="0"/>
              </a:rPr>
              <a:t>Notes from Reinhardt University</a:t>
            </a:r>
            <a:r>
              <a:rPr lang="en-US" sz="1100" dirty="0">
                <a:latin typeface="Calibri" panose="020F0502020204030204" pitchFamily="34" charset="0"/>
                <a:cs typeface="Calibri" panose="020F0502020204030204" pitchFamily="34" charset="0"/>
              </a:rPr>
              <a:t> </a:t>
            </a:r>
          </a:p>
          <a:p>
            <a:pPr algn="ctr"/>
            <a:endParaRPr lang="en-US" sz="1100"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How to Apply as a Dual Enrollment Student </a:t>
            </a:r>
          </a:p>
          <a:p>
            <a:pPr marL="342900" indent="-342900">
              <a:buAutoNum type="arabicPeriod"/>
            </a:pPr>
            <a:r>
              <a:rPr lang="en-US" dirty="0">
                <a:latin typeface="Calibri" panose="020F0502020204030204" pitchFamily="34" charset="0"/>
                <a:cs typeface="Calibri" panose="020F0502020204030204" pitchFamily="34" charset="0"/>
              </a:rPr>
              <a:t>Complete an online application. Select Dual Enrollment on page 3 under Enrollment Classification. </a:t>
            </a:r>
          </a:p>
          <a:p>
            <a:pPr marL="342900" indent="-342900">
              <a:buAutoNum type="arabicPeriod"/>
            </a:pPr>
            <a:r>
              <a:rPr lang="en-US" dirty="0">
                <a:latin typeface="Calibri" panose="020F0502020204030204" pitchFamily="34" charset="0"/>
                <a:cs typeface="Calibri" panose="020F0502020204030204" pitchFamily="34" charset="0"/>
              </a:rPr>
              <a:t>Submit an official high school transcript showing that you have earned at least a 3.50 </a:t>
            </a:r>
            <a:r>
              <a:rPr lang="en-US" dirty="0" err="1">
                <a:latin typeface="Calibri" panose="020F0502020204030204" pitchFamily="34" charset="0"/>
                <a:cs typeface="Calibri" panose="020F0502020204030204" pitchFamily="34" charset="0"/>
              </a:rPr>
              <a:t>gradepoint</a:t>
            </a:r>
            <a:r>
              <a:rPr lang="en-US" dirty="0">
                <a:latin typeface="Calibri" panose="020F0502020204030204" pitchFamily="34" charset="0"/>
                <a:cs typeface="Calibri" panose="020F0502020204030204" pitchFamily="34" charset="0"/>
              </a:rPr>
              <a:t> average in college preparatory classes. </a:t>
            </a:r>
          </a:p>
          <a:p>
            <a:pPr marL="342900" indent="-342900">
              <a:buAutoNum type="arabicPeriod"/>
            </a:pPr>
            <a:r>
              <a:rPr lang="en-US" dirty="0">
                <a:latin typeface="Calibri" panose="020F0502020204030204" pitchFamily="34" charset="0"/>
                <a:cs typeface="Calibri" panose="020F0502020204030204" pitchFamily="34" charset="0"/>
              </a:rPr>
              <a:t>Submit the Dual Enrollment Counselor Consent Form. You and your high school counselor can see your class options here. </a:t>
            </a:r>
          </a:p>
          <a:p>
            <a:pPr marL="342900" indent="-342900">
              <a:buAutoNum type="arabicPeriod"/>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Dual enrollment students are allowed to enroll for a maximum of four (4) semesters. Admission decisions are not based on religion, race, creed, color, gender, marital status, or national origin. Admission to Reinhardt University does not guarantee admission to a specific program, such as teacher education or music. See individual degree programs for admission requirements.</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43</a:t>
            </a:fld>
            <a:endParaRPr lang="en-US" sz="1400" b="1" dirty="0">
              <a:solidFill>
                <a:schemeClr val="tx1"/>
              </a:solidFill>
            </a:endParaRPr>
          </a:p>
        </p:txBody>
      </p:sp>
      <p:pic>
        <p:nvPicPr>
          <p:cNvPr id="8" name="Picture 7" descr="argosy closure Archives - Reinhardt University">
            <a:extLst>
              <a:ext uri="{FF2B5EF4-FFF2-40B4-BE49-F238E27FC236}">
                <a16:creationId xmlns:a16="http://schemas.microsoft.com/office/drawing/2014/main" id="{A28416F1-D93E-4496-9EBB-3F0501C7205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461241" y="4574689"/>
            <a:ext cx="2405574" cy="2100748"/>
          </a:xfrm>
          <a:prstGeom prst="rect">
            <a:avLst/>
          </a:prstGeom>
          <a:noFill/>
          <a:ln>
            <a:noFill/>
          </a:ln>
        </p:spPr>
      </p:pic>
    </p:spTree>
    <p:extLst>
      <p:ext uri="{BB962C8B-B14F-4D97-AF65-F5344CB8AC3E}">
        <p14:creationId xmlns:p14="http://schemas.microsoft.com/office/powerpoint/2010/main" val="126136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3416320"/>
          </a:xfrm>
          <a:prstGeom prst="rect">
            <a:avLst/>
          </a:prstGeom>
          <a:noFill/>
        </p:spPr>
        <p:txBody>
          <a:bodyPr wrap="square" rtlCol="0">
            <a:spAutoFit/>
          </a:bodyPr>
          <a:lstStyle/>
          <a:p>
            <a:endParaRPr lang="en-US" b="1" dirty="0"/>
          </a:p>
          <a:p>
            <a:r>
              <a:rPr lang="en-US" b="1" dirty="0">
                <a:latin typeface="Arial" panose="020B0604020202020204" pitchFamily="34" charset="0"/>
                <a:cs typeface="Arial" panose="020B0604020202020204" pitchFamily="34" charset="0"/>
              </a:rPr>
              <a:t>If you have any questions, please contact Daniel Bell at the information below:</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Daniel Bell</a:t>
            </a:r>
            <a:endParaRPr lang="en-US"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hlinkClick r:id="rId3"/>
              </a:rPr>
              <a:t>danielbell@pickenscountyschools.org</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Pickens County Schools College and Career Coach</a:t>
            </a:r>
          </a:p>
          <a:p>
            <a:pPr algn="ctr"/>
            <a:r>
              <a:rPr lang="en-US" dirty="0">
                <a:latin typeface="Arial" panose="020B0604020202020204" pitchFamily="34" charset="0"/>
                <a:cs typeface="Arial" panose="020B0604020202020204" pitchFamily="34" charset="0"/>
              </a:rPr>
              <a:t>(706)-253-1800 ext. 132</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44</a:t>
            </a:fld>
            <a:endParaRPr lang="en-US" sz="1400" b="1" dirty="0">
              <a:solidFill>
                <a:schemeClr val="tx1"/>
              </a:solidFill>
            </a:endParaRPr>
          </a:p>
        </p:txBody>
      </p:sp>
    </p:spTree>
    <p:extLst>
      <p:ext uri="{BB962C8B-B14F-4D97-AF65-F5344CB8AC3E}">
        <p14:creationId xmlns:p14="http://schemas.microsoft.com/office/powerpoint/2010/main" val="164628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4801314"/>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are Advanced Placement (AP) classes?</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AP classes cover the breadth of information, skills and assignments found in corresponding college courses.</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AP courses and exams are designed by committees made up of college faculty and experienced AP teachers who ensure that the course and exam reflect college-level expectations.</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AP exams are offered at the end of the course. Students who score high enough have the opportunity to receive college credit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Provide motivated and academically prepared students with the opportunity to study and learn at the college level.</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Any courses listed as “AP” will receive an additional 10% added to the final GPA.</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5</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C3B5DC8D-1D71-479C-9BAA-77BD6CC843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2446" y="5345274"/>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85023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4524315"/>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is Dual Enrollment?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Georgia’s Dual Enrollment Program allows </a:t>
            </a:r>
            <a:r>
              <a:rPr lang="en-US" b="1" i="1" u="sng" dirty="0">
                <a:solidFill>
                  <a:srgbClr val="FF0000"/>
                </a:solidFill>
                <a:latin typeface="Calibri" panose="020F0502020204030204" pitchFamily="34" charset="0"/>
                <a:cs typeface="Calibri" panose="020F0502020204030204" pitchFamily="34" charset="0"/>
              </a:rPr>
              <a:t>eligible</a:t>
            </a:r>
            <a:r>
              <a:rPr lang="en-US" dirty="0">
                <a:latin typeface="Calibri" panose="020F0502020204030204" pitchFamily="34" charset="0"/>
                <a:cs typeface="Calibri" panose="020F0502020204030204" pitchFamily="34" charset="0"/>
              </a:rPr>
              <a:t> students who attend a participating Georgia high school or an approved home study program the opportunity to </a:t>
            </a:r>
            <a:r>
              <a:rPr lang="en-US" u="sng" dirty="0">
                <a:latin typeface="Calibri" panose="020F0502020204030204" pitchFamily="34" charset="0"/>
                <a:cs typeface="Calibri" panose="020F0502020204030204" pitchFamily="34" charset="0"/>
              </a:rPr>
              <a:t>earn college and high school credit at the same time</a:t>
            </a:r>
            <a:r>
              <a:rPr lang="en-US" dirty="0">
                <a:latin typeface="Calibri" panose="020F0502020204030204" pitchFamily="34" charset="0"/>
                <a:cs typeface="Calibri" panose="020F0502020204030204" pitchFamily="34" charset="0"/>
              </a:rPr>
              <a:t>, while providing free college tuition (30-credit hour cap), with textbooks provided (</a:t>
            </a:r>
            <a:r>
              <a:rPr lang="en-US" i="1" dirty="0">
                <a:latin typeface="Calibri" panose="020F0502020204030204" pitchFamily="34" charset="0"/>
                <a:cs typeface="Calibri" panose="020F0502020204030204" pitchFamily="34" charset="0"/>
              </a:rPr>
              <a:t>loaned</a:t>
            </a:r>
            <a:r>
              <a:rPr lang="en-US" dirty="0">
                <a:latin typeface="Calibri" panose="020F0502020204030204" pitchFamily="34" charset="0"/>
                <a:cs typeface="Calibri" panose="020F0502020204030204" pitchFamily="34" charset="0"/>
              </a:rPr>
              <a:t>) by the college.</a:t>
            </a:r>
            <a:endParaRPr lang="en-US" u="sng" dirty="0">
              <a:latin typeface="Calibri" panose="020F0502020204030204" pitchFamily="34" charset="0"/>
              <a:cs typeface="Calibri" panose="020F0502020204030204" pitchFamily="34" charset="0"/>
            </a:endParaRPr>
          </a:p>
          <a:p>
            <a:endParaRPr lang="en-US" u="sng"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College courses taken must count toward local and/or state high school graduation requirements.</a:t>
            </a:r>
          </a:p>
          <a:p>
            <a:pPr lvl="2"/>
            <a:r>
              <a:rPr lang="en-US"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Dual Enrollment courses may be academic at an eligible participating postsecondary institution (USG, TCSG or private).</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Dual Enrollment courses may be Career, Technical and Agricultural Education (CTAE) courses at a participating TCSG institution only. </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6</a:t>
            </a:fld>
            <a:endParaRPr lang="en-US" sz="1400" b="1" dirty="0">
              <a:solidFill>
                <a:schemeClr val="tx1"/>
              </a:solidFill>
            </a:endParaRPr>
          </a:p>
        </p:txBody>
      </p:sp>
      <p:graphicFrame>
        <p:nvGraphicFramePr>
          <p:cNvPr id="3" name="Table 2">
            <a:extLst>
              <a:ext uri="{FF2B5EF4-FFF2-40B4-BE49-F238E27FC236}">
                <a16:creationId xmlns:a16="http://schemas.microsoft.com/office/drawing/2014/main" id="{366B322C-E838-429A-B40D-0FF939210696}"/>
              </a:ext>
            </a:extLst>
          </p:cNvPr>
          <p:cNvGraphicFramePr>
            <a:graphicFrameLocks noGrp="1"/>
          </p:cNvGraphicFramePr>
          <p:nvPr>
            <p:extLst>
              <p:ext uri="{D42A27DB-BD31-4B8C-83A1-F6EECF244321}">
                <p14:modId xmlns:p14="http://schemas.microsoft.com/office/powerpoint/2010/main" val="1193122781"/>
              </p:ext>
            </p:extLst>
          </p:nvPr>
        </p:nvGraphicFramePr>
        <p:xfrm>
          <a:off x="2165227" y="5677875"/>
          <a:ext cx="5971592" cy="1005840"/>
        </p:xfrm>
        <a:graphic>
          <a:graphicData uri="http://schemas.openxmlformats.org/drawingml/2006/table">
            <a:tbl>
              <a:tblPr firstRow="1" bandRow="1">
                <a:tableStyleId>{5C22544A-7EE6-4342-B048-85BDC9FD1C3A}</a:tableStyleId>
              </a:tblPr>
              <a:tblGrid>
                <a:gridCol w="2964767">
                  <a:extLst>
                    <a:ext uri="{9D8B030D-6E8A-4147-A177-3AD203B41FA5}">
                      <a16:colId xmlns:a16="http://schemas.microsoft.com/office/drawing/2014/main" val="2890332699"/>
                    </a:ext>
                  </a:extLst>
                </a:gridCol>
                <a:gridCol w="3006825">
                  <a:extLst>
                    <a:ext uri="{9D8B030D-6E8A-4147-A177-3AD203B41FA5}">
                      <a16:colId xmlns:a16="http://schemas.microsoft.com/office/drawing/2014/main" val="1351322365"/>
                    </a:ext>
                  </a:extLst>
                </a:gridCol>
              </a:tblGrid>
              <a:tr h="273555">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solidFill>
                            <a:schemeClr val="tx1"/>
                          </a:solidFill>
                          <a:latin typeface="Calibri" panose="020F0502020204030204" pitchFamily="34" charset="0"/>
                          <a:cs typeface="Calibri" panose="020F0502020204030204" pitchFamily="34" charset="0"/>
                        </a:rPr>
                        <a:t>Air Conditioning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solidFill>
                            <a:schemeClr val="tx1"/>
                          </a:solidFill>
                          <a:latin typeface="Calibri" panose="020F0502020204030204" pitchFamily="34" charset="0"/>
                          <a:cs typeface="Calibri" panose="020F0502020204030204" pitchFamily="34" charset="0"/>
                        </a:rPr>
                        <a:t>Automotive Technology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1303198"/>
                  </a:ext>
                </a:extLst>
              </a:tr>
              <a:tr h="273555">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alibri" panose="020F0502020204030204" pitchFamily="34" charset="0"/>
                          <a:cs typeface="Calibri" panose="020F0502020204030204" pitchFamily="34" charset="0"/>
                        </a:rPr>
                        <a:t>Auto Collision Repair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alibri" panose="020F0502020204030204" pitchFamily="34" charset="0"/>
                          <a:cs typeface="Calibri" panose="020F0502020204030204" pitchFamily="34" charset="0"/>
                        </a:rPr>
                        <a:t>Carpentry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920340"/>
                  </a:ext>
                </a:extLst>
              </a:tr>
              <a:tr h="273555">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Criminal Justice (</a:t>
                      </a:r>
                      <a:r>
                        <a:rPr lang="en-US" sz="1600" b="1" i="1" dirty="0">
                          <a:latin typeface="Calibri" panose="020F0502020204030204" pitchFamily="34" charset="0"/>
                          <a:cs typeface="Calibri" panose="020F0502020204030204" pitchFamily="34" charset="0"/>
                        </a:rPr>
                        <a:t>fully </a:t>
                      </a:r>
                      <a:r>
                        <a:rPr lang="en-US" sz="1600" b="1" dirty="0">
                          <a:latin typeface="Calibri" panose="020F0502020204030204" pitchFamily="34" charset="0"/>
                          <a:cs typeface="Calibri" panose="020F0502020204030204" pitchFamily="34" charset="0"/>
                        </a:rPr>
                        <a:t>online)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alibri" panose="020F0502020204030204" pitchFamily="34" charset="0"/>
                          <a:cs typeface="Calibri" panose="020F0502020204030204" pitchFamily="34" charset="0"/>
                        </a:rPr>
                        <a:t>Welding,             </a:t>
                      </a:r>
                      <a:r>
                        <a:rPr lang="en-US" sz="1600" b="1" i="1" dirty="0">
                          <a:latin typeface="Calibri" panose="020F0502020204030204" pitchFamily="34" charset="0"/>
                          <a:cs typeface="Calibri" panose="020F0502020204030204" pitchFamily="34" charset="0"/>
                        </a:rPr>
                        <a:t>plus others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809024"/>
                  </a:ext>
                </a:extLst>
              </a:tr>
            </a:tbl>
          </a:graphicData>
        </a:graphic>
      </p:graphicFrame>
      <p:pic>
        <p:nvPicPr>
          <p:cNvPr id="6" name="Recorded Sound">
            <a:hlinkClick r:id="" action="ppaction://media"/>
            <a:extLst>
              <a:ext uri="{FF2B5EF4-FFF2-40B4-BE49-F238E27FC236}">
                <a16:creationId xmlns:a16="http://schemas.microsoft.com/office/drawing/2014/main" id="{77CD37A8-DAF7-4650-8CFD-62DADD704E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2446" y="5373075"/>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74333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5909310"/>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Who is </a:t>
            </a:r>
            <a:r>
              <a:rPr lang="en-US" b="1" i="1" u="sng" dirty="0">
                <a:solidFill>
                  <a:srgbClr val="FF0000"/>
                </a:solidFill>
                <a:latin typeface="Calibri" panose="020F0502020204030204" pitchFamily="34" charset="0"/>
                <a:cs typeface="Calibri" panose="020F0502020204030204" pitchFamily="34" charset="0"/>
              </a:rPr>
              <a:t>eligible</a:t>
            </a:r>
            <a:r>
              <a:rPr lang="en-US" b="1" i="1" dirty="0">
                <a:latin typeface="Calibri" panose="020F0502020204030204" pitchFamily="34" charset="0"/>
                <a:cs typeface="Calibri" panose="020F0502020204030204" pitchFamily="34" charset="0"/>
              </a:rPr>
              <a:t> for Dual Enrollment?</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11th/12th graders: Students in the 11th or 12th grade may take any </a:t>
            </a:r>
            <a:r>
              <a:rPr lang="en-US" b="1" i="1" dirty="0">
                <a:latin typeface="Calibri" panose="020F0502020204030204" pitchFamily="34" charset="0"/>
                <a:cs typeface="Calibri" panose="020F0502020204030204" pitchFamily="34" charset="0"/>
              </a:rPr>
              <a:t>approved</a:t>
            </a:r>
            <a:r>
              <a:rPr lang="en-US" dirty="0">
                <a:latin typeface="Calibri" panose="020F0502020204030204" pitchFamily="34" charset="0"/>
                <a:cs typeface="Calibri" panose="020F0502020204030204" pitchFamily="34" charset="0"/>
              </a:rPr>
              <a:t> Dual Enrollment courses at an eligible participating postsecondary institution (USG, TCSG or private).</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10th graders: Students in the 10th grade may </a:t>
            </a:r>
            <a:r>
              <a:rPr lang="en-US" b="1" i="1" dirty="0">
                <a:latin typeface="Calibri" panose="020F0502020204030204" pitchFamily="34" charset="0"/>
                <a:cs typeface="Calibri" panose="020F0502020204030204" pitchFamily="34" charset="0"/>
              </a:rPr>
              <a:t>only</a:t>
            </a:r>
            <a:r>
              <a:rPr lang="en-US" dirty="0">
                <a:latin typeface="Calibri" panose="020F0502020204030204" pitchFamily="34" charset="0"/>
                <a:cs typeface="Calibri" panose="020F0502020204030204" pitchFamily="34" charset="0"/>
              </a:rPr>
              <a:t> enroll in Career, Technical and Agricultural Education (CTAE) courses at a participating TCSG institution. (Automotive, Auto Collision, Carpentry, Welding, etc.)</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High Achieving 10th graders: Students in the 10th grade with a SAT score of 1200 or an ACT score of 26 prior to the term may enroll in any </a:t>
            </a:r>
            <a:r>
              <a:rPr lang="en-US" b="1" i="1" dirty="0">
                <a:latin typeface="Calibri" panose="020F0502020204030204" pitchFamily="34" charset="0"/>
                <a:cs typeface="Calibri" panose="020F0502020204030204" pitchFamily="34" charset="0"/>
              </a:rPr>
              <a:t>approved</a:t>
            </a:r>
            <a:r>
              <a:rPr lang="en-US" dirty="0">
                <a:latin typeface="Calibri" panose="020F0502020204030204" pitchFamily="34" charset="0"/>
                <a:cs typeface="Calibri" panose="020F0502020204030204" pitchFamily="34" charset="0"/>
              </a:rPr>
              <a:t> Dual Enrollment courses at a TCSG, USG or private eligible participating postsecondary institution.</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Option B students: Students designated by their high school pursuing  (Option B) for high school graduation as of Spring term 2020, may enroll in any </a:t>
            </a:r>
            <a:r>
              <a:rPr lang="en-US" b="1" i="1" dirty="0">
                <a:latin typeface="Calibri" panose="020F0502020204030204" pitchFamily="34" charset="0"/>
                <a:cs typeface="Calibri" panose="020F0502020204030204" pitchFamily="34" charset="0"/>
              </a:rPr>
              <a:t>approved</a:t>
            </a:r>
            <a:r>
              <a:rPr lang="en-US" dirty="0">
                <a:latin typeface="Calibri" panose="020F0502020204030204" pitchFamily="34" charset="0"/>
                <a:cs typeface="Calibri" panose="020F0502020204030204" pitchFamily="34" charset="0"/>
              </a:rPr>
              <a:t> Dual Enrollment courses at a TCSG, USG or private eligible participating postsecondary institution.</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in the 9th grade are </a:t>
            </a:r>
            <a:r>
              <a:rPr lang="en-US" b="1" i="1" u="sng" dirty="0">
                <a:latin typeface="Calibri" panose="020F0502020204030204" pitchFamily="34" charset="0"/>
                <a:cs typeface="Calibri" panose="020F0502020204030204" pitchFamily="34" charset="0"/>
              </a:rPr>
              <a:t>not</a:t>
            </a:r>
            <a:r>
              <a:rPr lang="en-US" dirty="0">
                <a:latin typeface="Calibri" panose="020F0502020204030204" pitchFamily="34" charset="0"/>
                <a:cs typeface="Calibri" panose="020F0502020204030204" pitchFamily="34" charset="0"/>
              </a:rPr>
              <a:t> eligible to participate in Dual Enrollment funding Program.</a:t>
            </a: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7</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113307DA-5609-4EAE-82EA-F8DFFF12F0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2446" y="5387567"/>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390097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2862322"/>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Who is </a:t>
            </a:r>
            <a:r>
              <a:rPr lang="en-US" b="1" i="1" u="sng" dirty="0">
                <a:solidFill>
                  <a:srgbClr val="FF0000"/>
                </a:solidFill>
                <a:latin typeface="Calibri" panose="020F0502020204030204" pitchFamily="34" charset="0"/>
                <a:cs typeface="Calibri" panose="020F0502020204030204" pitchFamily="34" charset="0"/>
              </a:rPr>
              <a:t>eligible</a:t>
            </a:r>
            <a:r>
              <a:rPr lang="en-US" b="1" i="1" dirty="0">
                <a:latin typeface="Calibri" panose="020F0502020204030204" pitchFamily="34" charset="0"/>
                <a:cs typeface="Calibri" panose="020F0502020204030204" pitchFamily="34" charset="0"/>
              </a:rPr>
              <a:t> for Dual Enrollment?</a:t>
            </a:r>
          </a:p>
          <a:p>
            <a:endParaRPr lang="en-US" dirty="0">
              <a:latin typeface="Calibri" panose="020F0502020204030204" pitchFamily="34" charset="0"/>
              <a:cs typeface="Calibri" panose="020F0502020204030204" pitchFamily="34" charset="0"/>
            </a:endParaRPr>
          </a:p>
          <a:p>
            <a:pPr algn="ctr"/>
            <a:r>
              <a:rPr lang="en-US" b="1" u="sng" dirty="0">
                <a:latin typeface="Calibri" panose="020F0502020204030204" pitchFamily="34" charset="0"/>
                <a:cs typeface="Calibri" panose="020F0502020204030204" pitchFamily="34" charset="0"/>
              </a:rPr>
              <a:t>All students meeting the previous slide’s criteria must be: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On track to graduate,</a:t>
            </a:r>
          </a:p>
          <a:p>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i="1" dirty="0">
                <a:solidFill>
                  <a:srgbClr val="FF0000"/>
                </a:solidFill>
                <a:latin typeface="Calibri" panose="020F0502020204030204" pitchFamily="34" charset="0"/>
                <a:cs typeface="Calibri" panose="020F0502020204030204" pitchFamily="34" charset="0"/>
              </a:rPr>
              <a:t>Approved</a:t>
            </a:r>
            <a:r>
              <a:rPr lang="en-US" dirty="0">
                <a:latin typeface="Calibri" panose="020F0502020204030204" pitchFamily="34" charset="0"/>
                <a:cs typeface="Calibri" panose="020F0502020204030204" pitchFamily="34" charset="0"/>
              </a:rPr>
              <a:t> for Dual Enrollment by their counselor,</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Meet all entrance requirements for eligible participating postsecondary institution (USG, TCSG or Private)</a:t>
            </a: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8</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01AED15A-8529-464B-9D24-2737F912F0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1351" y="5375325"/>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21273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ens Dragons - Home | Facebook">
            <a:extLst>
              <a:ext uri="{FF2B5EF4-FFF2-40B4-BE49-F238E27FC236}">
                <a16:creationId xmlns:a16="http://schemas.microsoft.com/office/drawing/2014/main" id="{D6C794E3-17B3-40EE-95C2-C67280D5F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1698" y="5607698"/>
            <a:ext cx="1250302" cy="1250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85AFE46-89C7-4B60-92C4-554301241CFD}"/>
              </a:ext>
            </a:extLst>
          </p:cNvPr>
          <p:cNvSpPr/>
          <p:nvPr/>
        </p:nvSpPr>
        <p:spPr>
          <a:xfrm>
            <a:off x="0" y="0"/>
            <a:ext cx="12191999" cy="6858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E05548-8EAB-4842-94A6-CBFA80158D09}"/>
              </a:ext>
            </a:extLst>
          </p:cNvPr>
          <p:cNvSpPr txBox="1"/>
          <p:nvPr/>
        </p:nvSpPr>
        <p:spPr>
          <a:xfrm>
            <a:off x="2670237" y="284393"/>
            <a:ext cx="4961572" cy="584775"/>
          </a:xfrm>
          <a:prstGeom prst="rect">
            <a:avLst/>
          </a:prstGeom>
          <a:noFill/>
          <a:ln>
            <a:noFill/>
          </a:ln>
        </p:spPr>
        <p:txBody>
          <a:bodyPr wrap="square" rtlCol="0">
            <a:spAutoFit/>
          </a:bodyPr>
          <a:lstStyle/>
          <a:p>
            <a:r>
              <a:rPr lang="en-US" sz="3200" b="1" dirty="0"/>
              <a:t>Dual Enrollment 2020</a:t>
            </a:r>
            <a:r>
              <a:rPr lang="en-US" sz="3200" dirty="0"/>
              <a:t>-</a:t>
            </a:r>
            <a:r>
              <a:rPr lang="en-US" sz="3200" b="1" dirty="0"/>
              <a:t>21</a:t>
            </a:r>
          </a:p>
        </p:txBody>
      </p:sp>
      <p:sp>
        <p:nvSpPr>
          <p:cNvPr id="5" name="TextBox 4">
            <a:extLst>
              <a:ext uri="{FF2B5EF4-FFF2-40B4-BE49-F238E27FC236}">
                <a16:creationId xmlns:a16="http://schemas.microsoft.com/office/drawing/2014/main" id="{B69EF84A-E438-411B-BA43-752C6A06962E}"/>
              </a:ext>
            </a:extLst>
          </p:cNvPr>
          <p:cNvSpPr txBox="1"/>
          <p:nvPr/>
        </p:nvSpPr>
        <p:spPr>
          <a:xfrm>
            <a:off x="755373" y="1153560"/>
            <a:ext cx="8791300" cy="4801314"/>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What are </a:t>
            </a:r>
            <a:r>
              <a:rPr lang="en-US" b="1" i="1" dirty="0">
                <a:solidFill>
                  <a:srgbClr val="FF0000"/>
                </a:solidFill>
                <a:latin typeface="Calibri" panose="020F0502020204030204" pitchFamily="34" charset="0"/>
                <a:cs typeface="Calibri" panose="020F0502020204030204" pitchFamily="34" charset="0"/>
              </a:rPr>
              <a:t>approved</a:t>
            </a:r>
            <a:r>
              <a:rPr lang="en-US" b="1" i="1" dirty="0">
                <a:latin typeface="Calibri" panose="020F0502020204030204" pitchFamily="34" charset="0"/>
                <a:cs typeface="Calibri" panose="020F0502020204030204" pitchFamily="34" charset="0"/>
              </a:rPr>
              <a:t> courses?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 list of courses are </a:t>
            </a:r>
            <a:r>
              <a:rPr lang="en-US" b="1" i="1" dirty="0">
                <a:solidFill>
                  <a:srgbClr val="FF0000"/>
                </a:solidFill>
                <a:latin typeface="Calibri" panose="020F0502020204030204" pitchFamily="34" charset="0"/>
                <a:cs typeface="Calibri" panose="020F0502020204030204" pitchFamily="34" charset="0"/>
              </a:rPr>
              <a:t>approved</a:t>
            </a:r>
            <a:r>
              <a:rPr lang="en-US" dirty="0">
                <a:latin typeface="Calibri" panose="020F0502020204030204" pitchFamily="34" charset="0"/>
                <a:cs typeface="Calibri" panose="020F0502020204030204" pitchFamily="34" charset="0"/>
              </a:rPr>
              <a:t> each year by the Georgia Student Finance Commission (GSFC) and will include all courses in the five core academic areas (English, math, science, social studies and world (foreign) languages), that are currently used to calculate high school HOPE GPAs, and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Career, Technical and Agricultural Education (CTAE) courses at eligible participating postsecondary institutions.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course list can be located in the Dual Enrollment Course Directory on the Gafutures.org website.  </a:t>
            </a:r>
          </a:p>
          <a:p>
            <a:r>
              <a:rPr lang="en-US" dirty="0">
                <a:latin typeface="Calibri" panose="020F0502020204030204" pitchFamily="34" charset="0"/>
                <a:cs typeface="Calibri" panose="020F0502020204030204" pitchFamily="34" charset="0"/>
              </a:rPr>
              <a:t> 	</a:t>
            </a:r>
            <a:r>
              <a:rPr lang="en-US" dirty="0">
                <a:solidFill>
                  <a:srgbClr val="0070C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https://www.gafutures.org/checs/dualenrollment/DECourseDirectory</a:t>
            </a:r>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Students will only be able to register for Dual Enrollment classes that have been </a:t>
            </a:r>
            <a:r>
              <a:rPr lang="en-US" b="1" i="1" dirty="0">
                <a:solidFill>
                  <a:srgbClr val="FF0000"/>
                </a:solidFill>
                <a:latin typeface="Calibri" panose="020F0502020204030204" pitchFamily="34" charset="0"/>
                <a:cs typeface="Calibri" panose="020F0502020204030204" pitchFamily="34" charset="0"/>
              </a:rPr>
              <a:t>approved</a:t>
            </a:r>
            <a:r>
              <a:rPr lang="en-US" dirty="0">
                <a:latin typeface="Calibri" panose="020F0502020204030204" pitchFamily="34" charset="0"/>
                <a:cs typeface="Calibri" panose="020F0502020204030204" pitchFamily="34" charset="0"/>
              </a:rPr>
              <a:t> by their counselor, based on student’s Individual Graduation Plan (IGP).</a:t>
            </a:r>
            <a:endParaRPr lang="en-US" b="1" i="1"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10FCA4B-C8D4-4F93-8EED-3BB54CBAE5E4}"/>
              </a:ext>
            </a:extLst>
          </p:cNvPr>
          <p:cNvSpPr>
            <a:spLocks noGrp="1"/>
          </p:cNvSpPr>
          <p:nvPr>
            <p:ph type="sldNum" sz="quarter" idx="12"/>
          </p:nvPr>
        </p:nvSpPr>
        <p:spPr>
          <a:xfrm>
            <a:off x="-1" y="6492875"/>
            <a:ext cx="683339" cy="365125"/>
          </a:xfrm>
        </p:spPr>
        <p:txBody>
          <a:bodyPr/>
          <a:lstStyle/>
          <a:p>
            <a:pPr algn="l"/>
            <a:fld id="{ED8F0782-9CA0-45CD-86E7-A893C8F4C53E}" type="slidenum">
              <a:rPr lang="en-US" sz="1400" b="1" smtClean="0">
                <a:solidFill>
                  <a:schemeClr val="tx1"/>
                </a:solidFill>
              </a:rPr>
              <a:pPr algn="l"/>
              <a:t>9</a:t>
            </a:fld>
            <a:endParaRPr lang="en-US" sz="1400" b="1" dirty="0">
              <a:solidFill>
                <a:schemeClr val="tx1"/>
              </a:solidFill>
            </a:endParaRPr>
          </a:p>
        </p:txBody>
      </p:sp>
      <p:pic>
        <p:nvPicPr>
          <p:cNvPr id="3" name="Recorded Sound">
            <a:hlinkClick r:id="" action="ppaction://media"/>
            <a:extLst>
              <a:ext uri="{FF2B5EF4-FFF2-40B4-BE49-F238E27FC236}">
                <a16:creationId xmlns:a16="http://schemas.microsoft.com/office/drawing/2014/main" id="{C363F6F7-EB0F-4249-BBA6-FD776B0AB7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0552" y="5363383"/>
            <a:ext cx="609600" cy="609600"/>
          </a:xfrm>
          <a:prstGeom prst="rect">
            <a:avLst/>
          </a:prstGeom>
          <a:solidFill>
            <a:schemeClr val="tx1"/>
          </a:solidFill>
          <a:ln>
            <a:solidFill>
              <a:srgbClr val="FF0000"/>
            </a:solidFill>
          </a:ln>
        </p:spPr>
      </p:pic>
    </p:spTree>
    <p:extLst>
      <p:ext uri="{BB962C8B-B14F-4D97-AF65-F5344CB8AC3E}">
        <p14:creationId xmlns:p14="http://schemas.microsoft.com/office/powerpoint/2010/main" val="197771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7217</TotalTime>
  <Words>5423</Words>
  <Application>Microsoft Office PowerPoint</Application>
  <PresentationFormat>Widescreen</PresentationFormat>
  <Paragraphs>597</Paragraphs>
  <Slides>44</Slides>
  <Notes>0</Notes>
  <HiddenSlides>0</HiddenSlides>
  <MMClips>37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Roboto</vt:lpstr>
      <vt:lpstr>Arial</vt:lpstr>
      <vt:lpstr>Calibri</vt:lpstr>
      <vt:lpstr>Courier New</vt:lpstr>
      <vt:lpstr>Symbol</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Bell</dc:creator>
  <cp:lastModifiedBy>Jana Champion</cp:lastModifiedBy>
  <cp:revision>193</cp:revision>
  <dcterms:created xsi:type="dcterms:W3CDTF">2020-08-24T18:30:46Z</dcterms:created>
  <dcterms:modified xsi:type="dcterms:W3CDTF">2020-10-15T14:42:23Z</dcterms:modified>
</cp:coreProperties>
</file>