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46"/>
  </p:notesMasterIdLst>
  <p:sldIdLst>
    <p:sldId id="271" r:id="rId2"/>
    <p:sldId id="414" r:id="rId3"/>
    <p:sldId id="363" r:id="rId4"/>
    <p:sldId id="371" r:id="rId5"/>
    <p:sldId id="375" r:id="rId6"/>
    <p:sldId id="322" r:id="rId7"/>
    <p:sldId id="376" r:id="rId8"/>
    <p:sldId id="373" r:id="rId9"/>
    <p:sldId id="372" r:id="rId10"/>
    <p:sldId id="430" r:id="rId11"/>
    <p:sldId id="374" r:id="rId12"/>
    <p:sldId id="347" r:id="rId13"/>
    <p:sldId id="377" r:id="rId14"/>
    <p:sldId id="378" r:id="rId15"/>
    <p:sldId id="370" r:id="rId16"/>
    <p:sldId id="431" r:id="rId17"/>
    <p:sldId id="435" r:id="rId18"/>
    <p:sldId id="436" r:id="rId19"/>
    <p:sldId id="419" r:id="rId20"/>
    <p:sldId id="416" r:id="rId21"/>
    <p:sldId id="356" r:id="rId22"/>
    <p:sldId id="339" r:id="rId23"/>
    <p:sldId id="384" r:id="rId24"/>
    <p:sldId id="382" r:id="rId25"/>
    <p:sldId id="437" r:id="rId26"/>
    <p:sldId id="383" r:id="rId27"/>
    <p:sldId id="314" r:id="rId28"/>
    <p:sldId id="313" r:id="rId29"/>
    <p:sldId id="439" r:id="rId30"/>
    <p:sldId id="317" r:id="rId31"/>
    <p:sldId id="312" r:id="rId32"/>
    <p:sldId id="311" r:id="rId33"/>
    <p:sldId id="321" r:id="rId34"/>
    <p:sldId id="320" r:id="rId35"/>
    <p:sldId id="440" r:id="rId36"/>
    <p:sldId id="403" r:id="rId37"/>
    <p:sldId id="433" r:id="rId38"/>
    <p:sldId id="404" r:id="rId39"/>
    <p:sldId id="442" r:id="rId40"/>
    <p:sldId id="438" r:id="rId41"/>
    <p:sldId id="441" r:id="rId42"/>
    <p:sldId id="443" r:id="rId43"/>
    <p:sldId id="415" r:id="rId44"/>
    <p:sldId id="367"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67F8"/>
    <a:srgbClr val="5A53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74" autoAdjust="0"/>
  </p:normalViewPr>
  <p:slideViewPr>
    <p:cSldViewPr snapToGrid="0">
      <p:cViewPr varScale="1">
        <p:scale>
          <a:sx n="60" d="100"/>
          <a:sy n="60" d="100"/>
        </p:scale>
        <p:origin x="72" y="11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19741-4B92-432F-9A7A-C014A4773361}"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354D0-0545-464C-A852-7BABF017F085}" type="slidenum">
              <a:rPr lang="en-US" smtClean="0"/>
              <a:t>‹#›</a:t>
            </a:fld>
            <a:endParaRPr lang="en-US"/>
          </a:p>
        </p:txBody>
      </p:sp>
    </p:spTree>
    <p:extLst>
      <p:ext uri="{BB962C8B-B14F-4D97-AF65-F5344CB8AC3E}">
        <p14:creationId xmlns:p14="http://schemas.microsoft.com/office/powerpoint/2010/main" val="390557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F785DC-2AF7-4979-864A-88E31B93FD12}"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2423385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D8105-77AE-4762-9BB6-D39FED3D0AFE}"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2019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9BC2F3-76A2-4E7A-94FC-EF30B29486DB}"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67012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0347B5-49DC-4CE8-A4B9-C794F5787FA9}"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393646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3492F2-3384-4D62-BE26-C07E715A4831}"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6890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F84E8-8889-43A4-B69B-E0D0E4C6EA48}"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98278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7430E-E17A-46C2-9494-4EA66AA3B442}"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1401466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11891-46B4-4323-A60A-9227C96DDAFC}"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8879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7A885-4D50-49FC-915F-73F073750EF6}"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197438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2ED5FD-EB81-40A9-98D5-F63F858BD27D}"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33954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0A6C6E-6748-4377-81B4-7DFB85ADDD63}" type="datetime1">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222873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2996FC-EFB8-43A0-8CC0-74D8A2812220}" type="datetime1">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209453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24D98-1B6E-4AFE-A8B4-59E90F52D8A0}" type="datetime1">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13183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41E14-F49C-4564-AC25-7DCF1C3E16CB}" type="datetime1">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267895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808C02-004D-4028-A2A9-2D9A85407E63}" type="datetime1">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133162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D3BCD0F-CEB0-46A1-9C17-CC61E8E82333}" type="datetime1">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330748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F6A23F-8023-45D5-8D5F-5A0C31406258}" type="datetime1">
              <a:rPr lang="en-US" smtClean="0"/>
              <a:t>9/11/2023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D8F0782-9CA0-45CD-86E7-A893C8F4C53E}" type="slidenum">
              <a:rPr lang="en-US" smtClean="0"/>
              <a:t>‹#›</a:t>
            </a:fld>
            <a:endParaRPr lang="en-US"/>
          </a:p>
        </p:txBody>
      </p:sp>
    </p:spTree>
    <p:extLst>
      <p:ext uri="{BB962C8B-B14F-4D97-AF65-F5344CB8AC3E}">
        <p14:creationId xmlns:p14="http://schemas.microsoft.com/office/powerpoint/2010/main" val="2705445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s://www.gatracs.org/plannin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gafutures.or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chattahoocheetech.edu/disability-services/"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mailto:phstranscripts@pickenscountyschools.or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mailto:danielbell@pickenscountyschools.or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5AFE46-89C7-4B60-92C4-554301241CFD}"/>
              </a:ext>
            </a:extLst>
          </p:cNvPr>
          <p:cNvSpPr/>
          <p:nvPr/>
        </p:nvSpPr>
        <p:spPr>
          <a:xfrm>
            <a:off x="1"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E05548-8EAB-4842-94A6-CBFA80158D09}"/>
              </a:ext>
            </a:extLst>
          </p:cNvPr>
          <p:cNvSpPr txBox="1"/>
          <p:nvPr/>
        </p:nvSpPr>
        <p:spPr>
          <a:xfrm>
            <a:off x="1258350" y="107652"/>
            <a:ext cx="8045042" cy="1077218"/>
          </a:xfrm>
          <a:prstGeom prst="rect">
            <a:avLst/>
          </a:prstGeom>
          <a:noFill/>
          <a:ln>
            <a:noFill/>
          </a:ln>
        </p:spPr>
        <p:txBody>
          <a:bodyPr wrap="square" rtlCol="0">
            <a:spAutoFit/>
          </a:bodyPr>
          <a:lstStyle/>
          <a:p>
            <a:pPr algn="ctr"/>
            <a:r>
              <a:rPr lang="en-US" sz="3200" b="1" dirty="0"/>
              <a:t>Pickens High School </a:t>
            </a:r>
            <a:r>
              <a:rPr lang="en-US" sz="3200" b="1" dirty="0">
                <a:solidFill>
                  <a:srgbClr val="00B050"/>
                </a:solidFill>
              </a:rPr>
              <a:t>“Traditional” Dual Enrollment Guide 2023/2024</a:t>
            </a:r>
            <a:endParaRPr lang="en-US" sz="3200" dirty="0">
              <a:solidFill>
                <a:srgbClr val="00B050"/>
              </a:solidFill>
            </a:endParaRPr>
          </a:p>
        </p:txBody>
      </p:sp>
      <p:pic>
        <p:nvPicPr>
          <p:cNvPr id="6" name="Picture 5" descr="Image result for pickens dragons">
            <a:extLst>
              <a:ext uri="{FF2B5EF4-FFF2-40B4-BE49-F238E27FC236}">
                <a16:creationId xmlns:a16="http://schemas.microsoft.com/office/drawing/2014/main" id="{9DF070E8-B7F7-4ED3-9B04-6A7623D8CB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88608" y="1677312"/>
            <a:ext cx="4728597" cy="4031342"/>
          </a:xfrm>
          <a:prstGeom prst="rect">
            <a:avLst/>
          </a:prstGeom>
          <a:noFill/>
          <a:ln>
            <a:noFill/>
          </a:ln>
        </p:spPr>
      </p:pic>
      <p:sp>
        <p:nvSpPr>
          <p:cNvPr id="2" name="Rectangle 1">
            <a:extLst>
              <a:ext uri="{FF2B5EF4-FFF2-40B4-BE49-F238E27FC236}">
                <a16:creationId xmlns:a16="http://schemas.microsoft.com/office/drawing/2014/main" id="{39BB7BAE-C2B3-437F-AA95-781E75D6B240}"/>
              </a:ext>
            </a:extLst>
          </p:cNvPr>
          <p:cNvSpPr/>
          <p:nvPr/>
        </p:nvSpPr>
        <p:spPr>
          <a:xfrm>
            <a:off x="450726" y="5769003"/>
            <a:ext cx="10269175" cy="1004186"/>
          </a:xfrm>
          <a:prstGeom prst="rect">
            <a:avLst/>
          </a:prstGeom>
          <a:noFill/>
        </p:spPr>
        <p:txBody>
          <a:bodyPr wrap="square">
            <a:spAutoFit/>
          </a:bodyPr>
          <a:lstStyle/>
          <a:p>
            <a:pPr>
              <a:lnSpc>
                <a:spcPct val="107000"/>
              </a:lnSpc>
              <a:spcAft>
                <a:spcPts val="800"/>
              </a:spcAft>
            </a:pPr>
            <a:r>
              <a:rPr lang="en-US" sz="1400" b="1" i="1" dirty="0">
                <a:latin typeface="Calibri" panose="020F0502020204030204" pitchFamily="34" charset="0"/>
                <a:ea typeface="Calibri" panose="020F0502020204030204" pitchFamily="34" charset="0"/>
                <a:cs typeface="Calibri" panose="020F0502020204030204" pitchFamily="34" charset="0"/>
              </a:rPr>
              <a:t>This guide is intended to only give an overview of the opportunities within the “Traditional” Dual Enrollment  program. Pickens High School follows the guidelines and regulations set forth by the Georgia State Legislature, the Georgia Department of Education, the Georgia Student Finance Commission, and participating post-secondary institutions, all of which are subject to change without notice to Pickens High School. </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4E301BFC-762B-4028-8AFE-C84D978ECA45}"/>
              </a:ext>
            </a:extLst>
          </p:cNvPr>
          <p:cNvSpPr>
            <a:spLocks noGrp="1"/>
          </p:cNvSpPr>
          <p:nvPr>
            <p:ph type="sldNum" sz="quarter" idx="12"/>
          </p:nvPr>
        </p:nvSpPr>
        <p:spPr>
          <a:xfrm>
            <a:off x="109057" y="6492875"/>
            <a:ext cx="683339" cy="365125"/>
          </a:xfrm>
        </p:spPr>
        <p:txBody>
          <a:bodyPr/>
          <a:lstStyle/>
          <a:p>
            <a:pPr algn="l"/>
            <a:fld id="{ED8F0782-9CA0-45CD-86E7-A893C8F4C53E}" type="slidenum">
              <a:rPr lang="en-US" sz="1400" b="1" smtClean="0">
                <a:solidFill>
                  <a:schemeClr val="tx1"/>
                </a:solidFill>
                <a:latin typeface="Calibri" panose="020F0502020204030204" pitchFamily="34" charset="0"/>
                <a:cs typeface="Calibri" panose="020F0502020204030204" pitchFamily="34" charset="0"/>
              </a:rPr>
              <a:pPr algn="l"/>
              <a:t>1</a:t>
            </a:fld>
            <a:endParaRPr lang="en-US" sz="1400" b="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E203598-D9FE-4E46-9200-074791C1DBAF}"/>
              </a:ext>
            </a:extLst>
          </p:cNvPr>
          <p:cNvSpPr txBox="1"/>
          <p:nvPr/>
        </p:nvSpPr>
        <p:spPr>
          <a:xfrm>
            <a:off x="7722716" y="2551837"/>
            <a:ext cx="4363772" cy="1938992"/>
          </a:xfrm>
          <a:prstGeom prst="rect">
            <a:avLst/>
          </a:prstGeom>
          <a:solidFill>
            <a:schemeClr val="bg1"/>
          </a:solidFill>
          <a:ln>
            <a:solidFill>
              <a:schemeClr val="tx1"/>
            </a:solidFill>
          </a:ln>
        </p:spPr>
        <p:txBody>
          <a:bodyPr wrap="square" rtlCol="0">
            <a:spAutoFit/>
          </a:bodyPr>
          <a:lstStyle/>
          <a:p>
            <a:pPr lvl="0"/>
            <a:r>
              <a:rPr lang="en-US" sz="1200" dirty="0">
                <a:solidFill>
                  <a:srgbClr val="00B050"/>
                </a:solidFill>
                <a:latin typeface="Calibri" panose="020F0502020204030204" pitchFamily="34" charset="0"/>
                <a:cs typeface="Calibri" panose="020F0502020204030204" pitchFamily="34" charset="0"/>
              </a:rPr>
              <a:t>If the following apply to you:</a:t>
            </a:r>
          </a:p>
          <a:p>
            <a:pPr marL="628650" lvl="1"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You seek Dual Enrollment </a:t>
            </a:r>
            <a:r>
              <a:rPr lang="en-US" sz="1200" u="sng" dirty="0">
                <a:solidFill>
                  <a:srgbClr val="00B050"/>
                </a:solidFill>
                <a:latin typeface="Calibri" panose="020F0502020204030204" pitchFamily="34" charset="0"/>
                <a:cs typeface="Calibri" panose="020F0502020204030204" pitchFamily="34" charset="0"/>
              </a:rPr>
              <a:t>college academic core and/ or technical trade</a:t>
            </a:r>
            <a:r>
              <a:rPr lang="en-US" sz="1200" dirty="0">
                <a:solidFill>
                  <a:srgbClr val="00B050"/>
                </a:solidFill>
                <a:latin typeface="Calibri" panose="020F0502020204030204" pitchFamily="34" charset="0"/>
                <a:cs typeface="Calibri" panose="020F0502020204030204" pitchFamily="34" charset="0"/>
              </a:rPr>
              <a:t> coursework to gain credit toward </a:t>
            </a:r>
            <a:r>
              <a:rPr lang="en-US" sz="1200" b="1" i="1" dirty="0">
                <a:solidFill>
                  <a:srgbClr val="00B050"/>
                </a:solidFill>
                <a:latin typeface="Calibri" panose="020F0502020204030204" pitchFamily="34" charset="0"/>
                <a:cs typeface="Calibri" panose="020F0502020204030204" pitchFamily="34" charset="0"/>
              </a:rPr>
              <a:t>both</a:t>
            </a:r>
            <a:r>
              <a:rPr lang="en-US" sz="1200" dirty="0">
                <a:solidFill>
                  <a:srgbClr val="00B050"/>
                </a:solidFill>
                <a:latin typeface="Calibri" panose="020F0502020204030204" pitchFamily="34" charset="0"/>
                <a:cs typeface="Calibri" panose="020F0502020204030204" pitchFamily="34" charset="0"/>
              </a:rPr>
              <a:t> conventional high school graduation requirements and postsecondary certificates, diploma or degree requirements. *Courses must align with your PHS block schedule. * </a:t>
            </a:r>
          </a:p>
          <a:p>
            <a:pPr algn="ctr"/>
            <a:endParaRPr lang="en-US" sz="1200" dirty="0">
              <a:solidFill>
                <a:srgbClr val="00B050"/>
              </a:solidFill>
              <a:latin typeface="Calibri" panose="020F0502020204030204" pitchFamily="34" charset="0"/>
              <a:cs typeface="Calibri" panose="020F0502020204030204" pitchFamily="34" charset="0"/>
            </a:endParaRPr>
          </a:p>
          <a:p>
            <a:r>
              <a:rPr lang="en-US" sz="1200" dirty="0">
                <a:solidFill>
                  <a:srgbClr val="00B050"/>
                </a:solidFill>
                <a:latin typeface="Calibri" panose="020F0502020204030204" pitchFamily="34" charset="0"/>
                <a:cs typeface="Calibri" panose="020F0502020204030204" pitchFamily="34" charset="0"/>
              </a:rPr>
              <a:t>You will use the information provided in this PowerPoint as your Dual Enrollment guide.</a:t>
            </a:r>
          </a:p>
        </p:txBody>
      </p:sp>
    </p:spTree>
    <p:extLst>
      <p:ext uri="{BB962C8B-B14F-4D97-AF65-F5344CB8AC3E}">
        <p14:creationId xmlns:p14="http://schemas.microsoft.com/office/powerpoint/2010/main" val="2648347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4481509" y="1170979"/>
            <a:ext cx="1982067" cy="400110"/>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Self Pay Courses</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10</a:t>
            </a:fld>
            <a:endParaRPr lang="en-US" sz="1400" b="1" dirty="0">
              <a:solidFill>
                <a:schemeClr val="tx1"/>
              </a:solidFill>
            </a:endParaRPr>
          </a:p>
        </p:txBody>
      </p:sp>
      <p:sp>
        <p:nvSpPr>
          <p:cNvPr id="9" name="Text Placeholder 4">
            <a:extLst>
              <a:ext uri="{FF2B5EF4-FFF2-40B4-BE49-F238E27FC236}">
                <a16:creationId xmlns:a16="http://schemas.microsoft.com/office/drawing/2014/main" id="{847A1C5C-9F5A-48AD-91E2-C68F47B84CCB}"/>
              </a:ext>
            </a:extLst>
          </p:cNvPr>
          <p:cNvSpPr txBox="1">
            <a:spLocks/>
          </p:cNvSpPr>
          <p:nvPr/>
        </p:nvSpPr>
        <p:spPr>
          <a:xfrm>
            <a:off x="568034" y="1979904"/>
            <a:ext cx="9809019" cy="3513389"/>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300" dirty="0">
                <a:solidFill>
                  <a:schemeClr val="tx2">
                    <a:lumMod val="90000"/>
                    <a:lumOff val="10000"/>
                  </a:schemeClr>
                </a:solidFill>
                <a:latin typeface="Calibri" panose="020F0502020204030204" pitchFamily="34" charset="0"/>
                <a:cs typeface="Calibri" panose="020F0502020204030204" pitchFamily="34" charset="0"/>
              </a:rPr>
              <a:t>Student can take one or more dual credit courses at his or her own expense.</a:t>
            </a:r>
          </a:p>
          <a:p>
            <a:r>
              <a:rPr lang="en-US" sz="2300" dirty="0">
                <a:latin typeface="Calibri" panose="020F0502020204030204" pitchFamily="34" charset="0"/>
                <a:cs typeface="Calibri" panose="020F0502020204030204" pitchFamily="34" charset="0"/>
              </a:rPr>
              <a:t>Students may opt to pay for Dual Enrollment Courses themselves (or through another funding mechanism such as local district funding, corporate sponsorship, etc.)</a:t>
            </a:r>
          </a:p>
          <a:p>
            <a:endParaRPr lang="en-US" sz="2300" b="1" i="1" dirty="0">
              <a:solidFill>
                <a:schemeClr val="tx2">
                  <a:lumMod val="90000"/>
                  <a:lumOff val="10000"/>
                </a:schemeClr>
              </a:solidFill>
              <a:latin typeface="Calibri" panose="020F0502020204030204" pitchFamily="34" charset="0"/>
              <a:cs typeface="Calibri" panose="020F0502020204030204" pitchFamily="34" charset="0"/>
            </a:endParaRPr>
          </a:p>
          <a:p>
            <a:r>
              <a:rPr lang="en-US" sz="2300" b="1" i="1" dirty="0">
                <a:solidFill>
                  <a:schemeClr val="tx2">
                    <a:lumMod val="90000"/>
                    <a:lumOff val="10000"/>
                  </a:schemeClr>
                </a:solidFill>
                <a:latin typeface="Calibri" panose="020F0502020204030204" pitchFamily="34" charset="0"/>
                <a:cs typeface="Calibri" panose="020F0502020204030204" pitchFamily="34" charset="0"/>
              </a:rPr>
              <a:t>Revision to State Board Policy for Dual Enrollment (effective Fall 2021)</a:t>
            </a: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Dual Enrollment credit earned by eligible students from an eligible post-secondary institution, regardless of funding source, must also be added to the students’ high school transcript.</a:t>
            </a: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If the student is not eligible (i.e. a 9th grader) or either of the schools is not eligible, then the decision to place the credit awarded on the high school transcript is at the discretion of the LEA.</a:t>
            </a:r>
          </a:p>
          <a:p>
            <a:endParaRPr lang="en-US" dirty="0"/>
          </a:p>
        </p:txBody>
      </p:sp>
      <p:sp>
        <p:nvSpPr>
          <p:cNvPr id="8" name="TextBox 7">
            <a:extLst>
              <a:ext uri="{FF2B5EF4-FFF2-40B4-BE49-F238E27FC236}">
                <a16:creationId xmlns:a16="http://schemas.microsoft.com/office/drawing/2014/main" id="{9EA36054-06C7-4997-80A7-8E9BEE40CCBA}"/>
              </a:ext>
            </a:extLst>
          </p:cNvPr>
          <p:cNvSpPr txBox="1"/>
          <p:nvPr/>
        </p:nvSpPr>
        <p:spPr>
          <a:xfrm>
            <a:off x="2324167" y="293102"/>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2898048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25339" y="1355294"/>
            <a:ext cx="8791300" cy="4801314"/>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What Courses are available for Dual Enrollment funding (cont.)?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 list of courses are </a:t>
            </a:r>
            <a:r>
              <a:rPr lang="en-US" b="1" i="1" dirty="0">
                <a:solidFill>
                  <a:srgbClr val="FF0000"/>
                </a:solidFill>
                <a:latin typeface="Calibri" panose="020F0502020204030204" pitchFamily="34" charset="0"/>
                <a:cs typeface="Calibri" panose="020F0502020204030204" pitchFamily="34" charset="0"/>
              </a:rPr>
              <a:t>approved</a:t>
            </a:r>
            <a:r>
              <a:rPr lang="en-US" dirty="0">
                <a:latin typeface="Calibri" panose="020F0502020204030204" pitchFamily="34" charset="0"/>
                <a:cs typeface="Calibri" panose="020F0502020204030204" pitchFamily="34" charset="0"/>
              </a:rPr>
              <a:t> each year by the Georgia Student Finance Commission (GSFC) and will include all courses in the five core academic areas (English, math, science, social studies and world (foreign) languages), that are currently used to calculate high school HOPE GPAs, and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CTAE courses are eligible for Dual Enrollment funding.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Fine Arts and Physical Education courses are</a:t>
            </a:r>
            <a:r>
              <a:rPr lang="en-US" b="1" i="1" u="sng" dirty="0">
                <a:solidFill>
                  <a:srgbClr val="FF0000"/>
                </a:solidFill>
                <a:highlight>
                  <a:srgbClr val="FFFF00"/>
                </a:highlight>
                <a:latin typeface="Calibri" panose="020F0502020204030204" pitchFamily="34" charset="0"/>
                <a:cs typeface="Calibri" panose="020F0502020204030204" pitchFamily="34" charset="0"/>
              </a:rPr>
              <a:t> not </a:t>
            </a:r>
            <a:r>
              <a:rPr lang="en-US" dirty="0">
                <a:latin typeface="Calibri" panose="020F0502020204030204" pitchFamily="34" charset="0"/>
                <a:cs typeface="Calibri" panose="020F0502020204030204" pitchFamily="34" charset="0"/>
              </a:rPr>
              <a:t>eligible for DE Funding.</a:t>
            </a:r>
          </a:p>
          <a:p>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Students will only be able to register for Dual Enrollment classes that have been </a:t>
            </a:r>
            <a:r>
              <a:rPr lang="en-US" b="1" i="1" dirty="0">
                <a:solidFill>
                  <a:srgbClr val="FF0000"/>
                </a:solidFill>
                <a:latin typeface="Calibri" panose="020F0502020204030204" pitchFamily="34" charset="0"/>
                <a:cs typeface="Calibri" panose="020F0502020204030204" pitchFamily="34" charset="0"/>
              </a:rPr>
              <a:t>approved</a:t>
            </a:r>
            <a:r>
              <a:rPr lang="en-US" dirty="0">
                <a:latin typeface="Calibri" panose="020F0502020204030204" pitchFamily="34" charset="0"/>
                <a:cs typeface="Calibri" panose="020F0502020204030204" pitchFamily="34" charset="0"/>
              </a:rPr>
              <a:t> by their counselor, or Mr. Bell, based on student’s Individual Graduation Plan (IGP).</a:t>
            </a:r>
          </a:p>
          <a:p>
            <a:pPr marL="285750" indent="-285750">
              <a:buFont typeface="Arial" panose="020B0604020202020204" pitchFamily="34" charset="0"/>
              <a:buChar char="•"/>
            </a:pP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b="1" i="1" dirty="0">
              <a:latin typeface="Calibri" panose="020F0502020204030204" pitchFamily="34" charset="0"/>
              <a:cs typeface="Calibri" panose="020F0502020204030204" pitchFamily="34" charset="0"/>
            </a:endParaRPr>
          </a:p>
          <a:p>
            <a:endParaRPr lang="en-US" dirty="0"/>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11</a:t>
            </a:fld>
            <a:endParaRPr lang="en-US" sz="1400" b="1" dirty="0">
              <a:solidFill>
                <a:schemeClr val="tx1"/>
              </a:solidFill>
            </a:endParaRPr>
          </a:p>
        </p:txBody>
      </p:sp>
      <p:sp>
        <p:nvSpPr>
          <p:cNvPr id="8" name="TextBox 7">
            <a:extLst>
              <a:ext uri="{FF2B5EF4-FFF2-40B4-BE49-F238E27FC236}">
                <a16:creationId xmlns:a16="http://schemas.microsoft.com/office/drawing/2014/main" id="{A0ABE80B-1A1D-4ACA-BEE0-C1BFC7AFFA93}"/>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p:nvSpPr>
          <p:cNvPr id="9" name="Rectangle: Rounded Corners 8">
            <a:extLst>
              <a:ext uri="{FF2B5EF4-FFF2-40B4-BE49-F238E27FC236}">
                <a16:creationId xmlns:a16="http://schemas.microsoft.com/office/drawing/2014/main" id="{05433579-7481-43A5-9692-BD415AD87577}"/>
              </a:ext>
            </a:extLst>
          </p:cNvPr>
          <p:cNvSpPr/>
          <p:nvPr/>
        </p:nvSpPr>
        <p:spPr>
          <a:xfrm>
            <a:off x="834261" y="571911"/>
            <a:ext cx="1116626" cy="5945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Previously Option A</a:t>
            </a:r>
          </a:p>
        </p:txBody>
      </p:sp>
    </p:spTree>
    <p:extLst>
      <p:ext uri="{BB962C8B-B14F-4D97-AF65-F5344CB8AC3E}">
        <p14:creationId xmlns:p14="http://schemas.microsoft.com/office/powerpoint/2010/main" val="39242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66759"/>
            <a:ext cx="8791300" cy="4339650"/>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How many DE classes can a student take?</a:t>
            </a:r>
          </a:p>
          <a:p>
            <a:endParaRPr lang="en-US" dirty="0">
              <a:latin typeface="Calibri" panose="020F0502020204030204" pitchFamily="34" charset="0"/>
              <a:cs typeface="Calibri" panose="020F0502020204030204" pitchFamily="34" charset="0"/>
            </a:endParaRPr>
          </a:p>
          <a:p>
            <a:pPr algn="ctr"/>
            <a:endParaRPr lang="en-US" sz="20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b="1" i="1" u="sng" dirty="0">
                <a:latin typeface="Calibri" panose="020F0502020204030204" pitchFamily="34" charset="0"/>
                <a:cs typeface="Calibri" panose="020F0502020204030204" pitchFamily="34" charset="0"/>
              </a:rPr>
              <a:t>All</a:t>
            </a:r>
            <a:r>
              <a:rPr lang="en-US" sz="2000" dirty="0">
                <a:latin typeface="Calibri" panose="020F0502020204030204" pitchFamily="34" charset="0"/>
                <a:cs typeface="Calibri" panose="020F0502020204030204" pitchFamily="34" charset="0"/>
              </a:rPr>
              <a:t> PHS students must have 4 classes on their </a:t>
            </a:r>
            <a:r>
              <a:rPr lang="en-US" sz="2000" b="1" i="1" dirty="0">
                <a:latin typeface="Calibri" panose="020F0502020204030204" pitchFamily="34" charset="0"/>
                <a:cs typeface="Calibri" panose="020F0502020204030204" pitchFamily="34" charset="0"/>
              </a:rPr>
              <a:t>block</a:t>
            </a:r>
            <a:r>
              <a:rPr lang="en-US" sz="2000" dirty="0">
                <a:latin typeface="Calibri" panose="020F0502020204030204" pitchFamily="34" charset="0"/>
                <a:cs typeface="Calibri" panose="020F0502020204030204" pitchFamily="34" charset="0"/>
              </a:rPr>
              <a:t> schedule each semester. </a:t>
            </a:r>
          </a:p>
          <a:p>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Students can take a combination of PHS courses and Dual Enrollment courses.</a:t>
            </a:r>
          </a:p>
          <a:p>
            <a:pPr marL="800100" lvl="1" indent="-34290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Each Dual Enrollment course must be at least 3 credit hours to count as one block on your PHS schedule. Some Dual Enrollment course are only 2 credit hours. </a:t>
            </a:r>
            <a:r>
              <a:rPr lang="en-US" sz="2000" dirty="0">
                <a:highlight>
                  <a:srgbClr val="FFFF00"/>
                </a:highlight>
                <a:latin typeface="Calibri" panose="020F0502020204030204" pitchFamily="34" charset="0"/>
                <a:cs typeface="Calibri" panose="020F0502020204030204" pitchFamily="34" charset="0"/>
              </a:rPr>
              <a:t>This does not mean that you cannot take them. Please see Mr. Bell if this is a question.</a:t>
            </a:r>
            <a:r>
              <a:rPr lang="en-US" sz="2000" dirty="0">
                <a:latin typeface="Calibri" panose="020F0502020204030204" pitchFamily="34" charset="0"/>
                <a:cs typeface="Calibri" panose="020F0502020204030204" pitchFamily="34" charset="0"/>
              </a:rPr>
              <a:t> </a:t>
            </a:r>
          </a:p>
          <a:p>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Science course labs do not count in the above calculation.</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 Dual Enrollment student cannot take more that 15 credit hours each semester</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12</a:t>
            </a:fld>
            <a:endParaRPr lang="en-US" sz="1400" b="1" dirty="0">
              <a:solidFill>
                <a:schemeClr val="tx1"/>
              </a:solidFill>
            </a:endParaRPr>
          </a:p>
        </p:txBody>
      </p:sp>
      <p:sp>
        <p:nvSpPr>
          <p:cNvPr id="8" name="TextBox 7">
            <a:extLst>
              <a:ext uri="{FF2B5EF4-FFF2-40B4-BE49-F238E27FC236}">
                <a16:creationId xmlns:a16="http://schemas.microsoft.com/office/drawing/2014/main" id="{A32CAB87-C3E0-48C8-AAF7-CC87D9B3A2D8}"/>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170762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25339" y="1355294"/>
            <a:ext cx="8791300" cy="4247317"/>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How do I choose between Honors, AP (Advanced Placement), or Dual Enrollment?</a:t>
            </a:r>
          </a:p>
          <a:p>
            <a:pPr algn="ctr"/>
            <a:endParaRPr lang="en-US" b="1" i="1" dirty="0">
              <a:latin typeface="Calibri" panose="020F0502020204030204" pitchFamily="34" charset="0"/>
              <a:cs typeface="Calibri" panose="020F0502020204030204" pitchFamily="34" charset="0"/>
            </a:endParaRPr>
          </a:p>
          <a:p>
            <a:pPr algn="ctr"/>
            <a:r>
              <a:rPr lang="en-US" b="1" i="1" u="sng" dirty="0">
                <a:latin typeface="Calibri" panose="020F0502020204030204" pitchFamily="34" charset="0"/>
                <a:cs typeface="Calibri" panose="020F0502020204030204" pitchFamily="34" charset="0"/>
              </a:rPr>
              <a:t>Honors Classes</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Honors classes often offer the same curriculum as regular classes but are tailored for high-achieving students — covering additional topics or some topics in greater depth.</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Successful completion of Honors classes </a:t>
            </a:r>
            <a:r>
              <a:rPr lang="en-US" b="1" i="1" dirty="0">
                <a:latin typeface="Calibri" panose="020F0502020204030204" pitchFamily="34" charset="0"/>
                <a:cs typeface="Calibri" panose="020F0502020204030204" pitchFamily="34" charset="0"/>
              </a:rPr>
              <a:t>do</a:t>
            </a:r>
            <a:r>
              <a:rPr lang="en-US" dirty="0">
                <a:latin typeface="Calibri" panose="020F0502020204030204" pitchFamily="34" charset="0"/>
                <a:cs typeface="Calibri" panose="020F0502020204030204" pitchFamily="34" charset="0"/>
              </a:rPr>
              <a:t> </a:t>
            </a:r>
            <a:r>
              <a:rPr lang="en-US" b="1" i="1" dirty="0">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offer an opportunity to gain college credit.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Honors classes </a:t>
            </a:r>
            <a:r>
              <a:rPr lang="en-US" b="1" i="1" dirty="0">
                <a:latin typeface="Calibri" panose="020F0502020204030204" pitchFamily="34" charset="0"/>
                <a:cs typeface="Calibri" panose="020F0502020204030204" pitchFamily="34" charset="0"/>
              </a:rPr>
              <a:t>do</a:t>
            </a:r>
            <a:r>
              <a:rPr lang="en-US" dirty="0">
                <a:latin typeface="Calibri" panose="020F0502020204030204" pitchFamily="34" charset="0"/>
                <a:cs typeface="Calibri" panose="020F0502020204030204" pitchFamily="34" charset="0"/>
              </a:rPr>
              <a:t> provide more rigorous expectations, similar to some college courses.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Any courses listed as “Honors/Adv./Acc.” will receive an additional 6% weight added to the final GPA</a:t>
            </a:r>
          </a:p>
          <a:p>
            <a:endParaRPr lang="en-US" dirty="0"/>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13</a:t>
            </a:fld>
            <a:endParaRPr lang="en-US" sz="1400" b="1" dirty="0">
              <a:solidFill>
                <a:schemeClr val="tx1"/>
              </a:solidFill>
            </a:endParaRPr>
          </a:p>
        </p:txBody>
      </p:sp>
      <p:sp>
        <p:nvSpPr>
          <p:cNvPr id="8" name="TextBox 7">
            <a:extLst>
              <a:ext uri="{FF2B5EF4-FFF2-40B4-BE49-F238E27FC236}">
                <a16:creationId xmlns:a16="http://schemas.microsoft.com/office/drawing/2014/main" id="{D6A4DF32-4C01-4B41-8C5B-A349198E7C79}"/>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192845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25339" y="1355294"/>
            <a:ext cx="8791300" cy="5355312"/>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How do I choose between Honors, AP (Advanced Placement), or Dual Enrollment?</a:t>
            </a:r>
          </a:p>
          <a:p>
            <a:pPr algn="ctr"/>
            <a:endParaRPr lang="en-US" b="1" i="1" dirty="0">
              <a:latin typeface="Calibri" panose="020F0502020204030204" pitchFamily="34" charset="0"/>
              <a:cs typeface="Calibri" panose="020F0502020204030204" pitchFamily="34" charset="0"/>
            </a:endParaRPr>
          </a:p>
          <a:p>
            <a:pPr algn="ctr"/>
            <a:r>
              <a:rPr lang="en-US" b="1" i="1" u="sng" dirty="0">
                <a:latin typeface="Calibri" panose="020F0502020204030204" pitchFamily="34" charset="0"/>
                <a:cs typeface="Calibri" panose="020F0502020204030204" pitchFamily="34" charset="0"/>
              </a:rPr>
              <a:t>AP Classes</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AP classes cover the breadth of information, skills and assignments found in corresponding college courses.</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AP courses and exams are designed by committees made up of college faculty and experienced AP teachers who ensure that the course and exam reflect college-level expectations.</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AP exams are offered at the end of the course. Students who score high enough have the </a:t>
            </a:r>
            <a:r>
              <a:rPr lang="en-US" dirty="0">
                <a:highlight>
                  <a:srgbClr val="FFFF00"/>
                </a:highlight>
                <a:latin typeface="Calibri" panose="020F0502020204030204" pitchFamily="34" charset="0"/>
                <a:cs typeface="Calibri" panose="020F0502020204030204" pitchFamily="34" charset="0"/>
              </a:rPr>
              <a:t>opportunity to receive college credit</a:t>
            </a:r>
            <a:r>
              <a:rPr lang="en-US" dirty="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Provide motivated and academically prepared students with the opportunity to study and learn at the college level.</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Any courses listed as “AP” will receive an additional 10% weight added to the final GPA.</a:t>
            </a:r>
          </a:p>
          <a:p>
            <a:endParaRPr lang="en-US" dirty="0"/>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14</a:t>
            </a:fld>
            <a:endParaRPr lang="en-US" sz="1400" b="1" dirty="0">
              <a:solidFill>
                <a:schemeClr val="tx1"/>
              </a:solidFill>
            </a:endParaRPr>
          </a:p>
        </p:txBody>
      </p:sp>
      <p:sp>
        <p:nvSpPr>
          <p:cNvPr id="8" name="TextBox 7">
            <a:extLst>
              <a:ext uri="{FF2B5EF4-FFF2-40B4-BE49-F238E27FC236}">
                <a16:creationId xmlns:a16="http://schemas.microsoft.com/office/drawing/2014/main" id="{9CE95057-3B0A-46A0-85B3-34ADE17C28CB}"/>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280866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25339" y="1233374"/>
            <a:ext cx="8791300" cy="3724096"/>
          </a:xfrm>
          <a:prstGeom prst="rect">
            <a:avLst/>
          </a:prstGeom>
          <a:noFill/>
        </p:spPr>
        <p:txBody>
          <a:bodyPr wrap="square" rtlCol="0">
            <a:spAutoFit/>
          </a:bodyPr>
          <a:lstStyle/>
          <a:p>
            <a:pPr algn="ctr"/>
            <a:r>
              <a:rPr lang="en-US" sz="2000" b="1" i="1" u="sng" dirty="0">
                <a:solidFill>
                  <a:srgbClr val="FF0000"/>
                </a:solidFill>
                <a:latin typeface="Calibri" panose="020F0502020204030204" pitchFamily="34" charset="0"/>
                <a:cs typeface="Calibri" panose="020F0502020204030204" pitchFamily="34" charset="0"/>
              </a:rPr>
              <a:t>Warning:</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Due to the rigorous nature of Dual Enrollment college core classes, Pickens High School </a:t>
            </a:r>
            <a:r>
              <a:rPr lang="en-US" b="1" i="1" dirty="0">
                <a:solidFill>
                  <a:srgbClr val="FF0000"/>
                </a:solidFill>
                <a:highlight>
                  <a:srgbClr val="FFFF00"/>
                </a:highlight>
                <a:latin typeface="Calibri" panose="020F0502020204030204" pitchFamily="34" charset="0"/>
                <a:cs typeface="Calibri" panose="020F0502020204030204" pitchFamily="34" charset="0"/>
              </a:rPr>
              <a:t>does not</a:t>
            </a:r>
            <a:r>
              <a:rPr lang="en-US" dirty="0">
                <a:highlight>
                  <a:srgbClr val="FFFF00"/>
                </a:highlight>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recommend Dual Enrollment college core courses unless the student has successfully completed </a:t>
            </a:r>
            <a:r>
              <a:rPr lang="en-US" i="1" dirty="0">
                <a:latin typeface="Calibri" panose="020F0502020204030204" pitchFamily="34" charset="0"/>
                <a:cs typeface="Calibri" panose="020F0502020204030204" pitchFamily="34" charset="0"/>
              </a:rPr>
              <a:t>Honors</a:t>
            </a:r>
            <a:r>
              <a:rPr lang="en-US" dirty="0">
                <a:latin typeface="Calibri" panose="020F0502020204030204" pitchFamily="34" charset="0"/>
                <a:cs typeface="Calibri" panose="020F0502020204030204" pitchFamily="34" charset="0"/>
              </a:rPr>
              <a:t> or </a:t>
            </a:r>
            <a:r>
              <a:rPr lang="en-US" i="1" dirty="0">
                <a:latin typeface="Calibri" panose="020F0502020204030204" pitchFamily="34" charset="0"/>
                <a:cs typeface="Calibri" panose="020F0502020204030204" pitchFamily="34" charset="0"/>
              </a:rPr>
              <a:t>AP</a:t>
            </a:r>
            <a:r>
              <a:rPr lang="en-US" dirty="0">
                <a:latin typeface="Calibri" panose="020F0502020204030204" pitchFamily="34" charset="0"/>
                <a:cs typeface="Calibri" panose="020F0502020204030204" pitchFamily="34" charset="0"/>
              </a:rPr>
              <a:t> classes in the same subject area prior to attempting the Dual Enrollment course. This is only a recommendation; however, teacher input, and college entrance scores are considered to aid in the final decision made by student and parents </a:t>
            </a:r>
            <a:r>
              <a:rPr lang="en-US" b="1" i="1" dirty="0">
                <a:latin typeface="Calibri" panose="020F0502020204030204" pitchFamily="34" charset="0"/>
                <a:cs typeface="Calibri" panose="020F0502020204030204" pitchFamily="34" charset="0"/>
              </a:rPr>
              <a:t>(college admissions requirements still apply).</a:t>
            </a:r>
            <a:r>
              <a:rPr lang="en-US" dirty="0">
                <a:latin typeface="Calibri" panose="020F0502020204030204" pitchFamily="34" charset="0"/>
                <a:cs typeface="Calibri" panose="020F0502020204030204" pitchFamily="34" charset="0"/>
              </a:rPr>
              <a:t>  </a:t>
            </a:r>
          </a:p>
          <a:p>
            <a:pPr marL="457200"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r>
              <a:rPr lang="en-US" b="1" i="1" dirty="0">
                <a:latin typeface="Calibri" panose="020F0502020204030204" pitchFamily="34" charset="0"/>
                <a:cs typeface="Calibri" panose="020F0502020204030204" pitchFamily="34" charset="0"/>
              </a:rPr>
              <a:t>* Please understand that attempting Dual Enrollment college core courses before you have sufficient high school foundational skills can do permanent damage to both your high school and college transcripts. </a:t>
            </a:r>
          </a:p>
          <a:p>
            <a:pPr marL="457200"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15</a:t>
            </a:fld>
            <a:endParaRPr lang="en-US" sz="1400" b="1" dirty="0">
              <a:solidFill>
                <a:schemeClr val="tx1"/>
              </a:solidFill>
            </a:endParaRPr>
          </a:p>
        </p:txBody>
      </p:sp>
      <p:sp>
        <p:nvSpPr>
          <p:cNvPr id="8" name="TextBox 7">
            <a:extLst>
              <a:ext uri="{FF2B5EF4-FFF2-40B4-BE49-F238E27FC236}">
                <a16:creationId xmlns:a16="http://schemas.microsoft.com/office/drawing/2014/main" id="{C631FE34-681E-4C61-A92F-E7CC1E067C3B}"/>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p:nvSpPr>
          <p:cNvPr id="9" name="Rectangle: Rounded Corners 8">
            <a:extLst>
              <a:ext uri="{FF2B5EF4-FFF2-40B4-BE49-F238E27FC236}">
                <a16:creationId xmlns:a16="http://schemas.microsoft.com/office/drawing/2014/main" id="{CF113135-F0CB-4E6C-ADCE-54D86D2BE3D2}"/>
              </a:ext>
            </a:extLst>
          </p:cNvPr>
          <p:cNvSpPr/>
          <p:nvPr/>
        </p:nvSpPr>
        <p:spPr>
          <a:xfrm>
            <a:off x="790551" y="638861"/>
            <a:ext cx="1116626" cy="5945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Previously Option A</a:t>
            </a:r>
          </a:p>
        </p:txBody>
      </p:sp>
    </p:spTree>
    <p:extLst>
      <p:ext uri="{BB962C8B-B14F-4D97-AF65-F5344CB8AC3E}">
        <p14:creationId xmlns:p14="http://schemas.microsoft.com/office/powerpoint/2010/main" val="4261400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25339" y="1233374"/>
            <a:ext cx="8791300" cy="3724096"/>
          </a:xfrm>
          <a:prstGeom prst="rect">
            <a:avLst/>
          </a:prstGeom>
          <a:noFill/>
        </p:spPr>
        <p:txBody>
          <a:bodyPr wrap="square" rtlCol="0">
            <a:spAutoFit/>
          </a:bodyPr>
          <a:lstStyle/>
          <a:p>
            <a:pPr algn="ctr"/>
            <a:r>
              <a:rPr lang="en-US" sz="2000" b="1" i="1" u="sng" dirty="0">
                <a:solidFill>
                  <a:srgbClr val="FF0000"/>
                </a:solidFill>
                <a:latin typeface="Calibri" panose="020F0502020204030204" pitchFamily="34" charset="0"/>
                <a:cs typeface="Calibri" panose="020F0502020204030204" pitchFamily="34" charset="0"/>
              </a:rPr>
              <a:t>Warnings:</a:t>
            </a:r>
          </a:p>
          <a:p>
            <a:endParaRPr lang="en-US"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The unsuccessful completion of a Dual Enrollment college core course can jeopardize the fulfilment of high school graduation requirements, and can negatively impact your final high school GPA.  </a:t>
            </a:r>
          </a:p>
          <a:p>
            <a:pPr marL="457200"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Dual Enrollment courses are the beginning of your college transcript. Unsuccessful DE courses </a:t>
            </a:r>
            <a:r>
              <a:rPr lang="en-US" b="1" i="1" u="sng" dirty="0">
                <a:solidFill>
                  <a:srgbClr val="FF0000"/>
                </a:solidFill>
                <a:latin typeface="Calibri" panose="020F0502020204030204" pitchFamily="34" charset="0"/>
                <a:cs typeface="Calibri" panose="020F0502020204030204" pitchFamily="34" charset="0"/>
              </a:rPr>
              <a:t>do not </a:t>
            </a:r>
            <a:r>
              <a:rPr lang="en-US" dirty="0">
                <a:latin typeface="Calibri" panose="020F0502020204030204" pitchFamily="34" charset="0"/>
                <a:cs typeface="Calibri" panose="020F0502020204030204" pitchFamily="34" charset="0"/>
              </a:rPr>
              <a:t>disappear from your college transcript and can negatively impact your future financial aid eligibility.</a:t>
            </a:r>
          </a:p>
          <a:p>
            <a:pPr marL="457200"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Do not plan your high school graduation plan around Dual Enrollment courses only. Colleges look for a combination of Dual Enrollment and rigorous AP courses on applicant’s high school transcripts. </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16</a:t>
            </a:fld>
            <a:endParaRPr lang="en-US" sz="1400" b="1" dirty="0">
              <a:solidFill>
                <a:schemeClr val="tx1"/>
              </a:solidFill>
            </a:endParaRPr>
          </a:p>
        </p:txBody>
      </p:sp>
      <p:sp>
        <p:nvSpPr>
          <p:cNvPr id="8" name="TextBox 7">
            <a:extLst>
              <a:ext uri="{FF2B5EF4-FFF2-40B4-BE49-F238E27FC236}">
                <a16:creationId xmlns:a16="http://schemas.microsoft.com/office/drawing/2014/main" id="{C631FE34-681E-4C61-A92F-E7CC1E067C3B}"/>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p:nvSpPr>
          <p:cNvPr id="9" name="Rectangle: Rounded Corners 8">
            <a:extLst>
              <a:ext uri="{FF2B5EF4-FFF2-40B4-BE49-F238E27FC236}">
                <a16:creationId xmlns:a16="http://schemas.microsoft.com/office/drawing/2014/main" id="{0CE6EBBE-C3CD-465A-B806-93B252FCF88F}"/>
              </a:ext>
            </a:extLst>
          </p:cNvPr>
          <p:cNvSpPr/>
          <p:nvPr/>
        </p:nvSpPr>
        <p:spPr>
          <a:xfrm>
            <a:off x="790551" y="638861"/>
            <a:ext cx="1116626" cy="5945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Previously Option A</a:t>
            </a:r>
          </a:p>
        </p:txBody>
      </p:sp>
    </p:spTree>
    <p:extLst>
      <p:ext uri="{BB962C8B-B14F-4D97-AF65-F5344CB8AC3E}">
        <p14:creationId xmlns:p14="http://schemas.microsoft.com/office/powerpoint/2010/main" val="798082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74BAD4-D5AB-4B4F-8836-CC893338B2F2}"/>
              </a:ext>
            </a:extLst>
          </p:cNvPr>
          <p:cNvSpPr>
            <a:spLocks noGrp="1"/>
          </p:cNvSpPr>
          <p:nvPr>
            <p:ph type="sldNum" sz="quarter" idx="12"/>
          </p:nvPr>
        </p:nvSpPr>
        <p:spPr/>
        <p:txBody>
          <a:bodyPr/>
          <a:lstStyle/>
          <a:p>
            <a:fld id="{ED8F0782-9CA0-45CD-86E7-A893C8F4C53E}" type="slidenum">
              <a:rPr lang="en-US" smtClean="0"/>
              <a:t>17</a:t>
            </a:fld>
            <a:endParaRPr lang="en-US"/>
          </a:p>
        </p:txBody>
      </p:sp>
      <p:sp>
        <p:nvSpPr>
          <p:cNvPr id="7" name="Rectangle 6">
            <a:extLst>
              <a:ext uri="{FF2B5EF4-FFF2-40B4-BE49-F238E27FC236}">
                <a16:creationId xmlns:a16="http://schemas.microsoft.com/office/drawing/2014/main" id="{D880B548-1A2D-4D5D-9847-D417CF951475}"/>
              </a:ext>
            </a:extLst>
          </p:cNvPr>
          <p:cNvSpPr/>
          <p:nvPr/>
        </p:nvSpPr>
        <p:spPr>
          <a:xfrm>
            <a:off x="8590663" y="1506380"/>
            <a:ext cx="2725493" cy="914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i="1" dirty="0">
                <a:solidFill>
                  <a:schemeClr val="tx1"/>
                </a:solidFill>
                <a:latin typeface="Arial" panose="020B0604020202020204" pitchFamily="34" charset="0"/>
                <a:cs typeface="Arial" panose="020B0604020202020204" pitchFamily="34" charset="0"/>
              </a:rPr>
              <a:t>General Education Course Transfer Chart for the Technical College System of Georgia and the University System of Georgia</a:t>
            </a:r>
            <a:endParaRPr lang="en-US" sz="1050" i="1" dirty="0"/>
          </a:p>
        </p:txBody>
      </p:sp>
      <p:sp>
        <p:nvSpPr>
          <p:cNvPr id="8" name="Rectangle 7">
            <a:extLst>
              <a:ext uri="{FF2B5EF4-FFF2-40B4-BE49-F238E27FC236}">
                <a16:creationId xmlns:a16="http://schemas.microsoft.com/office/drawing/2014/main" id="{71403425-0886-43CC-A09A-4397EC0D509C}"/>
              </a:ext>
            </a:extLst>
          </p:cNvPr>
          <p:cNvSpPr/>
          <p:nvPr/>
        </p:nvSpPr>
        <p:spPr>
          <a:xfrm>
            <a:off x="8590663" y="2420780"/>
            <a:ext cx="2725493" cy="168965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Arial" panose="020B0604020202020204" pitchFamily="34" charset="0"/>
                <a:cs typeface="Arial" panose="020B0604020202020204" pitchFamily="34" charset="0"/>
              </a:rPr>
              <a:t>Equivalents on this table apply only if the receiving USG institution offers a comparable course. </a:t>
            </a:r>
          </a:p>
          <a:p>
            <a:pPr algn="ctr"/>
            <a:endParaRPr lang="en-US" sz="1000" b="1" dirty="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Arial" panose="020B0604020202020204" pitchFamily="34" charset="0"/>
              <a:cs typeface="Arial" panose="020B0604020202020204" pitchFamily="34" charset="0"/>
            </a:endParaRPr>
          </a:p>
          <a:p>
            <a:pPr algn="ctr"/>
            <a:r>
              <a:rPr lang="en-US" sz="1000" b="1" dirty="0">
                <a:solidFill>
                  <a:schemeClr val="tx1"/>
                </a:solidFill>
                <a:latin typeface="Arial" panose="020B0604020202020204" pitchFamily="34" charset="0"/>
                <a:cs typeface="Arial" panose="020B0604020202020204" pitchFamily="34" charset="0"/>
              </a:rPr>
              <a:t>Last update 2/24/21</a:t>
            </a:r>
          </a:p>
          <a:p>
            <a:pPr algn="ctr"/>
            <a:endParaRPr lang="en-US" sz="1000" b="1" dirty="0">
              <a:solidFill>
                <a:schemeClr val="tx1"/>
              </a:solidFill>
              <a:latin typeface="Arial" panose="020B0604020202020204" pitchFamily="34" charset="0"/>
              <a:cs typeface="Arial" panose="020B0604020202020204" pitchFamily="34" charset="0"/>
            </a:endParaRPr>
          </a:p>
          <a:p>
            <a:pPr algn="ctr"/>
            <a:r>
              <a:rPr lang="en-US" sz="1000" b="1" dirty="0">
                <a:solidFill>
                  <a:schemeClr val="tx1"/>
                </a:solidFill>
                <a:latin typeface="Arial" panose="020B0604020202020204" pitchFamily="34" charset="0"/>
                <a:cs typeface="Arial" panose="020B0604020202020204" pitchFamily="34" charset="0"/>
              </a:rPr>
              <a:t>Effective January 2012</a:t>
            </a:r>
          </a:p>
        </p:txBody>
      </p:sp>
      <p:pic>
        <p:nvPicPr>
          <p:cNvPr id="10" name="Picture 9">
            <a:extLst>
              <a:ext uri="{FF2B5EF4-FFF2-40B4-BE49-F238E27FC236}">
                <a16:creationId xmlns:a16="http://schemas.microsoft.com/office/drawing/2014/main" id="{47D2111D-FA29-487D-9C17-3827FFA6682E}"/>
              </a:ext>
            </a:extLst>
          </p:cNvPr>
          <p:cNvPicPr/>
          <p:nvPr/>
        </p:nvPicPr>
        <p:blipFill rotWithShape="1">
          <a:blip r:embed="rId2"/>
          <a:srcRect l="70192" t="15382" r="12660" b="12489"/>
          <a:stretch/>
        </p:blipFill>
        <p:spPr bwMode="auto">
          <a:xfrm>
            <a:off x="2280169" y="66467"/>
            <a:ext cx="5251258" cy="6198531"/>
          </a:xfrm>
          <a:prstGeom prst="rect">
            <a:avLst/>
          </a:prstGeom>
          <a:ln>
            <a:noFill/>
          </a:ln>
          <a:extLst>
            <a:ext uri="{53640926-AAD7-44D8-BBD7-CCE9431645EC}">
              <a14:shadowObscured xmlns:a14="http://schemas.microsoft.com/office/drawing/2010/main"/>
            </a:ext>
          </a:extLst>
        </p:spPr>
      </p:pic>
      <p:sp>
        <p:nvSpPr>
          <p:cNvPr id="2" name="Rectangle: Rounded Corners 1">
            <a:extLst>
              <a:ext uri="{FF2B5EF4-FFF2-40B4-BE49-F238E27FC236}">
                <a16:creationId xmlns:a16="http://schemas.microsoft.com/office/drawing/2014/main" id="{15ED71D9-3111-4EB6-8EE8-1E66D67E730B}"/>
              </a:ext>
            </a:extLst>
          </p:cNvPr>
          <p:cNvSpPr/>
          <p:nvPr/>
        </p:nvSpPr>
        <p:spPr>
          <a:xfrm>
            <a:off x="271604" y="751437"/>
            <a:ext cx="1792586" cy="136707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Not all classes listed are eligible for DE funding! See your counselor or Mr. Bell</a:t>
            </a:r>
          </a:p>
        </p:txBody>
      </p:sp>
      <p:sp>
        <p:nvSpPr>
          <p:cNvPr id="3" name="TextBox 2">
            <a:extLst>
              <a:ext uri="{FF2B5EF4-FFF2-40B4-BE49-F238E27FC236}">
                <a16:creationId xmlns:a16="http://schemas.microsoft.com/office/drawing/2014/main" id="{09219A6A-2CBE-4342-8D41-170C52155586}"/>
              </a:ext>
            </a:extLst>
          </p:cNvPr>
          <p:cNvSpPr txBox="1"/>
          <p:nvPr/>
        </p:nvSpPr>
        <p:spPr>
          <a:xfrm>
            <a:off x="1693059" y="6402014"/>
            <a:ext cx="6546664" cy="369332"/>
          </a:xfrm>
          <a:prstGeom prst="rect">
            <a:avLst/>
          </a:prstGeom>
          <a:noFill/>
        </p:spPr>
        <p:txBody>
          <a:bodyPr wrap="none" rtlCol="0">
            <a:spAutoFit/>
          </a:bodyPr>
          <a:lstStyle/>
          <a:p>
            <a:pPr marL="285750" indent="-285750" fontAlgn="base">
              <a:buFont typeface="Arial" panose="020B0604020202020204" pitchFamily="34" charset="0"/>
              <a:buChar char="•"/>
            </a:pPr>
            <a:r>
              <a:rPr lang="en-US" b="1" i="1" dirty="0">
                <a:latin typeface="Calibri" panose="020F0502020204030204" pitchFamily="34" charset="0"/>
                <a:cs typeface="Calibri" panose="020F0502020204030204" pitchFamily="34" charset="0"/>
              </a:rPr>
              <a:t>All information in this chart is subject to change without notice.</a:t>
            </a:r>
          </a:p>
        </p:txBody>
      </p:sp>
    </p:spTree>
    <p:extLst>
      <p:ext uri="{BB962C8B-B14F-4D97-AF65-F5344CB8AC3E}">
        <p14:creationId xmlns:p14="http://schemas.microsoft.com/office/powerpoint/2010/main" val="602492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74BAD4-D5AB-4B4F-8836-CC893338B2F2}"/>
              </a:ext>
            </a:extLst>
          </p:cNvPr>
          <p:cNvSpPr>
            <a:spLocks noGrp="1"/>
          </p:cNvSpPr>
          <p:nvPr>
            <p:ph type="sldNum" sz="quarter" idx="12"/>
          </p:nvPr>
        </p:nvSpPr>
        <p:spPr/>
        <p:txBody>
          <a:bodyPr/>
          <a:lstStyle/>
          <a:p>
            <a:fld id="{ED8F0782-9CA0-45CD-86E7-A893C8F4C53E}" type="slidenum">
              <a:rPr lang="en-US" smtClean="0"/>
              <a:t>18</a:t>
            </a:fld>
            <a:endParaRPr lang="en-US"/>
          </a:p>
        </p:txBody>
      </p:sp>
      <p:sp>
        <p:nvSpPr>
          <p:cNvPr id="7" name="Rectangle 6">
            <a:extLst>
              <a:ext uri="{FF2B5EF4-FFF2-40B4-BE49-F238E27FC236}">
                <a16:creationId xmlns:a16="http://schemas.microsoft.com/office/drawing/2014/main" id="{D880B548-1A2D-4D5D-9847-D417CF951475}"/>
              </a:ext>
            </a:extLst>
          </p:cNvPr>
          <p:cNvSpPr/>
          <p:nvPr/>
        </p:nvSpPr>
        <p:spPr>
          <a:xfrm>
            <a:off x="8590663" y="1540787"/>
            <a:ext cx="2725493"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i="1" dirty="0">
                <a:solidFill>
                  <a:schemeClr val="tx1"/>
                </a:solidFill>
                <a:latin typeface="Arial" panose="020B0604020202020204" pitchFamily="34" charset="0"/>
                <a:cs typeface="Arial" panose="020B0604020202020204" pitchFamily="34" charset="0"/>
              </a:rPr>
              <a:t>General Education Course Transfer Chart for the Technical College System of Georgia and the University System of Georgia</a:t>
            </a:r>
            <a:endParaRPr lang="en-US" sz="1050" i="1" dirty="0"/>
          </a:p>
        </p:txBody>
      </p:sp>
      <p:sp>
        <p:nvSpPr>
          <p:cNvPr id="8" name="Rectangle 7">
            <a:extLst>
              <a:ext uri="{FF2B5EF4-FFF2-40B4-BE49-F238E27FC236}">
                <a16:creationId xmlns:a16="http://schemas.microsoft.com/office/drawing/2014/main" id="{71403425-0886-43CC-A09A-4397EC0D509C}"/>
              </a:ext>
            </a:extLst>
          </p:cNvPr>
          <p:cNvSpPr/>
          <p:nvPr/>
        </p:nvSpPr>
        <p:spPr>
          <a:xfrm>
            <a:off x="8590662" y="2476635"/>
            <a:ext cx="2725493" cy="16896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Arial" panose="020B0604020202020204" pitchFamily="34" charset="0"/>
                <a:cs typeface="Arial" panose="020B0604020202020204" pitchFamily="34" charset="0"/>
              </a:rPr>
              <a:t>Equivalents on this table apply only if the receiving USG institution offers a comparable course. </a:t>
            </a:r>
          </a:p>
          <a:p>
            <a:pPr algn="ctr"/>
            <a:endParaRPr lang="en-US" sz="1000" b="1" dirty="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Arial" panose="020B0604020202020204" pitchFamily="34" charset="0"/>
              <a:cs typeface="Arial" panose="020B0604020202020204" pitchFamily="34" charset="0"/>
            </a:endParaRPr>
          </a:p>
          <a:p>
            <a:pPr algn="ctr"/>
            <a:r>
              <a:rPr lang="en-US" sz="1000" b="1" dirty="0">
                <a:solidFill>
                  <a:schemeClr val="tx1"/>
                </a:solidFill>
                <a:latin typeface="Arial" panose="020B0604020202020204" pitchFamily="34" charset="0"/>
                <a:cs typeface="Arial" panose="020B0604020202020204" pitchFamily="34" charset="0"/>
              </a:rPr>
              <a:t>Last update 2/24/21</a:t>
            </a:r>
          </a:p>
          <a:p>
            <a:pPr algn="ctr"/>
            <a:endParaRPr lang="en-US" sz="1000" b="1" dirty="0">
              <a:solidFill>
                <a:schemeClr val="tx1"/>
              </a:solidFill>
              <a:latin typeface="Arial" panose="020B0604020202020204" pitchFamily="34" charset="0"/>
              <a:cs typeface="Arial" panose="020B0604020202020204" pitchFamily="34" charset="0"/>
            </a:endParaRPr>
          </a:p>
          <a:p>
            <a:pPr algn="ctr"/>
            <a:r>
              <a:rPr lang="en-US" sz="1000" b="1" dirty="0">
                <a:solidFill>
                  <a:schemeClr val="tx1"/>
                </a:solidFill>
                <a:latin typeface="Arial" panose="020B0604020202020204" pitchFamily="34" charset="0"/>
                <a:cs typeface="Arial" panose="020B0604020202020204" pitchFamily="34" charset="0"/>
              </a:rPr>
              <a:t>Effective January 2012</a:t>
            </a:r>
          </a:p>
        </p:txBody>
      </p:sp>
      <p:pic>
        <p:nvPicPr>
          <p:cNvPr id="6" name="Picture 5">
            <a:extLst>
              <a:ext uri="{FF2B5EF4-FFF2-40B4-BE49-F238E27FC236}">
                <a16:creationId xmlns:a16="http://schemas.microsoft.com/office/drawing/2014/main" id="{AE4053B9-558F-4C73-A8CA-9A65560A99B7}"/>
              </a:ext>
            </a:extLst>
          </p:cNvPr>
          <p:cNvPicPr/>
          <p:nvPr/>
        </p:nvPicPr>
        <p:blipFill rotWithShape="1">
          <a:blip r:embed="rId2"/>
          <a:srcRect l="70192" t="15382" r="12660" b="71295"/>
          <a:stretch/>
        </p:blipFill>
        <p:spPr bwMode="auto">
          <a:xfrm>
            <a:off x="2223886" y="283487"/>
            <a:ext cx="5752465" cy="125730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3DB8DAD-3002-4D05-A6D5-B5AFF0C81620}"/>
              </a:ext>
            </a:extLst>
          </p:cNvPr>
          <p:cNvPicPr/>
          <p:nvPr/>
        </p:nvPicPr>
        <p:blipFill rotWithShape="1">
          <a:blip r:embed="rId3"/>
          <a:srcRect l="70221" t="30636" r="12820" b="59637"/>
          <a:stretch/>
        </p:blipFill>
        <p:spPr bwMode="auto">
          <a:xfrm>
            <a:off x="2223886" y="1615021"/>
            <a:ext cx="5722620" cy="923290"/>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F9BF8B98-E602-4628-96D0-1B58D84BDDBB}"/>
              </a:ext>
            </a:extLst>
          </p:cNvPr>
          <p:cNvPicPr/>
          <p:nvPr/>
        </p:nvPicPr>
        <p:blipFill rotWithShape="1">
          <a:blip r:embed="rId4"/>
          <a:srcRect l="70222" t="39384" r="12500" b="18012"/>
          <a:stretch/>
        </p:blipFill>
        <p:spPr bwMode="auto">
          <a:xfrm>
            <a:off x="2223886" y="2369792"/>
            <a:ext cx="5819775" cy="4036695"/>
          </a:xfrm>
          <a:prstGeom prst="rect">
            <a:avLst/>
          </a:prstGeom>
          <a:ln>
            <a:noFill/>
          </a:ln>
          <a:extLst>
            <a:ext uri="{53640926-AAD7-44D8-BBD7-CCE9431645EC}">
              <a14:shadowObscured xmlns:a14="http://schemas.microsoft.com/office/drawing/2010/main"/>
            </a:ext>
          </a:extLst>
        </p:spPr>
      </p:pic>
      <p:sp>
        <p:nvSpPr>
          <p:cNvPr id="10" name="Rectangle: Rounded Corners 9">
            <a:extLst>
              <a:ext uri="{FF2B5EF4-FFF2-40B4-BE49-F238E27FC236}">
                <a16:creationId xmlns:a16="http://schemas.microsoft.com/office/drawing/2014/main" id="{E49EC554-2E7D-4CEE-AD6B-FFDD9657ECC8}"/>
              </a:ext>
            </a:extLst>
          </p:cNvPr>
          <p:cNvSpPr/>
          <p:nvPr/>
        </p:nvSpPr>
        <p:spPr>
          <a:xfrm>
            <a:off x="271604" y="751437"/>
            <a:ext cx="1792586" cy="136707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Not all classes listed are eligible for DE funding! See your counselor or Mr. Bell</a:t>
            </a:r>
          </a:p>
        </p:txBody>
      </p:sp>
      <p:sp>
        <p:nvSpPr>
          <p:cNvPr id="12" name="TextBox 11">
            <a:extLst>
              <a:ext uri="{FF2B5EF4-FFF2-40B4-BE49-F238E27FC236}">
                <a16:creationId xmlns:a16="http://schemas.microsoft.com/office/drawing/2014/main" id="{14F074FA-2F28-44E6-BFEC-BBE2460DD260}"/>
              </a:ext>
            </a:extLst>
          </p:cNvPr>
          <p:cNvSpPr txBox="1"/>
          <p:nvPr/>
        </p:nvSpPr>
        <p:spPr>
          <a:xfrm>
            <a:off x="1693059" y="6402014"/>
            <a:ext cx="6546664" cy="369332"/>
          </a:xfrm>
          <a:prstGeom prst="rect">
            <a:avLst/>
          </a:prstGeom>
          <a:noFill/>
        </p:spPr>
        <p:txBody>
          <a:bodyPr wrap="none" rtlCol="0">
            <a:spAutoFit/>
          </a:bodyPr>
          <a:lstStyle/>
          <a:p>
            <a:pPr marL="285750" indent="-285750" fontAlgn="base">
              <a:buFont typeface="Arial" panose="020B0604020202020204" pitchFamily="34" charset="0"/>
              <a:buChar char="•"/>
            </a:pPr>
            <a:r>
              <a:rPr lang="en-US" b="1" i="1" dirty="0">
                <a:latin typeface="Calibri" panose="020F0502020204030204" pitchFamily="34" charset="0"/>
                <a:cs typeface="Calibri" panose="020F0502020204030204" pitchFamily="34" charset="0"/>
              </a:rPr>
              <a:t>All information in this chart is subject to change without notice.</a:t>
            </a:r>
          </a:p>
        </p:txBody>
      </p:sp>
    </p:spTree>
    <p:extLst>
      <p:ext uri="{BB962C8B-B14F-4D97-AF65-F5344CB8AC3E}">
        <p14:creationId xmlns:p14="http://schemas.microsoft.com/office/powerpoint/2010/main" val="37985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592183" y="1355294"/>
            <a:ext cx="9224456" cy="4247317"/>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Transfer Courses</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For courses that are not on this list, there are no system-wide rules regarding transfer. However, GATRACS (Georgia TRACS) has a College Credit Transfer Tool that includes course transfer among USG institutions. You can enter the courses you have taken in the TCSG and see how they will transfer to colleges and universities in the USG.</a:t>
            </a:r>
          </a:p>
          <a:p>
            <a:pPr marL="457200"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ctr"/>
            <a:r>
              <a:rPr lang="en-US" dirty="0">
                <a:hlinkClick r:id="rId3"/>
              </a:rPr>
              <a:t>GATRACS College Credit Transfer Tool</a:t>
            </a:r>
            <a:endParaRPr lang="en-US" dirty="0"/>
          </a:p>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a:latin typeface="Calibri" panose="020F0502020204030204" pitchFamily="34" charset="0"/>
                <a:cs typeface="Calibri" panose="020F0502020204030204" pitchFamily="34" charset="0"/>
              </a:rPr>
              <a:t>Students are responsible for researching their desired college major or college subject pathway to confirm correct courses are taken through the Dual Enrollment program.</a:t>
            </a:r>
          </a:p>
          <a:p>
            <a:pPr marL="285750" indent="-285750">
              <a:buFont typeface="Arial" panose="020B0604020202020204" pitchFamily="34" charset="0"/>
              <a:buChar char="•"/>
            </a:pP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b="1" i="1" dirty="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r>
              <a:rPr lang="en-US" b="1" i="1" dirty="0">
                <a:latin typeface="Calibri" panose="020F0502020204030204" pitchFamily="34" charset="0"/>
                <a:cs typeface="Calibri" panose="020F0502020204030204" pitchFamily="34" charset="0"/>
              </a:rPr>
              <a:t>Please see Mr. Bell if other transfer questions arise. </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19</a:t>
            </a:fld>
            <a:endParaRPr lang="en-US" sz="1400" b="1" dirty="0">
              <a:solidFill>
                <a:schemeClr val="tx1"/>
              </a:solidFill>
            </a:endParaRPr>
          </a:p>
        </p:txBody>
      </p:sp>
      <p:sp>
        <p:nvSpPr>
          <p:cNvPr id="8" name="TextBox 7">
            <a:extLst>
              <a:ext uri="{FF2B5EF4-FFF2-40B4-BE49-F238E27FC236}">
                <a16:creationId xmlns:a16="http://schemas.microsoft.com/office/drawing/2014/main" id="{35A45369-9AA8-4FC1-BCE1-340C8EB0D856}"/>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p:nvSpPr>
          <p:cNvPr id="9" name="Rectangle: Rounded Corners 8">
            <a:extLst>
              <a:ext uri="{FF2B5EF4-FFF2-40B4-BE49-F238E27FC236}">
                <a16:creationId xmlns:a16="http://schemas.microsoft.com/office/drawing/2014/main" id="{6D727360-92FA-4E2C-AF08-2173EE2843AF}"/>
              </a:ext>
            </a:extLst>
          </p:cNvPr>
          <p:cNvSpPr/>
          <p:nvPr/>
        </p:nvSpPr>
        <p:spPr>
          <a:xfrm>
            <a:off x="790551" y="638861"/>
            <a:ext cx="1116626" cy="5945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Previously Option A</a:t>
            </a:r>
          </a:p>
        </p:txBody>
      </p:sp>
    </p:spTree>
    <p:extLst>
      <p:ext uri="{BB962C8B-B14F-4D97-AF65-F5344CB8AC3E}">
        <p14:creationId xmlns:p14="http://schemas.microsoft.com/office/powerpoint/2010/main" val="156874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25339" y="1355294"/>
            <a:ext cx="8791300" cy="5078313"/>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Before moving forward:</a:t>
            </a:r>
          </a:p>
          <a:p>
            <a:pPr marL="285750" indent="-285750">
              <a:buFont typeface="Arial" panose="020B0604020202020204" pitchFamily="34" charset="0"/>
              <a:buChar char="•"/>
            </a:pP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Before you move ahead in this informational PowerPoint, please understand that the Dual Enrollment Program is </a:t>
            </a:r>
            <a:r>
              <a:rPr lang="en-US" b="1" i="1" dirty="0">
                <a:highlight>
                  <a:srgbClr val="FFFF00"/>
                </a:highlight>
                <a:latin typeface="Calibri" panose="020F0502020204030204" pitchFamily="34" charset="0"/>
                <a:cs typeface="Calibri" panose="020F0502020204030204" pitchFamily="34" charset="0"/>
              </a:rPr>
              <a:t>optional</a:t>
            </a:r>
            <a:r>
              <a:rPr lang="en-US" i="1" dirty="0">
                <a:latin typeface="Calibri" panose="020F0502020204030204" pitchFamily="34" charset="0"/>
                <a:cs typeface="Calibri" panose="020F0502020204030204" pitchFamily="34" charset="0"/>
              </a:rPr>
              <a:t> for PHS students. </a:t>
            </a:r>
          </a:p>
          <a:p>
            <a:pPr marL="285750" indent="-285750">
              <a:buFont typeface="Arial" panose="020B0604020202020204" pitchFamily="34" charset="0"/>
              <a:buChar char="•"/>
            </a:pPr>
            <a:endParaRPr lang="en-US"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This option is in collaboration with numerous college partners. If you proceed with the option, you will be applying for college, just as conventional college students apply. </a:t>
            </a:r>
          </a:p>
          <a:p>
            <a:pPr marL="285750" indent="-285750">
              <a:buFont typeface="Arial" panose="020B0604020202020204" pitchFamily="34" charset="0"/>
              <a:buChar char="•"/>
            </a:pPr>
            <a:endParaRPr lang="en-US"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As a college student, a large amount of time dedication and self responsibility is required. By moving ahead in the process, you are </a:t>
            </a:r>
            <a:r>
              <a:rPr lang="en-US" b="1" i="1" dirty="0">
                <a:solidFill>
                  <a:srgbClr val="FF0000"/>
                </a:solidFill>
                <a:latin typeface="Calibri" panose="020F0502020204030204" pitchFamily="34" charset="0"/>
                <a:cs typeface="Calibri" panose="020F0502020204030204" pitchFamily="34" charset="0"/>
              </a:rPr>
              <a:t>agreeing to accept </a:t>
            </a:r>
            <a:r>
              <a:rPr lang="en-US" i="1" dirty="0">
                <a:latin typeface="Calibri" panose="020F0502020204030204" pitchFamily="34" charset="0"/>
                <a:cs typeface="Calibri" panose="020F0502020204030204" pitchFamily="34" charset="0"/>
              </a:rPr>
              <a:t>the advanced responsibilities of becoming a college student and willing to follow all policies and procedures set forth by the partnering college.</a:t>
            </a:r>
          </a:p>
          <a:p>
            <a:pPr marL="285750" indent="-285750">
              <a:buFont typeface="Arial" panose="020B0604020202020204" pitchFamily="34" charset="0"/>
              <a:buChar char="•"/>
            </a:pPr>
            <a:endParaRPr lang="en-US"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Be patient, ask questions, and follow directions.</a:t>
            </a:r>
          </a:p>
          <a:p>
            <a:endParaRPr lang="en-US"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Please read the </a:t>
            </a:r>
            <a:r>
              <a:rPr lang="en-US" b="1" i="1" dirty="0">
                <a:latin typeface="Calibri" panose="020F0502020204030204" pitchFamily="34" charset="0"/>
                <a:cs typeface="Calibri" panose="020F0502020204030204" pitchFamily="34" charset="0"/>
              </a:rPr>
              <a:t>“College is Different from High School”</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document located at the (PHS website</a:t>
            </a:r>
            <a:r>
              <a:rPr lang="en-US" b="1" dirty="0">
                <a:latin typeface="Calibri" panose="020F0502020204030204" pitchFamily="34" charset="0"/>
                <a:cs typeface="Calibri" panose="020F0502020204030204" pitchFamily="34" charset="0"/>
              </a:rPr>
              <a:t>-&gt;</a:t>
            </a:r>
            <a:r>
              <a:rPr lang="en-US" dirty="0">
                <a:latin typeface="Calibri" panose="020F0502020204030204" pitchFamily="34" charset="0"/>
                <a:cs typeface="Calibri" panose="020F0502020204030204" pitchFamily="34" charset="0"/>
              </a:rPr>
              <a:t> Counseling</a:t>
            </a:r>
            <a:r>
              <a:rPr lang="en-US" b="1" dirty="0">
                <a:latin typeface="Calibri" panose="020F0502020204030204" pitchFamily="34" charset="0"/>
                <a:cs typeface="Calibri" panose="020F0502020204030204" pitchFamily="34" charset="0"/>
              </a:rPr>
              <a:t>-&gt;</a:t>
            </a:r>
            <a:r>
              <a:rPr lang="en-US" dirty="0">
                <a:latin typeface="Calibri" panose="020F0502020204030204" pitchFamily="34" charset="0"/>
                <a:cs typeface="Calibri" panose="020F0502020204030204" pitchFamily="34" charset="0"/>
              </a:rPr>
              <a:t> Dual Enrollment).</a:t>
            </a:r>
            <a:r>
              <a:rPr lang="en-US"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This document will help prepare you for the expectations of the colleges.</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a:t>
            </a:fld>
            <a:endParaRPr lang="en-US" sz="1400" b="1" dirty="0">
              <a:solidFill>
                <a:schemeClr val="tx1"/>
              </a:solidFill>
            </a:endParaRPr>
          </a:p>
        </p:txBody>
      </p:sp>
      <p:sp>
        <p:nvSpPr>
          <p:cNvPr id="9" name="TextBox 8">
            <a:extLst>
              <a:ext uri="{FF2B5EF4-FFF2-40B4-BE49-F238E27FC236}">
                <a16:creationId xmlns:a16="http://schemas.microsoft.com/office/drawing/2014/main" id="{58242944-CE31-4B4C-A318-DA9F4D21EAC2}"/>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3726705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66759"/>
            <a:ext cx="8791300" cy="4278094"/>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What “Traditional” Dual Enrollment:</a:t>
            </a:r>
          </a:p>
          <a:p>
            <a:pPr algn="ctr"/>
            <a:r>
              <a:rPr lang="en-US" b="1" i="1" dirty="0">
                <a:latin typeface="Calibri" panose="020F0502020204030204" pitchFamily="34" charset="0"/>
                <a:cs typeface="Calibri" panose="020F0502020204030204" pitchFamily="34" charset="0"/>
              </a:rPr>
              <a:t>courses are available?</a:t>
            </a:r>
          </a:p>
          <a:p>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Certified Nursing Assistant (CNA)</a:t>
            </a:r>
          </a:p>
          <a:p>
            <a:pPr algn="ctr"/>
            <a:r>
              <a:rPr lang="en-US" b="1" i="1" dirty="0">
                <a:latin typeface="Calibri" panose="020F0502020204030204" pitchFamily="34" charset="0"/>
                <a:cs typeface="Calibri" panose="020F0502020204030204" pitchFamily="34" charset="0"/>
              </a:rPr>
              <a:t>Consider this option if you plan to go into Healthcare.</a:t>
            </a:r>
          </a:p>
          <a:p>
            <a:pPr algn="ct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To participate in the Certified Nursing Assistant program, students must be in the 11</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grade and have completed the following PHS Health Science classes:</a:t>
            </a:r>
          </a:p>
          <a:p>
            <a:pPr marL="742950" lvl="1" indent="-285750">
              <a:buFont typeface="Wingdings" panose="05000000000000000000" pitchFamily="2" charset="2"/>
              <a:buChar char="Ø"/>
            </a:pPr>
            <a:r>
              <a:rPr lang="en-US" sz="1600" dirty="0">
                <a:latin typeface="Calibri" panose="020F0502020204030204" pitchFamily="34" charset="0"/>
                <a:cs typeface="Calibri" panose="020F0502020204030204" pitchFamily="34" charset="0"/>
              </a:rPr>
              <a:t>Intro to Healthcare</a:t>
            </a:r>
          </a:p>
          <a:p>
            <a:pPr marL="742950" lvl="1" indent="-285750">
              <a:buFont typeface="Wingdings" panose="05000000000000000000" pitchFamily="2" charset="2"/>
              <a:buChar char="Ø"/>
            </a:pPr>
            <a:r>
              <a:rPr lang="en-US" sz="1600" dirty="0">
                <a:latin typeface="Calibri" panose="020F0502020204030204" pitchFamily="34" charset="0"/>
                <a:cs typeface="Calibri" panose="020F0502020204030204" pitchFamily="34" charset="0"/>
              </a:rPr>
              <a:t>Essentials of Healthcare </a:t>
            </a:r>
          </a:p>
          <a:p>
            <a:pPr marL="742950" lvl="1" indent="-285750">
              <a:buFont typeface="Wingdings" panose="05000000000000000000" pitchFamily="2" charset="2"/>
              <a:buChar char="Ø"/>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TCC for the DE students include:</a:t>
            </a:r>
          </a:p>
          <a:p>
            <a:pPr marL="742950" lvl="1" indent="-285750">
              <a:buFont typeface="Wingdings" panose="05000000000000000000" pitchFamily="2" charset="2"/>
              <a:buChar char="Ø"/>
            </a:pPr>
            <a:r>
              <a:rPr lang="en-US" sz="1600" dirty="0">
                <a:latin typeface="Calibri" panose="020F0502020204030204" pitchFamily="34" charset="0"/>
                <a:cs typeface="Calibri" panose="020F0502020204030204" pitchFamily="34" charset="0"/>
              </a:rPr>
              <a:t>ALHS 1090 (Medical Terminology). 2-Credit Hours </a:t>
            </a:r>
            <a:r>
              <a:rPr lang="en-US" sz="1600" dirty="0">
                <a:latin typeface="Calibri" panose="020F0502020204030204" pitchFamily="34" charset="0"/>
                <a:cs typeface="Calibri" panose="020F0502020204030204" pitchFamily="34" charset="0"/>
                <a:sym typeface="Wingdings" panose="05000000000000000000" pitchFamily="2" charset="2"/>
              </a:rPr>
              <a:t></a:t>
            </a:r>
            <a:r>
              <a:rPr lang="en-US" sz="1600" dirty="0">
                <a:latin typeface="Calibri" panose="020F0502020204030204" pitchFamily="34" charset="0"/>
                <a:cs typeface="Calibri" panose="020F0502020204030204" pitchFamily="34" charset="0"/>
              </a:rPr>
              <a:t>offered in classroom or online.</a:t>
            </a:r>
          </a:p>
          <a:p>
            <a:pPr marL="742950" lvl="1" indent="-285750">
              <a:buFont typeface="Wingdings" panose="05000000000000000000" pitchFamily="2" charset="2"/>
              <a:buChar char="Ø"/>
            </a:pPr>
            <a:r>
              <a:rPr lang="en-US" sz="1600" dirty="0">
                <a:latin typeface="Calibri" panose="020F0502020204030204" pitchFamily="34" charset="0"/>
                <a:cs typeface="Calibri" panose="020F0502020204030204" pitchFamily="34" charset="0"/>
              </a:rPr>
              <a:t>NAST 2100 ( Nurse Aide Accelerated) 7-Credit Hours  </a:t>
            </a:r>
            <a:r>
              <a:rPr lang="en-US" sz="1600" dirty="0">
                <a:latin typeface="Calibri" panose="020F0502020204030204" pitchFamily="34" charset="0"/>
                <a:cs typeface="Calibri" panose="020F0502020204030204" pitchFamily="34" charset="0"/>
                <a:sym typeface="Wingdings" panose="05000000000000000000" pitchFamily="2" charset="2"/>
              </a:rPr>
              <a:t> offered in classroom.</a:t>
            </a:r>
            <a:endParaRPr lang="en-US" sz="1600"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Student pursuing CNA courses remains on a conventional graduation plan</a:t>
            </a:r>
            <a:r>
              <a:rPr lang="en-US" dirty="0">
                <a:latin typeface="Calibri" panose="020F0502020204030204" pitchFamily="34" charset="0"/>
                <a:cs typeface="Calibri" panose="020F0502020204030204" pitchFamily="34" charset="0"/>
              </a:rPr>
              <a:t>.</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20</a:t>
            </a:fld>
            <a:endParaRPr lang="en-US" sz="1400" b="1" dirty="0">
              <a:solidFill>
                <a:schemeClr val="tx1"/>
              </a:solidFill>
            </a:endParaRPr>
          </a:p>
        </p:txBody>
      </p:sp>
      <p:sp>
        <p:nvSpPr>
          <p:cNvPr id="6" name="TextBox 5">
            <a:extLst>
              <a:ext uri="{FF2B5EF4-FFF2-40B4-BE49-F238E27FC236}">
                <a16:creationId xmlns:a16="http://schemas.microsoft.com/office/drawing/2014/main" id="{E95CDCC2-66FA-4655-9C65-B67A7C637503}"/>
              </a:ext>
            </a:extLst>
          </p:cNvPr>
          <p:cNvSpPr txBox="1"/>
          <p:nvPr/>
        </p:nvSpPr>
        <p:spPr>
          <a:xfrm>
            <a:off x="2819754" y="6076158"/>
            <a:ext cx="4662536" cy="584775"/>
          </a:xfrm>
          <a:prstGeom prst="rect">
            <a:avLst/>
          </a:prstGeom>
          <a:noFill/>
        </p:spPr>
        <p:txBody>
          <a:bodyPr wrap="square" rtlCol="0">
            <a:spAutoFit/>
          </a:bodyPr>
          <a:lstStyle/>
          <a:p>
            <a:r>
              <a:rPr lang="en-US" sz="1600" b="1" i="1" dirty="0">
                <a:latin typeface="Arial" panose="020B0604020202020204" pitchFamily="34" charset="0"/>
                <a:cs typeface="Arial" panose="020B0604020202020204" pitchFamily="34" charset="0"/>
              </a:rPr>
              <a:t>*Student must be 16 years of age to take the state CNA certification test.</a:t>
            </a:r>
          </a:p>
        </p:txBody>
      </p:sp>
      <p:sp>
        <p:nvSpPr>
          <p:cNvPr id="8" name="TextBox 7">
            <a:extLst>
              <a:ext uri="{FF2B5EF4-FFF2-40B4-BE49-F238E27FC236}">
                <a16:creationId xmlns:a16="http://schemas.microsoft.com/office/drawing/2014/main" id="{AF63F71B-A397-41AA-B0FF-7DC06DFBB099}"/>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p:nvSpPr>
          <p:cNvPr id="9" name="Rectangle: Rounded Corners 8">
            <a:extLst>
              <a:ext uri="{FF2B5EF4-FFF2-40B4-BE49-F238E27FC236}">
                <a16:creationId xmlns:a16="http://schemas.microsoft.com/office/drawing/2014/main" id="{558E7C0C-E642-48EF-A8C8-7514C7361B1E}"/>
              </a:ext>
            </a:extLst>
          </p:cNvPr>
          <p:cNvSpPr/>
          <p:nvPr/>
        </p:nvSpPr>
        <p:spPr>
          <a:xfrm>
            <a:off x="790551" y="638861"/>
            <a:ext cx="1116626" cy="5945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Previously Option A</a:t>
            </a:r>
          </a:p>
        </p:txBody>
      </p:sp>
    </p:spTree>
    <p:extLst>
      <p:ext uri="{BB962C8B-B14F-4D97-AF65-F5344CB8AC3E}">
        <p14:creationId xmlns:p14="http://schemas.microsoft.com/office/powerpoint/2010/main" val="3428578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632311"/>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Is Dual Enrollment “Free”?</a:t>
            </a:r>
          </a:p>
          <a:p>
            <a:pPr algn="ct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Eligible students </a:t>
            </a:r>
            <a:r>
              <a:rPr lang="en-US" b="1" i="1" dirty="0">
                <a:solidFill>
                  <a:srgbClr val="FF0000"/>
                </a:solidFill>
                <a:latin typeface="Calibri" panose="020F0502020204030204" pitchFamily="34" charset="0"/>
                <a:cs typeface="Calibri" panose="020F0502020204030204" pitchFamily="34" charset="0"/>
              </a:rPr>
              <a:t>must</a:t>
            </a:r>
            <a:r>
              <a:rPr lang="en-US" dirty="0">
                <a:latin typeface="Calibri" panose="020F0502020204030204" pitchFamily="34" charset="0"/>
                <a:cs typeface="Calibri" panose="020F0502020204030204" pitchFamily="34" charset="0"/>
              </a:rPr>
              <a:t> complete a dual enrollment funding application (this pays for your courses) each year through </a:t>
            </a:r>
            <a:r>
              <a:rPr lang="en-US" dirty="0">
                <a:latin typeface="Calibri" panose="020F0502020204030204" pitchFamily="34" charset="0"/>
                <a:cs typeface="Calibri" panose="020F0502020204030204" pitchFamily="34" charset="0"/>
                <a:hlinkClick r:id="rId3"/>
              </a:rPr>
              <a:t>www.GAFutures.org</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Without the completion of the funding application, you will receive a bill for your courses.</a:t>
            </a:r>
          </a:p>
          <a:p>
            <a:pPr marL="742950" lvl="1"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The Funding Application </a:t>
            </a:r>
            <a:r>
              <a:rPr lang="en-US" b="1" i="1" dirty="0">
                <a:latin typeface="Calibri" panose="020F0502020204030204" pitchFamily="34" charset="0"/>
                <a:cs typeface="Calibri" panose="020F0502020204030204" pitchFamily="34" charset="0"/>
              </a:rPr>
              <a:t>must</a:t>
            </a:r>
            <a:r>
              <a:rPr lang="en-US" dirty="0">
                <a:latin typeface="Calibri" panose="020F0502020204030204" pitchFamily="34" charset="0"/>
                <a:cs typeface="Calibri" panose="020F0502020204030204" pitchFamily="34" charset="0"/>
              </a:rPr>
              <a:t> be completed each spring for the following school year funding (Begins Summer Semester).</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Under the Dual Enrollment Program, the college provides the textbooks, however students may be </a:t>
            </a:r>
            <a:r>
              <a:rPr lang="en-US" b="1" i="1" dirty="0">
                <a:latin typeface="Calibri" panose="020F0502020204030204" pitchFamily="34" charset="0"/>
                <a:cs typeface="Calibri" panose="020F0502020204030204" pitchFamily="34" charset="0"/>
              </a:rPr>
              <a:t>required</a:t>
            </a:r>
            <a:r>
              <a:rPr lang="en-US" dirty="0">
                <a:latin typeface="Calibri" panose="020F0502020204030204" pitchFamily="34" charset="0"/>
                <a:cs typeface="Calibri" panose="020F0502020204030204" pitchFamily="34" charset="0"/>
              </a:rPr>
              <a:t> to pay for course related supplies or fees. (Example: Welding helmet, gloves, respiratory protection.)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State Dual Enrollment regulations allow funding for </a:t>
            </a:r>
            <a:r>
              <a:rPr lang="en-US" b="1" dirty="0">
                <a:latin typeface="Calibri" panose="020F0502020204030204" pitchFamily="34" charset="0"/>
                <a:cs typeface="Calibri" panose="020F0502020204030204" pitchFamily="34" charset="0"/>
              </a:rPr>
              <a:t>30 semester hours </a:t>
            </a:r>
            <a:r>
              <a:rPr lang="en-US" dirty="0">
                <a:latin typeface="Calibri" panose="020F0502020204030204" pitchFamily="34" charset="0"/>
                <a:cs typeface="Calibri" panose="020F0502020204030204" pitchFamily="34" charset="0"/>
              </a:rPr>
              <a:t>or 45 quarter hours of attempted college credit.</a:t>
            </a:r>
          </a:p>
          <a:p>
            <a:endParaRPr lang="en-US" b="1" i="1"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As a rule of thumb, most Dual Enrollment course are 3 credit hours, but vary between programs.</a:t>
            </a: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21</a:t>
            </a:fld>
            <a:endParaRPr lang="en-US" sz="1400" b="1" dirty="0">
              <a:solidFill>
                <a:schemeClr val="tx1"/>
              </a:solidFill>
            </a:endParaRPr>
          </a:p>
        </p:txBody>
      </p:sp>
      <p:sp>
        <p:nvSpPr>
          <p:cNvPr id="8" name="TextBox 7">
            <a:extLst>
              <a:ext uri="{FF2B5EF4-FFF2-40B4-BE49-F238E27FC236}">
                <a16:creationId xmlns:a16="http://schemas.microsoft.com/office/drawing/2014/main" id="{B4F1EC38-8938-4FA2-B1D6-02F26B827EBB}"/>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246477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078313"/>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Satisfactory Academic Progress</a:t>
            </a:r>
          </a:p>
          <a:p>
            <a:pPr algn="ctr"/>
            <a:r>
              <a:rPr lang="en-US" b="1" i="1" u="sng" dirty="0">
                <a:solidFill>
                  <a:srgbClr val="FF0000"/>
                </a:solidFill>
                <a:latin typeface="Calibri" panose="020F0502020204030204" pitchFamily="34" charset="0"/>
                <a:cs typeface="Calibri" panose="020F0502020204030204" pitchFamily="34" charset="0"/>
              </a:rPr>
              <a:t>VERY IMPORTANT!!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 student </a:t>
            </a:r>
            <a:r>
              <a:rPr lang="en-US" dirty="0">
                <a:highlight>
                  <a:srgbClr val="FFFF00"/>
                </a:highlight>
                <a:latin typeface="Calibri" panose="020F0502020204030204" pitchFamily="34" charset="0"/>
                <a:cs typeface="Calibri" panose="020F0502020204030204" pitchFamily="34" charset="0"/>
              </a:rPr>
              <a:t>must</a:t>
            </a:r>
            <a:r>
              <a:rPr lang="en-US" dirty="0">
                <a:latin typeface="Calibri" panose="020F0502020204030204" pitchFamily="34" charset="0"/>
                <a:cs typeface="Calibri" panose="020F0502020204030204" pitchFamily="34" charset="0"/>
              </a:rPr>
              <a:t> maintain Satisfactory Academic Progress (SAP), as defined and certified by his or her Eligible Postsecondary Institution while enrolled in the college.</a:t>
            </a:r>
          </a:p>
          <a:p>
            <a:pPr marL="742950" lvl="1" indent="-285750">
              <a:buFont typeface="Wingdings" panose="05000000000000000000" pitchFamily="2" charset="2"/>
              <a:buChar char="ü"/>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r>
              <a:rPr lang="en-US" dirty="0">
                <a:latin typeface="Calibri" panose="020F0502020204030204" pitchFamily="34" charset="0"/>
                <a:cs typeface="Calibri" panose="020F0502020204030204" pitchFamily="34" charset="0"/>
              </a:rPr>
              <a:t>Students must maintain a minimum </a:t>
            </a:r>
            <a:r>
              <a:rPr lang="en-US" dirty="0">
                <a:highlight>
                  <a:srgbClr val="FFFF00"/>
                </a:highlight>
                <a:latin typeface="Calibri" panose="020F0502020204030204" pitchFamily="34" charset="0"/>
                <a:cs typeface="Calibri" panose="020F0502020204030204" pitchFamily="34" charset="0"/>
              </a:rPr>
              <a:t>cumulative GPA of 2.0</a:t>
            </a:r>
            <a:r>
              <a:rPr lang="en-US" dirty="0">
                <a:latin typeface="Calibri" panose="020F0502020204030204" pitchFamily="34" charset="0"/>
                <a:cs typeface="Calibri" panose="020F0502020204030204" pitchFamily="34" charset="0"/>
              </a:rPr>
              <a:t>. The cumulative grade point average will be used to determine academic standing for financial aid. </a:t>
            </a:r>
          </a:p>
          <a:p>
            <a:pPr marL="742950" lvl="1" indent="-285750">
              <a:buFont typeface="Wingdings" panose="05000000000000000000" pitchFamily="2" charset="2"/>
              <a:buChar char="ü"/>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r>
              <a:rPr lang="en-US" dirty="0">
                <a:latin typeface="Calibri" panose="020F0502020204030204" pitchFamily="34" charset="0"/>
                <a:cs typeface="Calibri" panose="020F0502020204030204" pitchFamily="34" charset="0"/>
              </a:rPr>
              <a:t>Students must complete and pass (earn) </a:t>
            </a:r>
            <a:r>
              <a:rPr lang="en-US" dirty="0">
                <a:highlight>
                  <a:srgbClr val="FFFF00"/>
                </a:highlight>
                <a:latin typeface="Calibri" panose="020F0502020204030204" pitchFamily="34" charset="0"/>
                <a:cs typeface="Calibri" panose="020F0502020204030204" pitchFamily="34" charset="0"/>
              </a:rPr>
              <a:t>67% </a:t>
            </a:r>
            <a:r>
              <a:rPr lang="en-US" dirty="0">
                <a:latin typeface="Calibri" panose="020F0502020204030204" pitchFamily="34" charset="0"/>
                <a:cs typeface="Calibri" panose="020F0502020204030204" pitchFamily="34" charset="0"/>
              </a:rPr>
              <a:t>of all courses attempted.</a:t>
            </a: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r>
              <a:rPr lang="en-US" dirty="0">
                <a:latin typeface="Calibri" panose="020F0502020204030204" pitchFamily="34" charset="0"/>
                <a:cs typeface="Calibri" panose="020F0502020204030204" pitchFamily="34" charset="0"/>
              </a:rPr>
              <a:t>If your program of study requires 30 credit hours to complete, once you have attempted 45 credit hours, you are no longer considered to be making Satisfactory Academic Progress and will not be eligible for a Warning period. Financial aid is automatically suspended.</a:t>
            </a:r>
          </a:p>
          <a:p>
            <a:pPr lvl="1"/>
            <a:r>
              <a:rPr lang="en-US" dirty="0">
                <a:latin typeface="Calibri" panose="020F0502020204030204" pitchFamily="34" charset="0"/>
                <a:cs typeface="Calibri" panose="020F0502020204030204" pitchFamily="34" charset="0"/>
              </a:rPr>
              <a:t> </a:t>
            </a:r>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Applies to </a:t>
            </a:r>
            <a:r>
              <a:rPr lang="en-US" b="1" i="1" dirty="0">
                <a:solidFill>
                  <a:srgbClr val="FF0000"/>
                </a:solidFill>
                <a:latin typeface="Calibri" panose="020F0502020204030204" pitchFamily="34" charset="0"/>
                <a:cs typeface="Calibri" panose="020F0502020204030204" pitchFamily="34" charset="0"/>
              </a:rPr>
              <a:t>all</a:t>
            </a:r>
            <a:r>
              <a:rPr lang="en-US" dirty="0">
                <a:latin typeface="Calibri" panose="020F0502020204030204" pitchFamily="34" charset="0"/>
                <a:cs typeface="Calibri" panose="020F0502020204030204" pitchFamily="34" charset="0"/>
              </a:rPr>
              <a:t> Dual Enrolled students!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22</a:t>
            </a:fld>
            <a:endParaRPr lang="en-US" sz="1400" b="1" dirty="0">
              <a:solidFill>
                <a:schemeClr val="tx1"/>
              </a:solidFill>
            </a:endParaRPr>
          </a:p>
        </p:txBody>
      </p:sp>
      <p:sp>
        <p:nvSpPr>
          <p:cNvPr id="8" name="TextBox 7">
            <a:extLst>
              <a:ext uri="{FF2B5EF4-FFF2-40B4-BE49-F238E27FC236}">
                <a16:creationId xmlns:a16="http://schemas.microsoft.com/office/drawing/2014/main" id="{4E8F9521-8C35-499D-BC06-A6DFDA562A41}"/>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3603295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078313"/>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Satisfactory Academic Progress (SAP)</a:t>
            </a:r>
          </a:p>
          <a:p>
            <a:pPr algn="ctr"/>
            <a:r>
              <a:rPr lang="en-US" b="1" i="1" u="sng" dirty="0">
                <a:solidFill>
                  <a:srgbClr val="FF0000"/>
                </a:solidFill>
                <a:latin typeface="Calibri" panose="020F0502020204030204" pitchFamily="34" charset="0"/>
                <a:cs typeface="Calibri" panose="020F0502020204030204" pitchFamily="34" charset="0"/>
              </a:rPr>
              <a:t>VERY IMPORTANT!!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(SAP) </a:t>
            </a:r>
            <a:r>
              <a:rPr lang="en-US" b="1" u="sng" dirty="0">
                <a:latin typeface="Calibri" panose="020F0502020204030204" pitchFamily="34" charset="0"/>
                <a:cs typeface="Calibri" panose="020F0502020204030204" pitchFamily="34" charset="0"/>
              </a:rPr>
              <a:t>Warning:</a:t>
            </a:r>
          </a:p>
          <a:p>
            <a:pPr algn="ctr"/>
            <a:endParaRPr lang="en-US" b="1" u="sng"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student’s GPA and/or completion rate is below the minimum requirement. If the student fails to meet the minimum requirement at the end of their next semester of enrollment, then they will not be eligible to participate in DE or receive DE funding for their next enrollment term and will be placed on suspension.</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(SAP) </a:t>
            </a:r>
            <a:r>
              <a:rPr lang="en-US" b="1" u="sng" dirty="0">
                <a:latin typeface="Calibri" panose="020F0502020204030204" pitchFamily="34" charset="0"/>
                <a:cs typeface="Calibri" panose="020F0502020204030204" pitchFamily="34" charset="0"/>
              </a:rPr>
              <a:t>Suspension:</a:t>
            </a:r>
          </a:p>
          <a:p>
            <a:pPr algn="ctr"/>
            <a:endParaRPr lang="en-US" b="1" u="sng"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student’s GPA and/or completion rate has been below the minimum requirements for two semesters. Their funding is suspended and they are </a:t>
            </a:r>
            <a:r>
              <a:rPr lang="en-US" b="1" i="1" dirty="0">
                <a:solidFill>
                  <a:srgbClr val="FF0000"/>
                </a:solidFill>
                <a:latin typeface="Calibri" panose="020F0502020204030204" pitchFamily="34" charset="0"/>
                <a:cs typeface="Calibri" panose="020F0502020204030204" pitchFamily="34" charset="0"/>
              </a:rPr>
              <a:t>ineligible</a:t>
            </a:r>
            <a:r>
              <a:rPr lang="en-US" dirty="0">
                <a:latin typeface="Calibri" panose="020F0502020204030204" pitchFamily="34" charset="0"/>
                <a:cs typeface="Calibri" panose="020F0502020204030204" pitchFamily="34" charset="0"/>
              </a:rPr>
              <a:t> for the DE program until the required standards are met.</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This will affect a student’s future Financial Aid. </a:t>
            </a:r>
            <a:endParaRPr lang="en-US" b="1" u="sng"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23</a:t>
            </a:fld>
            <a:endParaRPr lang="en-US" sz="1400" b="1" dirty="0">
              <a:solidFill>
                <a:schemeClr val="tx1"/>
              </a:solidFill>
            </a:endParaRPr>
          </a:p>
        </p:txBody>
      </p:sp>
      <p:sp>
        <p:nvSpPr>
          <p:cNvPr id="8" name="TextBox 7">
            <a:extLst>
              <a:ext uri="{FF2B5EF4-FFF2-40B4-BE49-F238E27FC236}">
                <a16:creationId xmlns:a16="http://schemas.microsoft.com/office/drawing/2014/main" id="{20A56CC3-A68B-4CA8-8E1F-9DB2F0F3697C}"/>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2557681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4524315"/>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Drop/Add Period</a:t>
            </a:r>
          </a:p>
          <a:p>
            <a:pPr algn="ctr"/>
            <a:r>
              <a:rPr lang="en-US" b="1" i="1" u="sng" dirty="0">
                <a:solidFill>
                  <a:srgbClr val="FF0000"/>
                </a:solidFill>
                <a:latin typeface="Calibri" panose="020F0502020204030204" pitchFamily="34" charset="0"/>
                <a:cs typeface="Calibri" panose="020F0502020204030204" pitchFamily="34" charset="0"/>
              </a:rPr>
              <a:t>VERY IMPORTANT!!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During Fall and Spring semesters, courses may be </a:t>
            </a:r>
            <a:r>
              <a:rPr lang="en-US" b="1" dirty="0">
                <a:latin typeface="Calibri" panose="020F0502020204030204" pitchFamily="34" charset="0"/>
                <a:cs typeface="Calibri" panose="020F0502020204030204" pitchFamily="34" charset="0"/>
              </a:rPr>
              <a:t>dropped</a:t>
            </a:r>
            <a:r>
              <a:rPr lang="en-US" dirty="0">
                <a:latin typeface="Calibri" panose="020F0502020204030204" pitchFamily="34" charset="0"/>
                <a:cs typeface="Calibri" panose="020F0502020204030204" pitchFamily="34" charset="0"/>
              </a:rPr>
              <a:t> and added through the college's first week of the semester: Monday – Saturday.</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Drops or adds can </a:t>
            </a:r>
            <a:r>
              <a:rPr lang="en-US" b="1" i="1" dirty="0">
                <a:solidFill>
                  <a:srgbClr val="FF0000"/>
                </a:solidFill>
                <a:latin typeface="Calibri" panose="020F0502020204030204" pitchFamily="34" charset="0"/>
                <a:cs typeface="Calibri" panose="020F0502020204030204" pitchFamily="34" charset="0"/>
              </a:rPr>
              <a:t>only</a:t>
            </a:r>
            <a:r>
              <a:rPr lang="en-US" dirty="0">
                <a:latin typeface="Calibri" panose="020F0502020204030204" pitchFamily="34" charset="0"/>
                <a:cs typeface="Calibri" panose="020F0502020204030204" pitchFamily="34" charset="0"/>
              </a:rPr>
              <a:t> be made with counselor approval. At the conclusion of the drop/add period,</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courses may no longer be added to your schedule.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If you drop a course during the drop/add period, the dropped course will not be reported on your college transcript.  See the your college’s “Calendar” for exact dates of Drop/Add each semester.</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NOTE: A late fee is incurred by all students creating a new schedule during the drop/add period.</a:t>
            </a: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24</a:t>
            </a:fld>
            <a:endParaRPr lang="en-US" sz="1400" b="1" dirty="0">
              <a:solidFill>
                <a:schemeClr val="tx1"/>
              </a:solidFill>
            </a:endParaRPr>
          </a:p>
        </p:txBody>
      </p:sp>
      <p:sp>
        <p:nvSpPr>
          <p:cNvPr id="8" name="TextBox 7">
            <a:extLst>
              <a:ext uri="{FF2B5EF4-FFF2-40B4-BE49-F238E27FC236}">
                <a16:creationId xmlns:a16="http://schemas.microsoft.com/office/drawing/2014/main" id="{47AF4E5A-F0E6-4F53-B5F2-94BA29C852A7}"/>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2101549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3416320"/>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No Show Assignments</a:t>
            </a:r>
          </a:p>
          <a:p>
            <a:pPr algn="ctr"/>
            <a:r>
              <a:rPr lang="en-US" b="1" i="1" u="sng" dirty="0">
                <a:solidFill>
                  <a:srgbClr val="FF0000"/>
                </a:solidFill>
                <a:latin typeface="Calibri" panose="020F0502020204030204" pitchFamily="34" charset="0"/>
                <a:cs typeface="Calibri" panose="020F0502020204030204" pitchFamily="34" charset="0"/>
              </a:rPr>
              <a:t>VERY IMPORTANT!!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Every course taken, each semester, will require a “No-Show” assignment at the beginning of the semester.</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If you do not complete the “No-Show” assignment by the due date listed in the course syllabus, you will be dropped from the course.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 If you are dropped as a no-show, PHS does not have </a:t>
            </a:r>
            <a:r>
              <a:rPr lang="en-US" b="1" dirty="0">
                <a:latin typeface="Calibri" panose="020F0502020204030204" pitchFamily="34" charset="0"/>
                <a:cs typeface="Calibri" panose="020F0502020204030204" pitchFamily="34" charset="0"/>
              </a:rPr>
              <a:t>any</a:t>
            </a:r>
            <a:r>
              <a:rPr lang="en-US" dirty="0">
                <a:latin typeface="Calibri" panose="020F0502020204030204" pitchFamily="34" charset="0"/>
                <a:cs typeface="Calibri" panose="020F0502020204030204" pitchFamily="34" charset="0"/>
              </a:rPr>
              <a:t> recourse to this action.  You will need to see your PHS counselor to add an additional PHS course to your semester PHS schedule.</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25</a:t>
            </a:fld>
            <a:endParaRPr lang="en-US" sz="1400" b="1" dirty="0">
              <a:solidFill>
                <a:schemeClr val="tx1"/>
              </a:solidFill>
            </a:endParaRPr>
          </a:p>
        </p:txBody>
      </p:sp>
      <p:sp>
        <p:nvSpPr>
          <p:cNvPr id="8" name="TextBox 7">
            <a:extLst>
              <a:ext uri="{FF2B5EF4-FFF2-40B4-BE49-F238E27FC236}">
                <a16:creationId xmlns:a16="http://schemas.microsoft.com/office/drawing/2014/main" id="{47AF4E5A-F0E6-4F53-B5F2-94BA29C852A7}"/>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3716719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355312"/>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Withdrawal Period</a:t>
            </a:r>
          </a:p>
          <a:p>
            <a:pPr algn="ctr"/>
            <a:r>
              <a:rPr lang="en-US" b="1" i="1" u="sng" dirty="0">
                <a:solidFill>
                  <a:srgbClr val="FF0000"/>
                </a:solidFill>
                <a:latin typeface="Calibri" panose="020F0502020204030204" pitchFamily="34" charset="0"/>
                <a:cs typeface="Calibri" panose="020F0502020204030204" pitchFamily="34" charset="0"/>
              </a:rPr>
              <a:t>VERY IMPORTANT!!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Through the end of the ninth week of fall and spring semesters and through the fifth week of summer semester, (or as determined by the partner college), a student may </a:t>
            </a:r>
            <a:r>
              <a:rPr lang="en-US" b="1" dirty="0">
                <a:latin typeface="Calibri" panose="020F0502020204030204" pitchFamily="34" charset="0"/>
                <a:cs typeface="Calibri" panose="020F0502020204030204" pitchFamily="34" charset="0"/>
              </a:rPr>
              <a:t>withdraw</a:t>
            </a:r>
            <a:r>
              <a:rPr lang="en-US" dirty="0">
                <a:latin typeface="Calibri" panose="020F0502020204030204" pitchFamily="34" charset="0"/>
                <a:cs typeface="Calibri" panose="020F0502020204030204" pitchFamily="34" charset="0"/>
              </a:rPr>
              <a:t> from any or all courses on his or her schedule.</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If a student wishes to withdraw, the student is responsible for withdrawing themselves from any or all of the classes through Banner Web, after discussing the decision with their counselor.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Written approval must be emailed by your high school counselor to the Dual Enrollment Department before any schedule changes, including withdrawals.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No withdrawals will be processed after the ‘W’ period ends.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Students who do not withdraw from classes will be assigned grades earned.</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rgbClr val="FF0000"/>
                </a:solidFill>
                <a:latin typeface="Calibri" panose="020F0502020204030204" pitchFamily="34" charset="0"/>
                <a:cs typeface="Calibri" panose="020F0502020204030204" pitchFamily="34" charset="0"/>
              </a:rPr>
              <a:t>Withdrawing from classes will negatively impact your Satisfactory Academic Progress (SAP).</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26</a:t>
            </a:fld>
            <a:endParaRPr lang="en-US" sz="1400" b="1" dirty="0">
              <a:solidFill>
                <a:schemeClr val="tx1"/>
              </a:solidFill>
            </a:endParaRPr>
          </a:p>
        </p:txBody>
      </p:sp>
      <p:sp>
        <p:nvSpPr>
          <p:cNvPr id="8" name="TextBox 7">
            <a:extLst>
              <a:ext uri="{FF2B5EF4-FFF2-40B4-BE49-F238E27FC236}">
                <a16:creationId xmlns:a16="http://schemas.microsoft.com/office/drawing/2014/main" id="{C2329037-E863-478A-8705-ACA059096D40}"/>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1427636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3970318"/>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Can a student retake or withdraw from a Dual Enrollment course?</a:t>
            </a:r>
          </a:p>
          <a:p>
            <a:pPr algn="ctr"/>
            <a:r>
              <a:rPr lang="en-US" b="1" i="1" u="sng" dirty="0">
                <a:solidFill>
                  <a:srgbClr val="FF0000"/>
                </a:solidFill>
                <a:latin typeface="Calibri" panose="020F0502020204030204" pitchFamily="34" charset="0"/>
                <a:cs typeface="Calibri" panose="020F0502020204030204" pitchFamily="34" charset="0"/>
              </a:rPr>
              <a:t>VERY IMPORTANT!!</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 student may </a:t>
            </a:r>
            <a:r>
              <a:rPr lang="en-US" b="1" i="1" dirty="0">
                <a:solidFill>
                  <a:srgbClr val="FF0000"/>
                </a:solidFill>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receive funding for the same course twice. Courses cannot be retaken and receive funding.</a:t>
            </a:r>
          </a:p>
          <a:p>
            <a:endParaRPr lang="en-US"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 student becomes ineligible </a:t>
            </a:r>
            <a:r>
              <a:rPr lang="en-US" b="1" i="1" dirty="0">
                <a:latin typeface="Calibri" panose="020F0502020204030204" pitchFamily="34" charset="0"/>
                <a:cs typeface="Calibri" panose="020F0502020204030204" pitchFamily="34" charset="0"/>
              </a:rPr>
              <a:t>(No longer qualified for the Dual Enrollment program!) </a:t>
            </a:r>
            <a:r>
              <a:rPr lang="en-US" dirty="0">
                <a:latin typeface="Calibri" panose="020F0502020204030204" pitchFamily="34" charset="0"/>
                <a:cs typeface="Calibri" panose="020F0502020204030204" pitchFamily="34" charset="0"/>
              </a:rPr>
              <a:t>to continue to receive funding from the program after their </a:t>
            </a:r>
            <a:r>
              <a:rPr lang="en-US" b="1" dirty="0">
                <a:solidFill>
                  <a:srgbClr val="FF0000"/>
                </a:solidFill>
                <a:latin typeface="Calibri" panose="020F0502020204030204" pitchFamily="34" charset="0"/>
                <a:cs typeface="Calibri" panose="020F0502020204030204" pitchFamily="34" charset="0"/>
              </a:rPr>
              <a:t>2nd</a:t>
            </a:r>
            <a:r>
              <a:rPr lang="en-US" dirty="0">
                <a:latin typeface="Calibri" panose="020F0502020204030204" pitchFamily="34" charset="0"/>
                <a:cs typeface="Calibri" panose="020F0502020204030204" pitchFamily="34" charset="0"/>
              </a:rPr>
              <a:t> withdrawal.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Withdrawing from a course or not following program rules and regulations may result in students losing credit, receiving a failing grade and/or being removed from Dual Enrollment; thus, affecting their high school graduation requirements.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27</a:t>
            </a:fld>
            <a:endParaRPr lang="en-US" sz="1400" b="1" dirty="0">
              <a:solidFill>
                <a:schemeClr val="tx1"/>
              </a:solidFill>
            </a:endParaRPr>
          </a:p>
        </p:txBody>
      </p:sp>
      <p:sp>
        <p:nvSpPr>
          <p:cNvPr id="8" name="TextBox 7">
            <a:extLst>
              <a:ext uri="{FF2B5EF4-FFF2-40B4-BE49-F238E27FC236}">
                <a16:creationId xmlns:a16="http://schemas.microsoft.com/office/drawing/2014/main" id="{DD8F89EE-5B8C-4220-8702-7A74ACA0C636}"/>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2400448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078313"/>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Is there consideration for extenuating circumstances with withdrawals or retaking a course?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GSFC will draft standards for the types of extenuating circumstances that will be considered and will present those to the GSFC Board of Commissioners, but it is expected that such circumstances might include circumstances related to a serious illness or injury or death of an immediate family member during the term of the withdrawal or attempt of course to be retaken.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 student may submit an Extenuating Circumstance Appeal Request with supporting documentation and approval from the high school and postsecondary institution.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Appeals do not extend or add additional hours of funding. The 30 semester hour funding cap still applies.</a:t>
            </a:r>
          </a:p>
          <a:p>
            <a:endParaRPr lang="en-US" dirty="0">
              <a:latin typeface="Calibri" panose="020F0502020204030204" pitchFamily="34" charset="0"/>
              <a:cs typeface="Calibri" panose="020F0502020204030204" pitchFamily="34" charset="0"/>
            </a:endParaRPr>
          </a:p>
          <a:p>
            <a:r>
              <a:rPr lang="en-US" b="1" i="1" dirty="0">
                <a:latin typeface="Calibri" panose="020F0502020204030204" pitchFamily="34" charset="0"/>
                <a:cs typeface="Calibri" panose="020F0502020204030204" pitchFamily="34" charset="0"/>
              </a:rPr>
              <a:t>PHS has no input or influence on the decisions made by partnering colleges or any other state of Georgia educational entity.</a:t>
            </a: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28</a:t>
            </a:fld>
            <a:endParaRPr lang="en-US" sz="1400" b="1" dirty="0">
              <a:solidFill>
                <a:schemeClr val="tx1"/>
              </a:solidFill>
            </a:endParaRPr>
          </a:p>
        </p:txBody>
      </p:sp>
      <p:sp>
        <p:nvSpPr>
          <p:cNvPr id="8" name="TextBox 7">
            <a:extLst>
              <a:ext uri="{FF2B5EF4-FFF2-40B4-BE49-F238E27FC236}">
                <a16:creationId xmlns:a16="http://schemas.microsoft.com/office/drawing/2014/main" id="{7451A85C-4B9D-4C50-AF11-2B795E65EC90}"/>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746532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3970318"/>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Dual Enrollment Grades </a:t>
            </a:r>
            <a:r>
              <a:rPr lang="en-US" b="1" i="1" dirty="0">
                <a:solidFill>
                  <a:srgbClr val="FF0000"/>
                </a:solidFill>
                <a:latin typeface="Calibri" panose="020F0502020204030204" pitchFamily="34" charset="0"/>
                <a:cs typeface="Calibri" panose="020F0502020204030204" pitchFamily="34" charset="0"/>
              </a:rPr>
              <a:t>(*Important to understand)</a:t>
            </a:r>
          </a:p>
          <a:p>
            <a:pPr algn="ctr"/>
            <a:endParaRPr lang="en-US" b="1" dirty="0"/>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Student’s college grades </a:t>
            </a:r>
            <a:r>
              <a:rPr lang="en-US" b="1" dirty="0">
                <a:solidFill>
                  <a:srgbClr val="FF0000"/>
                </a:solidFill>
                <a:latin typeface="Calibri" panose="020F0502020204030204" pitchFamily="34" charset="0"/>
                <a:cs typeface="Calibri" panose="020F0502020204030204" pitchFamily="34" charset="0"/>
              </a:rPr>
              <a:t>cannot be seen by PHS </a:t>
            </a:r>
            <a:r>
              <a:rPr lang="en-US" dirty="0">
                <a:latin typeface="Calibri" panose="020F0502020204030204" pitchFamily="34" charset="0"/>
                <a:cs typeface="Calibri" panose="020F0502020204030204" pitchFamily="34" charset="0"/>
              </a:rPr>
              <a:t>until a report is submitted from the college at mid term. In most cases, if the student is unsuccessfully completing the course, this can be too late to intervene, forcing a student to withdraw from the course and, hopefully be placed in an elective such as PE to prevent the loss of a credit. If the course is needed for graduation, this could result in a student failing to complete their requirements needed to graduate PHS.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For this reason, it is </a:t>
            </a:r>
            <a:r>
              <a:rPr lang="en-US" b="1" dirty="0">
                <a:solidFill>
                  <a:srgbClr val="FF0000"/>
                </a:solidFill>
                <a:latin typeface="Calibri" panose="020F0502020204030204" pitchFamily="34" charset="0"/>
                <a:cs typeface="Calibri" panose="020F0502020204030204" pitchFamily="34" charset="0"/>
              </a:rPr>
              <a:t>extremely important </a:t>
            </a:r>
            <a:r>
              <a:rPr lang="en-US" dirty="0">
                <a:latin typeface="Calibri" panose="020F0502020204030204" pitchFamily="34" charset="0"/>
                <a:cs typeface="Calibri" panose="020F0502020204030204" pitchFamily="34" charset="0"/>
              </a:rPr>
              <a:t>for parents/ guardians to monitor their student’s college academic progress frequently.</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29</a:t>
            </a:fld>
            <a:endParaRPr lang="en-US" sz="1400" b="1" dirty="0">
              <a:solidFill>
                <a:schemeClr val="tx1"/>
              </a:solidFill>
            </a:endParaRPr>
          </a:p>
        </p:txBody>
      </p:sp>
      <p:sp>
        <p:nvSpPr>
          <p:cNvPr id="8" name="TextBox 7">
            <a:extLst>
              <a:ext uri="{FF2B5EF4-FFF2-40B4-BE49-F238E27FC236}">
                <a16:creationId xmlns:a16="http://schemas.microsoft.com/office/drawing/2014/main" id="{997A49CF-E779-4959-B513-3523C2DFB2E2}"/>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3997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35499" y="1355294"/>
            <a:ext cx="8791300" cy="3416320"/>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What is Dual Enrollment?</a:t>
            </a:r>
          </a:p>
          <a:p>
            <a:pPr algn="ct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Dual Enrollment program allows </a:t>
            </a:r>
            <a:r>
              <a:rPr lang="en-US" b="1" i="1" u="sng" dirty="0">
                <a:solidFill>
                  <a:srgbClr val="FF0000"/>
                </a:solidFill>
                <a:latin typeface="Calibri" panose="020F0502020204030204" pitchFamily="34" charset="0"/>
                <a:cs typeface="Calibri" panose="020F0502020204030204" pitchFamily="34" charset="0"/>
              </a:rPr>
              <a:t>eligible</a:t>
            </a:r>
            <a:r>
              <a:rPr lang="en-US" dirty="0">
                <a:latin typeface="Calibri" panose="020F0502020204030204" pitchFamily="34" charset="0"/>
                <a:cs typeface="Calibri" panose="020F0502020204030204" pitchFamily="34" charset="0"/>
              </a:rPr>
              <a:t> Georgia high school students the opportunity to gain</a:t>
            </a:r>
            <a:r>
              <a:rPr lang="en-US"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college credit, both academic and skill trades, while in high school.</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Students may enroll on a part-time or full-time basis, provided all graduation requirements are being met.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r>
              <a:rPr lang="en-US" b="1" dirty="0">
                <a:solidFill>
                  <a:srgbClr val="FF0000"/>
                </a:solidFill>
                <a:latin typeface="Calibri" panose="020F0502020204030204" pitchFamily="34" charset="0"/>
                <a:cs typeface="Calibri" panose="020F0502020204030204" pitchFamily="34" charset="0"/>
              </a:rPr>
              <a:t>Meeting graduation requirements is first priority!</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a:t>
            </a:fld>
            <a:endParaRPr lang="en-US" sz="1400" b="1" dirty="0">
              <a:solidFill>
                <a:schemeClr val="tx1"/>
              </a:solidFill>
            </a:endParaRPr>
          </a:p>
        </p:txBody>
      </p:sp>
      <p:sp>
        <p:nvSpPr>
          <p:cNvPr id="8" name="TextBox 7">
            <a:extLst>
              <a:ext uri="{FF2B5EF4-FFF2-40B4-BE49-F238E27FC236}">
                <a16:creationId xmlns:a16="http://schemas.microsoft.com/office/drawing/2014/main" id="{60C74751-3B17-4698-BD5D-73040D0A5E30}"/>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3988423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078313"/>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Dual Enrollment Grade</a:t>
            </a:r>
            <a:r>
              <a:rPr lang="en-US" b="1" i="1" dirty="0"/>
              <a:t> </a:t>
            </a:r>
            <a:r>
              <a:rPr lang="en-US" b="1" i="1" dirty="0">
                <a:latin typeface="Calibri" panose="020F0502020204030204" pitchFamily="34" charset="0"/>
                <a:cs typeface="Calibri" panose="020F0502020204030204" pitchFamily="34" charset="0"/>
              </a:rPr>
              <a:t>Reporting </a:t>
            </a:r>
            <a:r>
              <a:rPr lang="en-US" b="1" i="1" dirty="0">
                <a:solidFill>
                  <a:srgbClr val="FF0000"/>
                </a:solidFill>
                <a:latin typeface="Calibri" panose="020F0502020204030204" pitchFamily="34" charset="0"/>
                <a:cs typeface="Calibri" panose="020F0502020204030204" pitchFamily="34" charset="0"/>
              </a:rPr>
              <a:t>(*Important to understand)</a:t>
            </a:r>
          </a:p>
          <a:p>
            <a:pPr algn="ctr"/>
            <a:endParaRPr lang="en-US" b="1" dirty="0"/>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All grades received from colleges and universities will be </a:t>
            </a:r>
            <a:r>
              <a:rPr lang="en-US" b="1" i="1" u="sng" dirty="0">
                <a:latin typeface="Calibri" panose="020F0502020204030204" pitchFamily="34" charset="0"/>
                <a:cs typeface="Calibri" panose="020F0502020204030204" pitchFamily="34" charset="0"/>
              </a:rPr>
              <a:t>officially</a:t>
            </a:r>
            <a:r>
              <a:rPr lang="en-US" dirty="0">
                <a:latin typeface="Calibri" panose="020F0502020204030204" pitchFamily="34" charset="0"/>
                <a:cs typeface="Calibri" panose="020F0502020204030204" pitchFamily="34" charset="0"/>
              </a:rPr>
              <a:t> reported to PHS as A, B, C, or F. These letter grades will be entered into our transcript file at Pickens High School as 95, 85, 75 &amp; 65. </a:t>
            </a:r>
          </a:p>
          <a:p>
            <a:endParaRPr lang="en-US"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D’s will be recorded as a 70 if it is accepted as a “passing” or a “successfully completed” grade from the college. If a D is not passing it will be recorded as a 65. Some colleges will accept a “D” as passing, but the class may not be eligible to transfer to other programs or other colleges.</a:t>
            </a:r>
          </a:p>
          <a:p>
            <a:endParaRPr lang="en-US"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Degree-level core courses in English, math, science, social sciences and world (foreign) languages taken as a Dual Enrollment student are eligible for an additional weight in the student’s high school HOPE Scholarship GPA calculation.</a:t>
            </a:r>
          </a:p>
          <a:p>
            <a:pPr marL="91440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If </a:t>
            </a:r>
            <a:r>
              <a:rPr lang="en-US" b="1" i="1" dirty="0">
                <a:latin typeface="Calibri" panose="020F0502020204030204" pitchFamily="34" charset="0"/>
                <a:cs typeface="Calibri" panose="020F0502020204030204" pitchFamily="34" charset="0"/>
              </a:rPr>
              <a:t>successfully</a:t>
            </a:r>
            <a:r>
              <a:rPr lang="en-US" dirty="0">
                <a:latin typeface="Calibri" panose="020F0502020204030204" pitchFamily="34" charset="0"/>
                <a:cs typeface="Calibri" panose="020F0502020204030204" pitchFamily="34" charset="0"/>
              </a:rPr>
              <a:t> completed, the grade will receive a 10% weight on the student’s high school transcript.</a:t>
            </a:r>
          </a:p>
          <a:p>
            <a:pPr marL="914400" lvl="1"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30</a:t>
            </a:fld>
            <a:endParaRPr lang="en-US" sz="1400" b="1" dirty="0">
              <a:solidFill>
                <a:schemeClr val="tx1"/>
              </a:solidFill>
            </a:endParaRPr>
          </a:p>
        </p:txBody>
      </p:sp>
      <p:sp>
        <p:nvSpPr>
          <p:cNvPr id="8" name="TextBox 7">
            <a:extLst>
              <a:ext uri="{FF2B5EF4-FFF2-40B4-BE49-F238E27FC236}">
                <a16:creationId xmlns:a16="http://schemas.microsoft.com/office/drawing/2014/main" id="{997A49CF-E779-4959-B513-3523C2DFB2E2}"/>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546779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514302" y="1153561"/>
            <a:ext cx="8791300" cy="5632311"/>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Technical College System of Georgia (TCSG) Admission scores Requirements</a:t>
            </a:r>
          </a:p>
          <a:p>
            <a:pPr algn="ctr"/>
            <a:endParaRPr lang="en-US"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Students wishing to dual enroll into a TCSG college, such as Chattahoochee Technical College, will have to present </a:t>
            </a:r>
            <a:r>
              <a:rPr lang="en-US" b="1" i="1" u="sng" dirty="0">
                <a:latin typeface="Calibri" panose="020F0502020204030204" pitchFamily="34" charset="0"/>
                <a:cs typeface="Calibri" panose="020F0502020204030204" pitchFamily="34" charset="0"/>
              </a:rPr>
              <a:t>qualifying</a:t>
            </a:r>
            <a:r>
              <a:rPr lang="en-US" dirty="0">
                <a:latin typeface="Calibri" panose="020F0502020204030204" pitchFamily="34" charset="0"/>
                <a:cs typeface="Calibri" panose="020F0502020204030204" pitchFamily="34" charset="0"/>
              </a:rPr>
              <a:t> scores in one of the following:</a:t>
            </a:r>
          </a:p>
          <a:p>
            <a:pPr marL="800100" lvl="1" indent="-342900">
              <a:buFont typeface="Arial" panose="020B0604020202020204" pitchFamily="34" charset="0"/>
              <a:buChar char="•"/>
            </a:pPr>
            <a:r>
              <a:rPr lang="en-US" dirty="0">
                <a:latin typeface="Calibri" panose="020F0502020204030204" pitchFamily="34" charset="0"/>
                <a:cs typeface="Calibri" panose="020F0502020204030204" pitchFamily="34" charset="0"/>
              </a:rPr>
              <a:t>Accuplacer:</a:t>
            </a:r>
          </a:p>
          <a:p>
            <a:pPr marL="1257300" lvl="2" indent="-342900">
              <a:buFont typeface="Arial" panose="020B0604020202020204" pitchFamily="34" charset="0"/>
              <a:buChar char="•"/>
            </a:pPr>
            <a:r>
              <a:rPr lang="en-US" u="sng" dirty="0">
                <a:latin typeface="Calibri" panose="020F0502020204030204" pitchFamily="34" charset="0"/>
                <a:cs typeface="Calibri" panose="020F0502020204030204" pitchFamily="34" charset="0"/>
              </a:rPr>
              <a:t>Accuplacer</a:t>
            </a:r>
            <a:r>
              <a:rPr lang="en-US" dirty="0">
                <a:latin typeface="Calibri" panose="020F0502020204030204" pitchFamily="34" charset="0"/>
                <a:cs typeface="Calibri" panose="020F0502020204030204" pitchFamily="34" charset="0"/>
              </a:rPr>
              <a:t> is a product of College Board used nationwide for college admissions. The exam is a web based, multiple-choice, untimed assessment in English, reading, and mathematics subject areas. Scores are made available immediately.</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SAT scores</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ACT scores</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PSAT scores -  NOTE: CTC only accepts the PSAT 10 and the and PSAT/NMSQT version of the test. CTC does not accept the PSAT 8/9. Student score report should clearly mark the version of the PSAT.</a:t>
            </a:r>
          </a:p>
          <a:p>
            <a:pPr lvl="1"/>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High School GPA - High school HOPE GPA of &gt; 2.6 </a:t>
            </a:r>
            <a:r>
              <a:rPr lang="en-US" dirty="0">
                <a:highlight>
                  <a:srgbClr val="FFFF00"/>
                </a:highlight>
                <a:latin typeface="Calibri" panose="020F0502020204030204" pitchFamily="34" charset="0"/>
                <a:cs typeface="Calibri" panose="020F0502020204030204" pitchFamily="34" charset="0"/>
              </a:rPr>
              <a:t>(after completion of 10</a:t>
            </a:r>
            <a:r>
              <a:rPr lang="en-US" baseline="30000" dirty="0">
                <a:highlight>
                  <a:srgbClr val="FFFF00"/>
                </a:highlight>
                <a:latin typeface="Calibri" panose="020F0502020204030204" pitchFamily="34" charset="0"/>
                <a:cs typeface="Calibri" panose="020F0502020204030204" pitchFamily="34" charset="0"/>
              </a:rPr>
              <a:t>th</a:t>
            </a:r>
            <a:r>
              <a:rPr lang="en-US" dirty="0">
                <a:highlight>
                  <a:srgbClr val="FFFF00"/>
                </a:highlight>
                <a:latin typeface="Calibri" panose="020F0502020204030204" pitchFamily="34" charset="0"/>
                <a:cs typeface="Calibri" panose="020F0502020204030204" pitchFamily="34" charset="0"/>
              </a:rPr>
              <a:t> grade) </a:t>
            </a:r>
            <a:r>
              <a:rPr lang="en-US" dirty="0">
                <a:latin typeface="Calibri" panose="020F0502020204030204" pitchFamily="34" charset="0"/>
                <a:cs typeface="Calibri" panose="020F0502020204030204" pitchFamily="34" charset="0"/>
              </a:rPr>
              <a:t>will place students into program-level ENGL/MATH and courses with “program admission” prerequisites.</a:t>
            </a:r>
            <a:endParaRPr lang="en-US" b="1" dirty="0"/>
          </a:p>
          <a:p>
            <a:r>
              <a:rPr lang="en-US" b="1" dirty="0">
                <a:latin typeface="Calibri" panose="020F0502020204030204" pitchFamily="34" charset="0"/>
                <a:cs typeface="Calibri" panose="020F0502020204030204" pitchFamily="34" charset="0"/>
              </a:rPr>
              <a:t>There is no fee to take the exam (one time) for students interested in the Dual Enrollment Program.</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31</a:t>
            </a:fld>
            <a:endParaRPr lang="en-US" sz="1400" b="1" dirty="0">
              <a:solidFill>
                <a:schemeClr val="tx1"/>
              </a:solidFill>
            </a:endParaRPr>
          </a:p>
        </p:txBody>
      </p:sp>
      <p:sp>
        <p:nvSpPr>
          <p:cNvPr id="9" name="TextBox 8">
            <a:extLst>
              <a:ext uri="{FF2B5EF4-FFF2-40B4-BE49-F238E27FC236}">
                <a16:creationId xmlns:a16="http://schemas.microsoft.com/office/drawing/2014/main" id="{9C2C915E-5DC6-4065-9070-0C79DA4137A8}"/>
              </a:ext>
            </a:extLst>
          </p:cNvPr>
          <p:cNvSpPr txBox="1"/>
          <p:nvPr/>
        </p:nvSpPr>
        <p:spPr>
          <a:xfrm>
            <a:off x="9296400" y="869167"/>
            <a:ext cx="2892023" cy="4832092"/>
          </a:xfrm>
          <a:prstGeom prst="rect">
            <a:avLst/>
          </a:prstGeom>
          <a:solidFill>
            <a:srgbClr val="FFFF00"/>
          </a:solidFill>
          <a:ln>
            <a:solidFill>
              <a:schemeClr val="tx1"/>
            </a:solidFill>
          </a:ln>
        </p:spPr>
        <p:txBody>
          <a:bodyPr wrap="square" rtlCol="0">
            <a:spAutoFit/>
          </a:bodyPr>
          <a:lstStyle/>
          <a:p>
            <a:r>
              <a:rPr lang="en-US" sz="2800" b="1" dirty="0"/>
              <a:t>Testing Exempt for Fall 2023 at CTC at the time of this presentation. This</a:t>
            </a:r>
            <a:r>
              <a:rPr lang="en-US" sz="2800" b="1" i="1" u="sng" dirty="0"/>
              <a:t> could change. </a:t>
            </a:r>
            <a:r>
              <a:rPr lang="en-US" sz="2800" b="1" dirty="0"/>
              <a:t>You must follow the entrance requirements of other colleges.</a:t>
            </a:r>
            <a:endParaRPr lang="en-US" sz="2800" dirty="0"/>
          </a:p>
        </p:txBody>
      </p:sp>
      <p:sp>
        <p:nvSpPr>
          <p:cNvPr id="10" name="TextBox 9">
            <a:extLst>
              <a:ext uri="{FF2B5EF4-FFF2-40B4-BE49-F238E27FC236}">
                <a16:creationId xmlns:a16="http://schemas.microsoft.com/office/drawing/2014/main" id="{F860EE59-A56B-4809-BBCE-4AF97D678CB7}"/>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p:nvSpPr>
          <p:cNvPr id="11" name="TextBox 10">
            <a:extLst>
              <a:ext uri="{FF2B5EF4-FFF2-40B4-BE49-F238E27FC236}">
                <a16:creationId xmlns:a16="http://schemas.microsoft.com/office/drawing/2014/main" id="{994E94EF-A779-4C01-BEFE-A0DAA53E363C}"/>
              </a:ext>
            </a:extLst>
          </p:cNvPr>
          <p:cNvSpPr txBox="1"/>
          <p:nvPr/>
        </p:nvSpPr>
        <p:spPr>
          <a:xfrm>
            <a:off x="3989671" y="-177299"/>
            <a:ext cx="3317966" cy="5478423"/>
          </a:xfrm>
          <a:prstGeom prst="rect">
            <a:avLst/>
          </a:prstGeom>
          <a:noFill/>
        </p:spPr>
        <p:txBody>
          <a:bodyPr wrap="square" rtlCol="0">
            <a:spAutoFit/>
          </a:bodyPr>
          <a:lstStyle/>
          <a:p>
            <a:r>
              <a:rPr lang="en-US" sz="35000" dirty="0">
                <a:solidFill>
                  <a:srgbClr val="FF0000"/>
                </a:solidFill>
              </a:rPr>
              <a:t>x</a:t>
            </a:r>
          </a:p>
        </p:txBody>
      </p:sp>
    </p:spTree>
    <p:extLst>
      <p:ext uri="{BB962C8B-B14F-4D97-AF65-F5344CB8AC3E}">
        <p14:creationId xmlns:p14="http://schemas.microsoft.com/office/powerpoint/2010/main" val="2762658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E05548-8EAB-4842-94A6-CBFA80158D09}"/>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923330"/>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University System of Ga. (USG) Admissions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u="sng" dirty="0">
                <a:latin typeface="Calibri" panose="020F0502020204030204" pitchFamily="34" charset="0"/>
                <a:cs typeface="Calibri" panose="020F0502020204030204" pitchFamily="34" charset="0"/>
              </a:rPr>
              <a:t>All USG dual enrollment applicants </a:t>
            </a:r>
            <a:r>
              <a:rPr lang="en-US" dirty="0">
                <a:latin typeface="Calibri" panose="020F0502020204030204" pitchFamily="34" charset="0"/>
                <a:cs typeface="Calibri" panose="020F0502020204030204" pitchFamily="34" charset="0"/>
              </a:rPr>
              <a:t>must follow each college’s eligibility requirements.</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32</a:t>
            </a:fld>
            <a:endParaRPr lang="en-US" sz="1400" b="1" dirty="0">
              <a:solidFill>
                <a:schemeClr val="tx1"/>
              </a:solidFill>
            </a:endParaRPr>
          </a:p>
        </p:txBody>
      </p:sp>
    </p:spTree>
    <p:extLst>
      <p:ext uri="{BB962C8B-B14F-4D97-AF65-F5344CB8AC3E}">
        <p14:creationId xmlns:p14="http://schemas.microsoft.com/office/powerpoint/2010/main" val="2761997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632311"/>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Dual Enrollment Points of Interest </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Communications become between the Dual Enrolled student and the participating college via personal email and college email.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Monitoring the communication platforms are critical to the success of the dual enrolled student.</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PHS will provide support and guidance, but the participating college’s policies and procedures apply.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 </a:t>
            </a:r>
            <a:r>
              <a:rPr lang="en-US" b="1" i="1" u="sng" dirty="0">
                <a:solidFill>
                  <a:srgbClr val="FF0000"/>
                </a:solidFill>
                <a:latin typeface="Calibri" panose="020F0502020204030204" pitchFamily="34" charset="0"/>
                <a:cs typeface="Calibri" panose="020F0502020204030204" pitchFamily="34" charset="0"/>
              </a:rPr>
              <a:t>must</a:t>
            </a:r>
            <a:r>
              <a:rPr lang="en-US" dirty="0">
                <a:latin typeface="Calibri" panose="020F0502020204030204" pitchFamily="34" charset="0"/>
                <a:cs typeface="Calibri" panose="020F0502020204030204" pitchFamily="34" charset="0"/>
              </a:rPr>
              <a:t> follow the college calendar, which differs from the Pickens County Schools calendar.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rgbClr val="FF0000"/>
                </a:solidFill>
                <a:latin typeface="Calibri" panose="020F0502020204030204" pitchFamily="34" charset="0"/>
                <a:cs typeface="Calibri" panose="020F0502020204030204" pitchFamily="34" charset="0"/>
              </a:rPr>
              <a:t>Students must attend a NSO (New Student Orientation). </a:t>
            </a:r>
            <a:r>
              <a:rPr lang="en-US" b="1" i="1" dirty="0">
                <a:solidFill>
                  <a:srgbClr val="FF0000"/>
                </a:solidFill>
                <a:latin typeface="Calibri" panose="020F0502020204030204" pitchFamily="34" charset="0"/>
                <a:cs typeface="Calibri" panose="020F0502020204030204" pitchFamily="34" charset="0"/>
              </a:rPr>
              <a:t>Upon college acceptance, students will receive information </a:t>
            </a:r>
            <a:r>
              <a:rPr lang="en-US" b="1" i="1" u="sng" dirty="0">
                <a:solidFill>
                  <a:srgbClr val="FF0000"/>
                </a:solidFill>
                <a:latin typeface="Calibri" panose="020F0502020204030204" pitchFamily="34" charset="0"/>
                <a:cs typeface="Calibri" panose="020F0502020204030204" pitchFamily="34" charset="0"/>
              </a:rPr>
              <a:t>from the college </a:t>
            </a:r>
            <a:r>
              <a:rPr lang="en-US" b="1" i="1" dirty="0">
                <a:solidFill>
                  <a:srgbClr val="FF0000"/>
                </a:solidFill>
                <a:latin typeface="Calibri" panose="020F0502020204030204" pitchFamily="34" charset="0"/>
                <a:cs typeface="Calibri" panose="020F0502020204030204" pitchFamily="34" charset="0"/>
              </a:rPr>
              <a:t>on how to schedule their NSO.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Students must attend their college courses!</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33</a:t>
            </a:fld>
            <a:endParaRPr lang="en-US" sz="1400" b="1" dirty="0">
              <a:solidFill>
                <a:schemeClr val="tx1"/>
              </a:solidFill>
            </a:endParaRPr>
          </a:p>
        </p:txBody>
      </p:sp>
      <p:sp>
        <p:nvSpPr>
          <p:cNvPr id="8" name="TextBox 7">
            <a:extLst>
              <a:ext uri="{FF2B5EF4-FFF2-40B4-BE49-F238E27FC236}">
                <a16:creationId xmlns:a16="http://schemas.microsoft.com/office/drawing/2014/main" id="{5E8CBB7C-77A5-429A-BE6B-0891192B522C}"/>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4082899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632311"/>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Dual Enrollment Points of Interest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 student may enroll at two or more Eligible Postsecondary Institutions during a single term. An Eligible Dual Enrollment student cannot receive Dual Enrollment funding for hours which </a:t>
            </a:r>
            <a:r>
              <a:rPr lang="en-US" dirty="0">
                <a:solidFill>
                  <a:srgbClr val="FF0000"/>
                </a:solidFill>
                <a:latin typeface="Calibri" panose="020F0502020204030204" pitchFamily="34" charset="0"/>
                <a:cs typeface="Calibri" panose="020F0502020204030204" pitchFamily="34" charset="0"/>
              </a:rPr>
              <a:t>exceed the 15 semester or 12 quarter hours per term limit, regardless of the number of Eligible Postsecondary Institutions in which the student is Enrolled.</a:t>
            </a:r>
          </a:p>
          <a:p>
            <a:endParaRPr lang="en-US"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Eligible post-secondary institutions must provide </a:t>
            </a:r>
            <a:r>
              <a:rPr lang="en-US" b="1" dirty="0">
                <a:solidFill>
                  <a:srgbClr val="FF0000"/>
                </a:solidFill>
                <a:latin typeface="Calibri" panose="020F0502020204030204" pitchFamily="34" charset="0"/>
                <a:cs typeface="Calibri" panose="020F0502020204030204" pitchFamily="34" charset="0"/>
              </a:rPr>
              <a:t>(LOAN) </a:t>
            </a:r>
            <a:r>
              <a:rPr lang="en-US" dirty="0">
                <a:solidFill>
                  <a:srgbClr val="000000"/>
                </a:solidFill>
                <a:latin typeface="Calibri" panose="020F0502020204030204" pitchFamily="34" charset="0"/>
                <a:cs typeface="Calibri" panose="020F0502020204030204" pitchFamily="34" charset="0"/>
              </a:rPr>
              <a:t>textbooks required for the courses taken through the Dual Enrollment Program at no cost to the student. </a:t>
            </a:r>
          </a:p>
          <a:p>
            <a:pPr marL="1200150" lvl="2"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Includes access code if course is delivered online.</a:t>
            </a:r>
          </a:p>
          <a:p>
            <a:pPr marL="1200150" lvl="2" indent="-285750">
              <a:buFont typeface="Arial" panose="020B0604020202020204" pitchFamily="34" charset="0"/>
              <a:buChar char="•"/>
            </a:pPr>
            <a:endParaRPr lang="en-US"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The eligible post-secondary institution is permitted to charge a dual enrolled student a fine for a lost or damaged book which was loaned to the student. </a:t>
            </a:r>
          </a:p>
          <a:p>
            <a:pPr marL="285750" indent="-285750">
              <a:buFont typeface="Arial" panose="020B0604020202020204" pitchFamily="34" charset="0"/>
              <a:buChar char="•"/>
            </a:pPr>
            <a:endParaRPr lang="en-US"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Eligible students </a:t>
            </a:r>
            <a:r>
              <a:rPr lang="en-US" b="1" dirty="0">
                <a:highlight>
                  <a:srgbClr val="FFFF00"/>
                </a:highlight>
                <a:latin typeface="Calibri" panose="020F0502020204030204" pitchFamily="34" charset="0"/>
                <a:cs typeface="Calibri" panose="020F0502020204030204" pitchFamily="34" charset="0"/>
              </a:rPr>
              <a:t>may</a:t>
            </a:r>
            <a:r>
              <a:rPr lang="en-US" dirty="0">
                <a:latin typeface="Calibri" panose="020F0502020204030204" pitchFamily="34" charset="0"/>
                <a:cs typeface="Calibri" panose="020F0502020204030204" pitchFamily="34" charset="0"/>
              </a:rPr>
              <a:t> participate in high school competitive and other extracurricular events, regardless of being part time for full time.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Students must have approval by their PHS counselor to make changes to their college schedule…</a:t>
            </a:r>
            <a:r>
              <a:rPr lang="en-US" b="1" i="1" dirty="0">
                <a:latin typeface="Calibri" panose="020F0502020204030204" pitchFamily="34" charset="0"/>
                <a:cs typeface="Calibri" panose="020F0502020204030204" pitchFamily="34" charset="0"/>
              </a:rPr>
              <a:t>no exceptions</a:t>
            </a:r>
            <a:r>
              <a:rPr lang="en-US" dirty="0">
                <a:latin typeface="Calibri" panose="020F0502020204030204" pitchFamily="34" charset="0"/>
                <a:cs typeface="Calibri" panose="020F0502020204030204" pitchFamily="34" charset="0"/>
              </a:rPr>
              <a:t>.</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This includes drops/adds or withdrawals.</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34</a:t>
            </a:fld>
            <a:endParaRPr lang="en-US" sz="1400" b="1" dirty="0">
              <a:solidFill>
                <a:schemeClr val="tx1"/>
              </a:solidFill>
            </a:endParaRPr>
          </a:p>
        </p:txBody>
      </p:sp>
      <p:sp>
        <p:nvSpPr>
          <p:cNvPr id="8" name="TextBox 7">
            <a:extLst>
              <a:ext uri="{FF2B5EF4-FFF2-40B4-BE49-F238E27FC236}">
                <a16:creationId xmlns:a16="http://schemas.microsoft.com/office/drawing/2014/main" id="{9B118A67-EC45-40BB-85CF-D30D7A72B121}"/>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2319281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35</a:t>
            </a:fld>
            <a:endParaRPr lang="en-US" sz="1400" b="1" dirty="0">
              <a:solidFill>
                <a:schemeClr val="tx1"/>
              </a:solidFill>
            </a:endParaRPr>
          </a:p>
        </p:txBody>
      </p:sp>
      <p:sp>
        <p:nvSpPr>
          <p:cNvPr id="8" name="TextBox 7">
            <a:extLst>
              <a:ext uri="{FF2B5EF4-FFF2-40B4-BE49-F238E27FC236}">
                <a16:creationId xmlns:a16="http://schemas.microsoft.com/office/drawing/2014/main" id="{7F5FC157-DB51-4F15-86D4-3B8A0479587E}"/>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graphicFrame>
        <p:nvGraphicFramePr>
          <p:cNvPr id="4" name="Table 3">
            <a:extLst>
              <a:ext uri="{FF2B5EF4-FFF2-40B4-BE49-F238E27FC236}">
                <a16:creationId xmlns:a16="http://schemas.microsoft.com/office/drawing/2014/main" id="{0F993722-E0C9-4F32-AE78-BAE8DA13E9AA}"/>
              </a:ext>
            </a:extLst>
          </p:cNvPr>
          <p:cNvGraphicFramePr>
            <a:graphicFrameLocks noGrp="1"/>
          </p:cNvGraphicFramePr>
          <p:nvPr>
            <p:extLst>
              <p:ext uri="{D42A27DB-BD31-4B8C-83A1-F6EECF244321}">
                <p14:modId xmlns:p14="http://schemas.microsoft.com/office/powerpoint/2010/main" val="63297568"/>
              </p:ext>
            </p:extLst>
          </p:nvPr>
        </p:nvGraphicFramePr>
        <p:xfrm>
          <a:off x="179981" y="914975"/>
          <a:ext cx="10581737" cy="5125720"/>
        </p:xfrm>
        <a:graphic>
          <a:graphicData uri="http://schemas.openxmlformats.org/drawingml/2006/table">
            <a:tbl>
              <a:tblPr firstRow="1" bandRow="1">
                <a:tableStyleId>{5C22544A-7EE6-4342-B048-85BDC9FD1C3A}</a:tableStyleId>
              </a:tblPr>
              <a:tblGrid>
                <a:gridCol w="5227417">
                  <a:extLst>
                    <a:ext uri="{9D8B030D-6E8A-4147-A177-3AD203B41FA5}">
                      <a16:colId xmlns:a16="http://schemas.microsoft.com/office/drawing/2014/main" val="675740673"/>
                    </a:ext>
                  </a:extLst>
                </a:gridCol>
                <a:gridCol w="5354320">
                  <a:extLst>
                    <a:ext uri="{9D8B030D-6E8A-4147-A177-3AD203B41FA5}">
                      <a16:colId xmlns:a16="http://schemas.microsoft.com/office/drawing/2014/main" val="553260007"/>
                    </a:ext>
                  </a:extLst>
                </a:gridCol>
              </a:tblGrid>
              <a:tr h="0">
                <a:tc>
                  <a:txBody>
                    <a:bodyPr/>
                    <a:lstStyle/>
                    <a:p>
                      <a:r>
                        <a:rPr lang="en-US" dirty="0">
                          <a:solidFill>
                            <a:schemeClr val="tx1"/>
                          </a:solidFill>
                          <a:latin typeface="Calibri" panose="020F0502020204030204" pitchFamily="34" charset="0"/>
                          <a:cs typeface="Calibri" panose="020F0502020204030204" pitchFamily="34" charset="0"/>
                        </a:rPr>
                        <a:t>Laws Governing Education for </a:t>
                      </a:r>
                      <a:r>
                        <a:rPr lang="en-US" dirty="0">
                          <a:solidFill>
                            <a:schemeClr val="tx1"/>
                          </a:solidFill>
                          <a:highlight>
                            <a:srgbClr val="FFFF00"/>
                          </a:highlight>
                          <a:latin typeface="Calibri" panose="020F0502020204030204" pitchFamily="34" charset="0"/>
                          <a:cs typeface="Calibri" panose="020F0502020204030204" pitchFamily="34" charset="0"/>
                        </a:rPr>
                        <a:t>High School </a:t>
                      </a:r>
                      <a:r>
                        <a:rPr lang="en-US" dirty="0">
                          <a:solidFill>
                            <a:schemeClr val="tx1"/>
                          </a:solidFill>
                          <a:latin typeface="Calibri" panose="020F0502020204030204" pitchFamily="34" charset="0"/>
                          <a:cs typeface="Calibri" panose="020F0502020204030204" pitchFamily="34" charset="0"/>
                        </a:rPr>
                        <a:t>Students with Disabilities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solidFill>
                            <a:schemeClr val="tx1"/>
                          </a:solidFill>
                          <a:latin typeface="Calibri" panose="020F0502020204030204" pitchFamily="34" charset="0"/>
                          <a:cs typeface="Calibri" panose="020F0502020204030204" pitchFamily="34" charset="0"/>
                        </a:rPr>
                        <a:t>Laws Governing Education for </a:t>
                      </a:r>
                      <a:r>
                        <a:rPr lang="en-US" dirty="0">
                          <a:solidFill>
                            <a:schemeClr val="tx1"/>
                          </a:solidFill>
                          <a:highlight>
                            <a:srgbClr val="FFFF00"/>
                          </a:highlight>
                          <a:latin typeface="Calibri" panose="020F0502020204030204" pitchFamily="34" charset="0"/>
                          <a:cs typeface="Calibri" panose="020F0502020204030204" pitchFamily="34" charset="0"/>
                        </a:rPr>
                        <a:t>College</a:t>
                      </a:r>
                      <a:r>
                        <a:rPr lang="en-US" dirty="0">
                          <a:solidFill>
                            <a:schemeClr val="tx1"/>
                          </a:solidFill>
                          <a:latin typeface="Calibri" panose="020F0502020204030204" pitchFamily="34" charset="0"/>
                          <a:cs typeface="Calibri" panose="020F0502020204030204" pitchFamily="34" charset="0"/>
                        </a:rPr>
                        <a:t> Students with Disabilities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10643397"/>
                  </a:ext>
                </a:extLst>
              </a:tr>
              <a:tr h="370840">
                <a:tc>
                  <a:txBody>
                    <a:bodyPr/>
                    <a:lstStyle/>
                    <a:p>
                      <a:r>
                        <a:rPr lang="en-US" dirty="0">
                          <a:latin typeface="Calibri" panose="020F0502020204030204" pitchFamily="34" charset="0"/>
                          <a:cs typeface="Calibri" panose="020F0502020204030204" pitchFamily="34" charset="0"/>
                        </a:rPr>
                        <a:t>High schools are subject to the Individuals with Disabilities Education Act (IDEA) and Section 504 of the Rehabilitation Act, as well as the Americans with Disabilities Act (ADA).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a:latin typeface="Calibri" panose="020F0502020204030204" pitchFamily="34" charset="0"/>
                          <a:cs typeface="Calibri" panose="020F0502020204030204" pitchFamily="34" charset="0"/>
                        </a:rPr>
                        <a:t>Post-secondary institutions are subject to Section 504 of the Rehabilitation Act and the ADA. They are not subject to IDEA.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02633938"/>
                  </a:ext>
                </a:extLst>
              </a:tr>
              <a:tr h="370840">
                <a:tc>
                  <a:txBody>
                    <a:bodyPr/>
                    <a:lstStyle/>
                    <a:p>
                      <a:r>
                        <a:rPr lang="en-US" b="1" dirty="0">
                          <a:solidFill>
                            <a:schemeClr val="tx1"/>
                          </a:solidFill>
                          <a:latin typeface="Calibri" panose="020F0502020204030204" pitchFamily="34" charset="0"/>
                          <a:cs typeface="Calibri" panose="020F0502020204030204" pitchFamily="34" charset="0"/>
                        </a:rPr>
                        <a:t>Special Accommodations in </a:t>
                      </a:r>
                      <a:r>
                        <a:rPr lang="en-US" b="1" dirty="0">
                          <a:solidFill>
                            <a:schemeClr val="tx1"/>
                          </a:solidFill>
                          <a:highlight>
                            <a:srgbClr val="FFFF00"/>
                          </a:highlight>
                          <a:latin typeface="Calibri" panose="020F0502020204030204" pitchFamily="34" charset="0"/>
                          <a:cs typeface="Calibri" panose="020F0502020204030204" pitchFamily="34" charset="0"/>
                        </a:rPr>
                        <a:t>High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b="1" dirty="0">
                          <a:latin typeface="Calibri" panose="020F0502020204030204" pitchFamily="34" charset="0"/>
                          <a:cs typeface="Calibri" panose="020F0502020204030204" pitchFamily="34" charset="0"/>
                        </a:rPr>
                        <a:t>Special Accommodations in </a:t>
                      </a:r>
                      <a:r>
                        <a:rPr lang="en-US" b="1" dirty="0">
                          <a:highlight>
                            <a:srgbClr val="FFFF00"/>
                          </a:highlight>
                          <a:latin typeface="Calibri" panose="020F0502020204030204" pitchFamily="34" charset="0"/>
                          <a:cs typeface="Calibri" panose="020F0502020204030204" pitchFamily="34" charset="0"/>
                        </a:rPr>
                        <a:t>College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82827150"/>
                  </a:ext>
                </a:extLst>
              </a:tr>
              <a:tr h="370840">
                <a:tc>
                  <a:txBody>
                    <a:bodyPr/>
                    <a:lstStyle/>
                    <a:p>
                      <a:r>
                        <a:rPr lang="en-US" dirty="0">
                          <a:latin typeface="Calibri" panose="020F0502020204030204" pitchFamily="34" charset="0"/>
                          <a:cs typeface="Calibri" panose="020F0502020204030204" pitchFamily="34" charset="0"/>
                        </a:rPr>
                        <a:t>You do not have to request special accommodations. Counselors, special education teachers and parents help to make decisions concerning your Individual Education Plan (IEP).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a:latin typeface="Calibri" panose="020F0502020204030204" pitchFamily="34" charset="0"/>
                          <a:cs typeface="Calibri" panose="020F0502020204030204" pitchFamily="34" charset="0"/>
                        </a:rPr>
                        <a:t>You must self-disclose to the college’s Disabilities Service Provider (DSP) that you have a disability, provide adequate and current documentation, and follow the guidelines of the Special Services Office in order to obtain the reasonable accommodations you need to help ensure your success in college.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63236457"/>
                  </a:ext>
                </a:extLst>
              </a:tr>
              <a:tr h="370840">
                <a:tc>
                  <a:txBody>
                    <a:bodyPr/>
                    <a:lstStyle/>
                    <a:p>
                      <a:r>
                        <a:rPr lang="en-US" b="1" dirty="0">
                          <a:latin typeface="Calibri" panose="020F0502020204030204" pitchFamily="34" charset="0"/>
                          <a:cs typeface="Calibri" panose="020F0502020204030204" pitchFamily="34" charset="0"/>
                        </a:rPr>
                        <a:t>Guiding principle: </a:t>
                      </a:r>
                      <a:r>
                        <a:rPr lang="en-US" dirty="0">
                          <a:latin typeface="Calibri" panose="020F0502020204030204" pitchFamily="34" charset="0"/>
                          <a:cs typeface="Calibri" panose="020F0502020204030204" pitchFamily="34" charset="0"/>
                        </a:rPr>
                        <a:t>School districts identify children with disabilities and provide appropriate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latin typeface="Calibri" panose="020F0502020204030204" pitchFamily="34" charset="0"/>
                          <a:cs typeface="Calibri" panose="020F0502020204030204" pitchFamily="34" charset="0"/>
                        </a:rPr>
                        <a:t>Guiding principle: </a:t>
                      </a:r>
                      <a:r>
                        <a:rPr lang="en-US" dirty="0">
                          <a:latin typeface="Calibri" panose="020F0502020204030204" pitchFamily="34" charset="0"/>
                          <a:cs typeface="Calibri" panose="020F0502020204030204" pitchFamily="34" charset="0"/>
                        </a:rPr>
                        <a:t>You are responsible for disclosing your disability, providing documentation and following up during each quarter of enrollment. You are considered to be an adult and must self-advocate.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4786561"/>
                  </a:ext>
                </a:extLst>
              </a:tr>
            </a:tbl>
          </a:graphicData>
        </a:graphic>
      </p:graphicFrame>
      <p:sp>
        <p:nvSpPr>
          <p:cNvPr id="11" name="TextBox 10">
            <a:extLst>
              <a:ext uri="{FF2B5EF4-FFF2-40B4-BE49-F238E27FC236}">
                <a16:creationId xmlns:a16="http://schemas.microsoft.com/office/drawing/2014/main" id="{D64F4C53-E1FE-4D9C-89DB-001BE6855779}"/>
              </a:ext>
            </a:extLst>
          </p:cNvPr>
          <p:cNvSpPr txBox="1"/>
          <p:nvPr/>
        </p:nvSpPr>
        <p:spPr>
          <a:xfrm>
            <a:off x="2062480" y="6296580"/>
            <a:ext cx="6329680" cy="369332"/>
          </a:xfrm>
          <a:prstGeom prst="rect">
            <a:avLst/>
          </a:prstGeom>
          <a:noFill/>
        </p:spPr>
        <p:txBody>
          <a:bodyPr wrap="square" rtlCol="0">
            <a:spAutoFit/>
          </a:bodyPr>
          <a:lstStyle/>
          <a:p>
            <a:r>
              <a:rPr lang="en-US" b="1" u="sng">
                <a:solidFill>
                  <a:srgbClr val="0070C0"/>
                </a:solidFill>
                <a:hlinkClick r:id="rId3">
                  <a:extLst>
                    <a:ext uri="{A12FA001-AC4F-418D-AE19-62706E023703}">
                      <ahyp:hlinkClr xmlns:ahyp="http://schemas.microsoft.com/office/drawing/2018/hyperlinkcolor" val="tx"/>
                    </a:ext>
                  </a:extLst>
                </a:hlinkClick>
              </a:rPr>
              <a:t>https://www.chattahoocheetech.edu/disability-services/</a:t>
            </a:r>
            <a:endParaRPr lang="en-US">
              <a:solidFill>
                <a:srgbClr val="0070C0"/>
              </a:solidFill>
            </a:endParaRPr>
          </a:p>
        </p:txBody>
      </p:sp>
      <p:sp>
        <p:nvSpPr>
          <p:cNvPr id="5" name="TextBox 4">
            <a:extLst>
              <a:ext uri="{FF2B5EF4-FFF2-40B4-BE49-F238E27FC236}">
                <a16:creationId xmlns:a16="http://schemas.microsoft.com/office/drawing/2014/main" id="{CD902EC6-0B27-4D93-B1E1-007911EE353D}"/>
              </a:ext>
            </a:extLst>
          </p:cNvPr>
          <p:cNvSpPr txBox="1"/>
          <p:nvPr/>
        </p:nvSpPr>
        <p:spPr>
          <a:xfrm>
            <a:off x="244631" y="5486337"/>
            <a:ext cx="1553510" cy="1200329"/>
          </a:xfrm>
          <a:prstGeom prst="rect">
            <a:avLst/>
          </a:prstGeom>
          <a:solidFill>
            <a:schemeClr val="bg1"/>
          </a:solidFill>
          <a:ln>
            <a:solidFill>
              <a:srgbClr val="FF0000"/>
            </a:solidFill>
          </a:ln>
        </p:spPr>
        <p:txBody>
          <a:bodyPr wrap="square" rtlCol="0">
            <a:spAutoFit/>
          </a:bodyPr>
          <a:lstStyle/>
          <a:p>
            <a:r>
              <a:rPr lang="en-US" b="1" dirty="0">
                <a:solidFill>
                  <a:srgbClr val="FF0000"/>
                </a:solidFill>
              </a:rPr>
              <a:t>If Services are needed, use this link for info:</a:t>
            </a:r>
          </a:p>
        </p:txBody>
      </p:sp>
      <p:sp>
        <p:nvSpPr>
          <p:cNvPr id="6" name="Arrow: Right 5">
            <a:extLst>
              <a:ext uri="{FF2B5EF4-FFF2-40B4-BE49-F238E27FC236}">
                <a16:creationId xmlns:a16="http://schemas.microsoft.com/office/drawing/2014/main" id="{4CB999AC-4F9E-41DA-90C6-4F219FF6F271}"/>
              </a:ext>
            </a:extLst>
          </p:cNvPr>
          <p:cNvSpPr/>
          <p:nvPr/>
        </p:nvSpPr>
        <p:spPr>
          <a:xfrm>
            <a:off x="1359434" y="6396272"/>
            <a:ext cx="616445" cy="2696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199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6247864"/>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How do I choose a College for my Dual Enrollment? </a:t>
            </a:r>
          </a:p>
          <a:p>
            <a:pPr algn="ctr"/>
            <a:endParaRPr lang="en-US" b="1" i="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There is no single answer for this question, but consider the following questions when making a decision:</a:t>
            </a:r>
          </a:p>
          <a:p>
            <a:endParaRPr lang="en-US" dirty="0">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Do you want  full time or part time Dual Enrollment? </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Do you want  face to face instruction?</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Are you willing to drive outside of the county? If yes, how far?</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Do you want Web-Enhanced courses? </a:t>
            </a:r>
            <a:r>
              <a:rPr lang="en-US" sz="1000" dirty="0">
                <a:latin typeface="Calibri" panose="020F0502020204030204" pitchFamily="34" charset="0"/>
                <a:cs typeface="Calibri" panose="020F0502020204030204" pitchFamily="34" charset="0"/>
              </a:rPr>
              <a:t>These courses are taught in a traditional classroom. While the bulk of classroom instruction takes place in the classroom, the college LMS (Learning Management System) or other online platform approved by the division of study may be used to supplement this classroom instruction. At the instructor’s discretion, some class meetings, instructional material, course information, course announcements, class discussions, research, and submission of assignments and assessments may take place online  </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Do you want “Hybrid” courses? </a:t>
            </a:r>
            <a:r>
              <a:rPr lang="en-US" sz="1050" dirty="0">
                <a:latin typeface="Calibri" panose="020F0502020204030204" pitchFamily="34" charset="0"/>
                <a:cs typeface="Calibri" panose="020F0502020204030204" pitchFamily="34" charset="0"/>
              </a:rPr>
              <a:t>These courses are taught partly online using the college LMS (Learning Management System) or another online platform approved by the division of study and partly in a traditional classroom or lab. Hybrid courses differ from web-enhanced courses in that web-enhanced courses are assigned to a classroom for every contact hour described in the course catalog, whereas hybrid courses are assigned to a classroom for only part of those hours with the balance of those hours assigned to an online environment.</a:t>
            </a:r>
            <a:r>
              <a:rPr lang="en-US" sz="1050" dirty="0">
                <a:latin typeface="Arial" panose="020B0604020202020204" pitchFamily="34" charset="0"/>
                <a:cs typeface="Arial" panose="020B0604020202020204" pitchFamily="34" charset="0"/>
              </a:rPr>
              <a:t> </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Do you want “Online” courses? </a:t>
            </a:r>
            <a:r>
              <a:rPr lang="en-US" sz="1000" dirty="0">
                <a:latin typeface="Calibri" panose="020F0502020204030204" pitchFamily="34" charset="0"/>
                <a:cs typeface="Calibri" panose="020F0502020204030204" pitchFamily="34" charset="0"/>
              </a:rPr>
              <a:t>These courses are taught partly online using the college LMS (Learning Management System) or another online platform approved by the division of study and partly in a traditional classroom or lab. Hybrid courses differ from web-enhanced courses in that web-enhanced courses are assigned to a classroom for every contact hour described in the course catalog, whereas hybrid courses are assigned to a classroom for only part of those hours with the balance of those hours assigned to an online environment.</a:t>
            </a:r>
          </a:p>
          <a:p>
            <a:pPr marL="1200150" lvl="2"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2"/>
            <a:r>
              <a:rPr lang="en-US" dirty="0">
                <a:latin typeface="Calibri" panose="020F0502020204030204" pitchFamily="34" charset="0"/>
                <a:cs typeface="Calibri" panose="020F0502020204030204" pitchFamily="34" charset="0"/>
              </a:rPr>
              <a:t>		</a:t>
            </a:r>
          </a:p>
          <a:p>
            <a:endParaRPr lang="en-US" dirty="0"/>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36</a:t>
            </a:fld>
            <a:endParaRPr lang="en-US" sz="1400" b="1" dirty="0">
              <a:solidFill>
                <a:schemeClr val="tx1"/>
              </a:solidFill>
            </a:endParaRPr>
          </a:p>
        </p:txBody>
      </p:sp>
      <p:sp>
        <p:nvSpPr>
          <p:cNvPr id="8" name="TextBox 7">
            <a:extLst>
              <a:ext uri="{FF2B5EF4-FFF2-40B4-BE49-F238E27FC236}">
                <a16:creationId xmlns:a16="http://schemas.microsoft.com/office/drawing/2014/main" id="{9C1EDD1E-686E-4743-8324-8F1813D58B30}"/>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1523234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1" y="1090916"/>
            <a:ext cx="8791300" cy="369332"/>
          </a:xfrm>
          <a:prstGeom prst="rect">
            <a:avLst/>
          </a:prstGeom>
          <a:noFill/>
        </p:spPr>
        <p:txBody>
          <a:bodyPr wrap="square" rtlCol="0">
            <a:spAutoFit/>
          </a:bodyPr>
          <a:lstStyle/>
          <a:p>
            <a:pPr algn="ctr"/>
            <a:r>
              <a:rPr lang="en-US" b="1" i="1" u="sng" dirty="0">
                <a:latin typeface="Calibri" panose="020F0502020204030204" pitchFamily="34" charset="0"/>
                <a:cs typeface="Calibri" panose="020F0502020204030204" pitchFamily="34" charset="0"/>
              </a:rPr>
              <a:t>Colleges to consider for Dual Enrollment</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37</a:t>
            </a:fld>
            <a:endParaRPr lang="en-US" sz="1400" b="1" dirty="0">
              <a:solidFill>
                <a:schemeClr val="tx1"/>
              </a:solidFill>
            </a:endParaRPr>
          </a:p>
        </p:txBody>
      </p:sp>
      <p:sp>
        <p:nvSpPr>
          <p:cNvPr id="8" name="TextBox 7">
            <a:extLst>
              <a:ext uri="{FF2B5EF4-FFF2-40B4-BE49-F238E27FC236}">
                <a16:creationId xmlns:a16="http://schemas.microsoft.com/office/drawing/2014/main" id="{7F5FC157-DB51-4F15-86D4-3B8A0479587E}"/>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p:nvSpPr>
          <p:cNvPr id="9" name="TextBox 8">
            <a:extLst>
              <a:ext uri="{FF2B5EF4-FFF2-40B4-BE49-F238E27FC236}">
                <a16:creationId xmlns:a16="http://schemas.microsoft.com/office/drawing/2014/main" id="{972FB75C-F084-472B-9C01-A944B12D7DD4}"/>
              </a:ext>
            </a:extLst>
          </p:cNvPr>
          <p:cNvSpPr txBox="1"/>
          <p:nvPr/>
        </p:nvSpPr>
        <p:spPr>
          <a:xfrm>
            <a:off x="755373" y="1811054"/>
            <a:ext cx="3010869" cy="3139321"/>
          </a:xfrm>
          <a:prstGeom prst="rect">
            <a:avLst/>
          </a:prstGeom>
          <a:noFill/>
        </p:spPr>
        <p:txBody>
          <a:bodyPr wrap="square" rtlCol="0">
            <a:spAutoFit/>
          </a:bodyPr>
          <a:lstStyle/>
          <a:p>
            <a:pPr algn="ct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a:latin typeface="Calibri" panose="020F0502020204030204" pitchFamily="34" charset="0"/>
                <a:cs typeface="Calibri" panose="020F0502020204030204" pitchFamily="34" charset="0"/>
              </a:rPr>
              <a:t>Chattahoochee Technical College</a:t>
            </a:r>
          </a:p>
          <a:p>
            <a:endParaRPr lang="en-US" b="1" i="1" dirty="0">
              <a:latin typeface="Calibri" panose="020F0502020204030204" pitchFamily="34" charset="0"/>
              <a:cs typeface="Calibri" panose="020F0502020204030204" pitchFamily="34" charset="0"/>
            </a:endParaRPr>
          </a:p>
          <a:p>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a:latin typeface="Calibri" panose="020F0502020204030204" pitchFamily="34" charset="0"/>
                <a:cs typeface="Calibri" panose="020F0502020204030204" pitchFamily="34" charset="0"/>
              </a:rPr>
              <a:t>Reinhardt University</a:t>
            </a:r>
          </a:p>
          <a:p>
            <a:endParaRPr lang="en-US" b="1" i="1" dirty="0">
              <a:latin typeface="Calibri" panose="020F0502020204030204" pitchFamily="34" charset="0"/>
              <a:cs typeface="Calibri" panose="020F0502020204030204" pitchFamily="34" charset="0"/>
            </a:endParaRPr>
          </a:p>
          <a:p>
            <a:endParaRPr lang="en-US" b="1" i="1" dirty="0">
              <a:latin typeface="Calibri" panose="020F0502020204030204" pitchFamily="34" charset="0"/>
              <a:cs typeface="Calibri" panose="020F0502020204030204" pitchFamily="34" charset="0"/>
            </a:endParaRPr>
          </a:p>
          <a:p>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a:latin typeface="Calibri" panose="020F0502020204030204" pitchFamily="34" charset="0"/>
                <a:cs typeface="Calibri" panose="020F0502020204030204" pitchFamily="34" charset="0"/>
              </a:rPr>
              <a:t>Dalton State College</a:t>
            </a:r>
          </a:p>
          <a:p>
            <a:r>
              <a:rPr lang="en-US" b="1" i="1" dirty="0">
                <a:latin typeface="Calibri" panose="020F0502020204030204" pitchFamily="34" charset="0"/>
                <a:cs typeface="Calibri" panose="020F0502020204030204" pitchFamily="34" charset="0"/>
              </a:rPr>
              <a:t> </a:t>
            </a:r>
          </a:p>
        </p:txBody>
      </p:sp>
      <p:pic>
        <p:nvPicPr>
          <p:cNvPr id="10" name="Picture 2" descr="Chattahoochee Technical College - Home | Facebook">
            <a:extLst>
              <a:ext uri="{FF2B5EF4-FFF2-40B4-BE49-F238E27FC236}">
                <a16:creationId xmlns:a16="http://schemas.microsoft.com/office/drawing/2014/main" id="{FA3DB5B4-316E-4E7B-AF05-CA21BEFAC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893" y="2021946"/>
            <a:ext cx="584775" cy="584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erit">
            <a:extLst>
              <a:ext uri="{FF2B5EF4-FFF2-40B4-BE49-F238E27FC236}">
                <a16:creationId xmlns:a16="http://schemas.microsoft.com/office/drawing/2014/main" id="{DB3406B2-6034-497B-8077-B9C40239C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5338" y="1928165"/>
            <a:ext cx="592334" cy="5710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7F79801-53BE-4DA4-B257-0ABAB236416F}"/>
              </a:ext>
            </a:extLst>
          </p:cNvPr>
          <p:cNvSpPr txBox="1"/>
          <p:nvPr/>
        </p:nvSpPr>
        <p:spPr>
          <a:xfrm>
            <a:off x="5151023" y="1840701"/>
            <a:ext cx="2774315" cy="3139321"/>
          </a:xfrm>
          <a:prstGeom prst="rect">
            <a:avLst/>
          </a:prstGeom>
          <a:noFill/>
        </p:spPr>
        <p:txBody>
          <a:bodyPr wrap="square" rtlCol="0">
            <a:spAutoFit/>
          </a:bodyPr>
          <a:lstStyle/>
          <a:p>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a:latin typeface="Calibri" panose="020F0502020204030204" pitchFamily="34" charset="0"/>
                <a:cs typeface="Calibri" panose="020F0502020204030204" pitchFamily="34" charset="0"/>
              </a:rPr>
              <a:t>University of North Ga.</a:t>
            </a:r>
          </a:p>
          <a:p>
            <a:endParaRPr lang="en-US" b="1" i="1" dirty="0">
              <a:latin typeface="Calibri" panose="020F0502020204030204" pitchFamily="34" charset="0"/>
              <a:cs typeface="Calibri" panose="020F0502020204030204" pitchFamily="34" charset="0"/>
            </a:endParaRPr>
          </a:p>
          <a:p>
            <a:endParaRPr lang="en-US" b="1" i="1" dirty="0">
              <a:latin typeface="Calibri" panose="020F0502020204030204" pitchFamily="34" charset="0"/>
              <a:cs typeface="Calibri" panose="020F0502020204030204" pitchFamily="34" charset="0"/>
            </a:endParaRPr>
          </a:p>
          <a:p>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a:latin typeface="Calibri" panose="020F0502020204030204" pitchFamily="34" charset="0"/>
                <a:cs typeface="Calibri" panose="020F0502020204030204" pitchFamily="34" charset="0"/>
              </a:rPr>
              <a:t>Young Harris College</a:t>
            </a:r>
          </a:p>
          <a:p>
            <a:endParaRPr lang="en-US" b="1" i="1" dirty="0">
              <a:latin typeface="Calibri" panose="020F0502020204030204" pitchFamily="34" charset="0"/>
              <a:cs typeface="Calibri" panose="020F0502020204030204" pitchFamily="34" charset="0"/>
            </a:endParaRPr>
          </a:p>
          <a:p>
            <a:endParaRPr lang="en-US" b="1" i="1" dirty="0">
              <a:latin typeface="Calibri" panose="020F0502020204030204" pitchFamily="34" charset="0"/>
              <a:cs typeface="Calibri" panose="020F0502020204030204" pitchFamily="34" charset="0"/>
            </a:endParaRPr>
          </a:p>
          <a:p>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a:latin typeface="Calibri" panose="020F0502020204030204" pitchFamily="34" charset="0"/>
                <a:cs typeface="Calibri" panose="020F0502020204030204" pitchFamily="34" charset="0"/>
              </a:rPr>
              <a:t>Kennesaw State University </a:t>
            </a:r>
          </a:p>
        </p:txBody>
      </p:sp>
      <p:pic>
        <p:nvPicPr>
          <p:cNvPr id="2052" name="Picture 4" descr="argosy university Archives - Reinhardt University">
            <a:extLst>
              <a:ext uri="{FF2B5EF4-FFF2-40B4-BE49-F238E27FC236}">
                <a16:creationId xmlns:a16="http://schemas.microsoft.com/office/drawing/2014/main" id="{8E407150-DD1D-487F-A55B-A94BF8D61F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0091" y="3029999"/>
            <a:ext cx="689262" cy="6185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oung Harris College - Home | Facebook">
            <a:extLst>
              <a:ext uri="{FF2B5EF4-FFF2-40B4-BE49-F238E27FC236}">
                <a16:creationId xmlns:a16="http://schemas.microsoft.com/office/drawing/2014/main" id="{8336A73C-44FB-4948-AB0E-5DF1E7F7A5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9405" y="3108614"/>
            <a:ext cx="544199" cy="5441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ublic College in Dalton, Georgia | Dalton State College">
            <a:extLst>
              <a:ext uri="{FF2B5EF4-FFF2-40B4-BE49-F238E27FC236}">
                <a16:creationId xmlns:a16="http://schemas.microsoft.com/office/drawing/2014/main" id="{3A17AEBC-CFF5-4AF9-86E4-A782464C73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2119" y="4113828"/>
            <a:ext cx="1019269" cy="5351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ennesaw State University - Home | Facebook">
            <a:extLst>
              <a:ext uri="{FF2B5EF4-FFF2-40B4-BE49-F238E27FC236}">
                <a16:creationId xmlns:a16="http://schemas.microsoft.com/office/drawing/2014/main" id="{E55632C9-9FA3-4E0F-804C-3B90262A61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6167" y="4371377"/>
            <a:ext cx="544199" cy="5441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9F75407-AAE6-4360-B613-46CF5AA9692F}"/>
              </a:ext>
            </a:extLst>
          </p:cNvPr>
          <p:cNvSpPr txBox="1"/>
          <p:nvPr/>
        </p:nvSpPr>
        <p:spPr>
          <a:xfrm>
            <a:off x="5640309" y="2987644"/>
            <a:ext cx="914400" cy="914400"/>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95307870-1EAF-4077-AED9-7564863B1F75}"/>
              </a:ext>
            </a:extLst>
          </p:cNvPr>
          <p:cNvSpPr txBox="1"/>
          <p:nvPr/>
        </p:nvSpPr>
        <p:spPr>
          <a:xfrm>
            <a:off x="755372" y="5704440"/>
            <a:ext cx="8791299" cy="923330"/>
          </a:xfrm>
          <a:prstGeom prst="rect">
            <a:avLst/>
          </a:prstGeom>
          <a:noFill/>
        </p:spPr>
        <p:txBody>
          <a:bodyPr wrap="square" rtlCol="0">
            <a:spAutoFit/>
          </a:bodyPr>
          <a:lstStyle/>
          <a:p>
            <a:r>
              <a:rPr lang="en-US" b="1" i="1" dirty="0">
                <a:highlight>
                  <a:srgbClr val="FFFF00"/>
                </a:highlight>
              </a:rPr>
              <a:t>Students interested in the Dual Enrollment program must meet the partner college’s minimum entrance requirements and follow the Dual Enrollment steps located on college website.</a:t>
            </a:r>
          </a:p>
        </p:txBody>
      </p:sp>
    </p:spTree>
    <p:extLst>
      <p:ext uri="{BB962C8B-B14F-4D97-AF65-F5344CB8AC3E}">
        <p14:creationId xmlns:p14="http://schemas.microsoft.com/office/powerpoint/2010/main" val="4130682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355312"/>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How do I choose a College for my Dual Enrollment (cont.)? </a:t>
            </a:r>
          </a:p>
          <a:p>
            <a:pPr algn="ct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Chattahoochee Technical College (CTC) has been a long time Dual Enrollment partner to    PHS. CTC has worked with PHS to make sure that some of the more common transferable courses (when possible) are offered during times that align with the PHS block schedule.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overwhelmingly majority of our Dual Enrollment students attend CTC. The proximity to the PHS campus, the ease of scheduling, the face to face, hybrid, and online options, as well as the alignment of class times to the PHS block schedule make it an attractive choice.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University of North Georgia (UNG) is growing within PHS as a Dual Enrollment partner, especially among our fulltime seniors who have more open schedules. UNG recently completed a new campus in Blue Ridge. Face to face, hybrid, and online offerings are available. Class alignment with PHS block schedule and driving distance could impact your decision.</a:t>
            </a:r>
          </a:p>
          <a:p>
            <a:r>
              <a:rPr lang="en-US" dirty="0">
                <a:latin typeface="Calibri" panose="020F0502020204030204" pitchFamily="34" charset="0"/>
                <a:cs typeface="Calibri" panose="020F0502020204030204" pitchFamily="34" charset="0"/>
              </a:rPr>
              <a:t>		</a:t>
            </a:r>
          </a:p>
          <a:p>
            <a:r>
              <a:rPr lang="en-US" b="1" dirty="0">
                <a:solidFill>
                  <a:srgbClr val="00B050"/>
                </a:solidFill>
                <a:latin typeface="Calibri" panose="020F0502020204030204" pitchFamily="34" charset="0"/>
                <a:cs typeface="Calibri" panose="020F0502020204030204" pitchFamily="34" charset="0"/>
              </a:rPr>
              <a:t>The following slides give information regarding other PHS Dual Enrollment college partners.</a:t>
            </a:r>
            <a:endParaRPr lang="en-US" b="1" dirty="0">
              <a:solidFill>
                <a:srgbClr val="00B050"/>
              </a:solidFill>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38</a:t>
            </a:fld>
            <a:endParaRPr lang="en-US" sz="1400" b="1" dirty="0">
              <a:solidFill>
                <a:schemeClr val="tx1"/>
              </a:solidFill>
            </a:endParaRPr>
          </a:p>
        </p:txBody>
      </p:sp>
      <p:sp>
        <p:nvSpPr>
          <p:cNvPr id="8" name="TextBox 7">
            <a:extLst>
              <a:ext uri="{FF2B5EF4-FFF2-40B4-BE49-F238E27FC236}">
                <a16:creationId xmlns:a16="http://schemas.microsoft.com/office/drawing/2014/main" id="{68EB138E-3301-4C96-899C-FA8EA9E1C4D1}"/>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2515592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325874"/>
            <a:ext cx="8791300" cy="2308324"/>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How to “Get Started” in the Dual Enrollment Program</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See Mr. Bell to receive the </a:t>
            </a:r>
            <a:r>
              <a:rPr lang="en-US" b="1" dirty="0">
                <a:latin typeface="Calibri" panose="020F0502020204030204" pitchFamily="34" charset="0"/>
                <a:cs typeface="Calibri" panose="020F0502020204030204" pitchFamily="34" charset="0"/>
              </a:rPr>
              <a:t>“Dual Enrollment Self Assessment”, and the “Advisement Plan” </a:t>
            </a:r>
            <a:r>
              <a:rPr lang="en-US" dirty="0">
                <a:latin typeface="Calibri" panose="020F0502020204030204" pitchFamily="34" charset="0"/>
                <a:cs typeface="Calibri" panose="020F0502020204030204" pitchFamily="34" charset="0"/>
              </a:rPr>
              <a:t>forms. </a:t>
            </a:r>
          </a:p>
          <a:p>
            <a:pPr algn="ctr"/>
            <a:r>
              <a:rPr lang="en-US" b="1" i="1" dirty="0">
                <a:latin typeface="Calibri" panose="020F0502020204030204" pitchFamily="34" charset="0"/>
                <a:cs typeface="Calibri" panose="020F0502020204030204" pitchFamily="34" charset="0"/>
              </a:rPr>
              <a:t>Follow the directions closely! </a:t>
            </a:r>
          </a:p>
          <a:p>
            <a:pPr algn="ctr"/>
            <a:endParaRPr lang="en-US" b="1" i="1" dirty="0">
              <a:latin typeface="Calibri" panose="020F0502020204030204" pitchFamily="34" charset="0"/>
              <a:cs typeface="Calibri" panose="020F0502020204030204" pitchFamily="34" charset="0"/>
            </a:endParaRPr>
          </a:p>
          <a:p>
            <a:pPr algn="ctr"/>
            <a:endParaRPr lang="en-US" b="1" i="1" dirty="0">
              <a:latin typeface="Calibri" panose="020F0502020204030204" pitchFamily="34" charset="0"/>
              <a:cs typeface="Calibri" panose="020F0502020204030204" pitchFamily="34" charset="0"/>
            </a:endParaRPr>
          </a:p>
          <a:p>
            <a:pPr algn="ctr"/>
            <a:r>
              <a:rPr lang="en-US" b="1" i="1" dirty="0">
                <a:solidFill>
                  <a:srgbClr val="FF0000"/>
                </a:solidFill>
                <a:latin typeface="Calibri" panose="020F0502020204030204" pitchFamily="34" charset="0"/>
                <a:cs typeface="Calibri" panose="020F0502020204030204" pitchFamily="34" charset="0"/>
              </a:rPr>
              <a:t>Additional directions will come from the college!</a:t>
            </a:r>
            <a:r>
              <a:rPr lang="en-US" dirty="0">
                <a:latin typeface="Calibri" panose="020F050202020403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39</a:t>
            </a:fld>
            <a:endParaRPr lang="en-US" sz="1400" b="1" dirty="0">
              <a:solidFill>
                <a:schemeClr val="tx1"/>
              </a:solidFill>
            </a:endParaRPr>
          </a:p>
        </p:txBody>
      </p:sp>
      <p:sp>
        <p:nvSpPr>
          <p:cNvPr id="8" name="TextBox 7">
            <a:extLst>
              <a:ext uri="{FF2B5EF4-FFF2-40B4-BE49-F238E27FC236}">
                <a16:creationId xmlns:a16="http://schemas.microsoft.com/office/drawing/2014/main" id="{13D48A2E-53A8-47CC-A358-BEB826112FB4}"/>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p:nvSpPr>
          <p:cNvPr id="9" name="TextBox 8">
            <a:extLst>
              <a:ext uri="{FF2B5EF4-FFF2-40B4-BE49-F238E27FC236}">
                <a16:creationId xmlns:a16="http://schemas.microsoft.com/office/drawing/2014/main" id="{5E20BB5B-BC7A-4586-99B0-AA3B46159247}"/>
              </a:ext>
            </a:extLst>
          </p:cNvPr>
          <p:cNvSpPr txBox="1"/>
          <p:nvPr/>
        </p:nvSpPr>
        <p:spPr>
          <a:xfrm>
            <a:off x="755373" y="4197038"/>
            <a:ext cx="8791300" cy="646331"/>
          </a:xfrm>
          <a:prstGeom prst="rect">
            <a:avLst/>
          </a:prstGeom>
          <a:solidFill>
            <a:srgbClr val="FFFF00"/>
          </a:solidFill>
          <a:ln w="19050">
            <a:solidFill>
              <a:schemeClr val="tx1"/>
            </a:solidFill>
          </a:ln>
        </p:spPr>
        <p:txBody>
          <a:bodyPr wrap="square" rtlCol="0">
            <a:spAutoFit/>
          </a:bodyPr>
          <a:lstStyle/>
          <a:p>
            <a:r>
              <a:rPr lang="en-US" dirty="0"/>
              <a:t>Please keep in mind that all courses recommended may not be available at the time of registration, or if available, may not fit your PHS schedule!!</a:t>
            </a:r>
          </a:p>
        </p:txBody>
      </p:sp>
      <p:sp>
        <p:nvSpPr>
          <p:cNvPr id="10" name="TextBox 9">
            <a:extLst>
              <a:ext uri="{FF2B5EF4-FFF2-40B4-BE49-F238E27FC236}">
                <a16:creationId xmlns:a16="http://schemas.microsoft.com/office/drawing/2014/main" id="{7E8A0211-00FB-4E6F-AD75-41CB4246FE77}"/>
              </a:ext>
            </a:extLst>
          </p:cNvPr>
          <p:cNvSpPr txBox="1"/>
          <p:nvPr/>
        </p:nvSpPr>
        <p:spPr>
          <a:xfrm>
            <a:off x="755373" y="5204353"/>
            <a:ext cx="8791300" cy="646331"/>
          </a:xfrm>
          <a:prstGeom prst="rect">
            <a:avLst/>
          </a:prstGeom>
          <a:solidFill>
            <a:srgbClr val="FFFF00"/>
          </a:solidFill>
          <a:ln w="19050">
            <a:solidFill>
              <a:schemeClr val="tx1"/>
            </a:solidFill>
          </a:ln>
        </p:spPr>
        <p:txBody>
          <a:bodyPr wrap="square" rtlCol="0">
            <a:spAutoFit/>
          </a:bodyPr>
          <a:lstStyle/>
          <a:p>
            <a:r>
              <a:rPr lang="en-US" dirty="0"/>
              <a:t>The number of students wishing to begin the Accelerated Career Diploma path may exceed the number of spots available!!</a:t>
            </a:r>
          </a:p>
        </p:txBody>
      </p:sp>
    </p:spTree>
    <p:extLst>
      <p:ext uri="{BB962C8B-B14F-4D97-AF65-F5344CB8AC3E}">
        <p14:creationId xmlns:p14="http://schemas.microsoft.com/office/powerpoint/2010/main" val="624633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25339" y="1355294"/>
            <a:ext cx="8791300" cy="4893647"/>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What are the Benefits of Dual Enrollment?</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Dual Enrollment :</a:t>
            </a:r>
          </a:p>
          <a:p>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helps students transition to college.</a:t>
            </a: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can provide students with a more flexible schedule while in high school.</a:t>
            </a:r>
          </a:p>
          <a:p>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can provide a more rigorous classroom environment for students.</a:t>
            </a:r>
          </a:p>
          <a:p>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can save students money as funding pays for the first 30 semester hours of college credit.</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Textbooks are provided (</a:t>
            </a:r>
            <a:r>
              <a:rPr lang="en-US" i="1" dirty="0">
                <a:latin typeface="Calibri" panose="020F0502020204030204" pitchFamily="34" charset="0"/>
                <a:cs typeface="Calibri" panose="020F0502020204030204" pitchFamily="34" charset="0"/>
              </a:rPr>
              <a:t>loaned</a:t>
            </a:r>
            <a:r>
              <a:rPr lang="en-US" dirty="0">
                <a:latin typeface="Calibri" panose="020F0502020204030204" pitchFamily="34" charset="0"/>
                <a:cs typeface="Calibri" panose="020F0502020204030204" pitchFamily="34" charset="0"/>
              </a:rPr>
              <a:t>) by the college.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ctr"/>
            <a:r>
              <a:rPr lang="en-US" sz="2400" dirty="0">
                <a:highlight>
                  <a:srgbClr val="FFFF00"/>
                </a:highlight>
                <a:latin typeface="Calibri" panose="020F0502020204030204" pitchFamily="34" charset="0"/>
                <a:cs typeface="Calibri" panose="020F0502020204030204" pitchFamily="34" charset="0"/>
              </a:rPr>
              <a:t>Can provide a more direct path into your career choice!</a:t>
            </a: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4</a:t>
            </a:fld>
            <a:endParaRPr lang="en-US" sz="1400" b="1" dirty="0">
              <a:solidFill>
                <a:schemeClr val="tx1"/>
              </a:solidFill>
            </a:endParaRPr>
          </a:p>
        </p:txBody>
      </p:sp>
      <p:sp>
        <p:nvSpPr>
          <p:cNvPr id="8" name="TextBox 7">
            <a:extLst>
              <a:ext uri="{FF2B5EF4-FFF2-40B4-BE49-F238E27FC236}">
                <a16:creationId xmlns:a16="http://schemas.microsoft.com/office/drawing/2014/main" id="{AB9577DF-A2D5-4CA7-BDCF-750A3C8141B0}"/>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737636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970616"/>
            <a:ext cx="8791300" cy="400110"/>
          </a:xfrm>
          <a:prstGeom prst="rect">
            <a:avLst/>
          </a:prstGeom>
          <a:noFill/>
        </p:spPr>
        <p:txBody>
          <a:bodyPr wrap="square" rtlCol="0">
            <a:spAutoFit/>
          </a:bodyPr>
          <a:lstStyle/>
          <a:p>
            <a:pPr algn="ctr"/>
            <a:r>
              <a:rPr lang="en-US" sz="2000" b="1" i="1" dirty="0">
                <a:latin typeface="Calibri" panose="020F0502020204030204" pitchFamily="34" charset="0"/>
                <a:cs typeface="Calibri" panose="020F0502020204030204" pitchFamily="34" charset="0"/>
              </a:rPr>
              <a:t>After Acceptance</a:t>
            </a:r>
            <a:r>
              <a:rPr lang="en-US" dirty="0">
                <a:latin typeface="Calibri" panose="020F050202020403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40</a:t>
            </a:fld>
            <a:endParaRPr lang="en-US" sz="1400" b="1" dirty="0">
              <a:solidFill>
                <a:schemeClr val="tx1"/>
              </a:solidFill>
            </a:endParaRPr>
          </a:p>
        </p:txBody>
      </p:sp>
      <p:sp>
        <p:nvSpPr>
          <p:cNvPr id="8" name="TextBox 7">
            <a:extLst>
              <a:ext uri="{FF2B5EF4-FFF2-40B4-BE49-F238E27FC236}">
                <a16:creationId xmlns:a16="http://schemas.microsoft.com/office/drawing/2014/main" id="{13D48A2E-53A8-47CC-A358-BEB826112FB4}"/>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p:nvSpPr>
          <p:cNvPr id="12" name="TextBox 11">
            <a:extLst>
              <a:ext uri="{FF2B5EF4-FFF2-40B4-BE49-F238E27FC236}">
                <a16:creationId xmlns:a16="http://schemas.microsoft.com/office/drawing/2014/main" id="{333ECC56-D746-4211-AFEA-BF798764BAC5}"/>
              </a:ext>
            </a:extLst>
          </p:cNvPr>
          <p:cNvSpPr txBox="1"/>
          <p:nvPr/>
        </p:nvSpPr>
        <p:spPr>
          <a:xfrm>
            <a:off x="883823" y="1617899"/>
            <a:ext cx="8534400" cy="4401205"/>
          </a:xfrm>
          <a:prstGeom prst="rect">
            <a:avLst/>
          </a:prstGeom>
          <a:noFill/>
        </p:spPr>
        <p:txBody>
          <a:bodyPr wrap="square" rtlCol="0">
            <a:spAutoFit/>
          </a:bodyPr>
          <a:lstStyle/>
          <a:p>
            <a:pPr marL="457200" indent="-457200">
              <a:buAutoNum type="arabicPeriod"/>
            </a:pPr>
            <a:r>
              <a:rPr lang="en-US" sz="2000" dirty="0">
                <a:latin typeface="Arial" panose="020B0604020202020204" pitchFamily="34" charset="0"/>
                <a:cs typeface="Arial" panose="020B0604020202020204" pitchFamily="34" charset="0"/>
              </a:rPr>
              <a:t>Sign up for a DE New Student Orientation (NSO) session using the LINK on your college dashboard or the instructions sent by the college.</a:t>
            </a:r>
          </a:p>
          <a:p>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2. Attend Dual Enrollment NSO.</a:t>
            </a:r>
          </a:p>
          <a:p>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3. Register for classes. Registration information will be provided by the college.</a:t>
            </a:r>
          </a:p>
          <a:p>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4. Provide a copy of your college class schedule to your high school counselor or Mr. Bell.</a:t>
            </a:r>
          </a:p>
          <a:p>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5. Check your college student email, and your personal email, regularly for important dates, notifications and updates.</a:t>
            </a:r>
          </a:p>
        </p:txBody>
      </p:sp>
    </p:spTree>
    <p:extLst>
      <p:ext uri="{BB962C8B-B14F-4D97-AF65-F5344CB8AC3E}">
        <p14:creationId xmlns:p14="http://schemas.microsoft.com/office/powerpoint/2010/main" val="3462590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970616"/>
            <a:ext cx="8791300" cy="400110"/>
          </a:xfrm>
          <a:prstGeom prst="rect">
            <a:avLst/>
          </a:prstGeom>
          <a:noFill/>
        </p:spPr>
        <p:txBody>
          <a:bodyPr wrap="square" rtlCol="0">
            <a:spAutoFit/>
          </a:bodyPr>
          <a:lstStyle/>
          <a:p>
            <a:pPr algn="ctr"/>
            <a:r>
              <a:rPr lang="en-US" sz="2000" b="1" i="1" dirty="0">
                <a:latin typeface="Calibri" panose="020F0502020204030204" pitchFamily="34" charset="0"/>
                <a:cs typeface="Calibri" panose="020F0502020204030204" pitchFamily="34" charset="0"/>
              </a:rPr>
              <a:t>After Semester Begins:</a:t>
            </a:r>
            <a:r>
              <a:rPr lang="en-US" dirty="0">
                <a:latin typeface="Calibri" panose="020F050202020403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41</a:t>
            </a:fld>
            <a:endParaRPr lang="en-US" sz="1400" b="1" dirty="0">
              <a:solidFill>
                <a:schemeClr val="tx1"/>
              </a:solidFill>
            </a:endParaRPr>
          </a:p>
        </p:txBody>
      </p:sp>
      <p:sp>
        <p:nvSpPr>
          <p:cNvPr id="8" name="TextBox 7">
            <a:extLst>
              <a:ext uri="{FF2B5EF4-FFF2-40B4-BE49-F238E27FC236}">
                <a16:creationId xmlns:a16="http://schemas.microsoft.com/office/drawing/2014/main" id="{13D48A2E-53A8-47CC-A358-BEB826112FB4}"/>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p:nvSpPr>
          <p:cNvPr id="12" name="TextBox 11">
            <a:extLst>
              <a:ext uri="{FF2B5EF4-FFF2-40B4-BE49-F238E27FC236}">
                <a16:creationId xmlns:a16="http://schemas.microsoft.com/office/drawing/2014/main" id="{333ECC56-D746-4211-AFEA-BF798764BAC5}"/>
              </a:ext>
            </a:extLst>
          </p:cNvPr>
          <p:cNvSpPr txBox="1"/>
          <p:nvPr/>
        </p:nvSpPr>
        <p:spPr>
          <a:xfrm>
            <a:off x="883823" y="1617899"/>
            <a:ext cx="8534400"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Communication with your course professor begins either face to face or in the college online learning platform. </a:t>
            </a:r>
            <a:r>
              <a:rPr lang="en-US" sz="2000" b="1" i="1" dirty="0">
                <a:latin typeface="Arial" panose="020B0604020202020204" pitchFamily="34" charset="0"/>
                <a:cs typeface="Arial" panose="020B0604020202020204" pitchFamily="34" charset="0"/>
              </a:rPr>
              <a:t>Your (NSO) New Student Orientation will guide you on how to access your learning platform.</a:t>
            </a:r>
          </a:p>
          <a:p>
            <a:pPr marL="342900" indent="-342900">
              <a:buFont typeface="Arial" panose="020B0604020202020204" pitchFamily="34" charset="0"/>
              <a:buChar char="•"/>
            </a:pPr>
            <a:endParaRPr lang="en-US" sz="2000" b="1"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You </a:t>
            </a:r>
            <a:r>
              <a:rPr lang="en-US" sz="2000" b="1" dirty="0">
                <a:latin typeface="Arial" panose="020B0604020202020204" pitchFamily="34" charset="0"/>
                <a:cs typeface="Arial" panose="020B0604020202020204" pitchFamily="34" charset="0"/>
              </a:rPr>
              <a:t>MUST</a:t>
            </a:r>
            <a:r>
              <a:rPr lang="en-US" sz="2000" dirty="0">
                <a:latin typeface="Arial" panose="020B0604020202020204" pitchFamily="34" charset="0"/>
                <a:cs typeface="Arial" panose="020B0604020202020204" pitchFamily="34" charset="0"/>
              </a:rPr>
              <a:t> complete the “no-show” assignment for each course that is on your college schedule.</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You </a:t>
            </a:r>
            <a:r>
              <a:rPr lang="en-US" sz="2000" b="1" dirty="0">
                <a:latin typeface="Arial" panose="020B0604020202020204" pitchFamily="34" charset="0"/>
                <a:cs typeface="Arial" panose="020B0604020202020204" pitchFamily="34" charset="0"/>
              </a:rPr>
              <a:t>NEED</a:t>
            </a:r>
            <a:r>
              <a:rPr lang="en-US" sz="2000" dirty="0">
                <a:latin typeface="Arial" panose="020B0604020202020204" pitchFamily="34" charset="0"/>
                <a:cs typeface="Arial" panose="020B0604020202020204" pitchFamily="34" charset="0"/>
              </a:rPr>
              <a:t> to keep a very detailed planner with assignment due dates and times. </a:t>
            </a:r>
            <a:r>
              <a:rPr lang="en-US" sz="2000" b="1" dirty="0">
                <a:latin typeface="Arial" panose="020B0604020202020204" pitchFamily="34" charset="0"/>
                <a:cs typeface="Arial" panose="020B0604020202020204" pitchFamily="34" charset="0"/>
              </a:rPr>
              <a:t>Do not procrastinate!! </a:t>
            </a:r>
            <a:r>
              <a:rPr lang="en-US" sz="2000" dirty="0">
                <a:latin typeface="Arial" panose="020B0604020202020204" pitchFamily="34" charset="0"/>
                <a:cs typeface="Arial" panose="020B0604020202020204" pitchFamily="34" charset="0"/>
              </a:rPr>
              <a:t>Course policies are strictly enforced by the professor!</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906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414741" cy="5232202"/>
          </a:xfrm>
          <a:prstGeom prst="rect">
            <a:avLst/>
          </a:prstGeom>
          <a:noFill/>
        </p:spPr>
        <p:txBody>
          <a:bodyPr wrap="square" rtlCol="0">
            <a:spAutoFit/>
          </a:bodyPr>
          <a:lstStyle/>
          <a:p>
            <a:pPr algn="ctr"/>
            <a:r>
              <a:rPr lang="en-US" b="1" i="1" dirty="0">
                <a:latin typeface="Calibri" panose="020F0502020204030204" pitchFamily="34" charset="0"/>
                <a:ea typeface="Calibri" panose="020F0502020204030204" pitchFamily="34" charset="0"/>
                <a:cs typeface="Times New Roman" panose="02020603050405020304" pitchFamily="18" charset="0"/>
              </a:rPr>
              <a:t>Notes from Chattahoochee Technical College </a:t>
            </a:r>
            <a:r>
              <a:rPr lang="en-US" b="1" i="1" u="sng" dirty="0">
                <a:latin typeface="Calibri" panose="020F0502020204030204" pitchFamily="34" charset="0"/>
                <a:ea typeface="Calibri" panose="020F0502020204030204" pitchFamily="34" charset="0"/>
                <a:cs typeface="Times New Roman" panose="02020603050405020304" pitchFamily="18" charset="0"/>
              </a:rPr>
              <a:t>cont.</a:t>
            </a:r>
          </a:p>
          <a:p>
            <a:r>
              <a:rPr lang="en-US" sz="1100" dirty="0">
                <a:latin typeface="Calibri" panose="020F0502020204030204" pitchFamily="34" charset="0"/>
                <a:cs typeface="Calibri" panose="020F0502020204030204" pitchFamily="34" charset="0"/>
              </a:rPr>
              <a:t>     </a:t>
            </a:r>
          </a:p>
          <a:p>
            <a:r>
              <a:rPr lang="en-US" sz="1100" dirty="0">
                <a:latin typeface="Calibri" panose="020F0502020204030204" pitchFamily="34" charset="0"/>
                <a:cs typeface="Calibri" panose="020F0502020204030204" pitchFamily="34" charset="0"/>
              </a:rPr>
              <a:t> </a:t>
            </a:r>
          </a:p>
          <a:p>
            <a:pPr algn="ctr"/>
            <a:r>
              <a:rPr lang="en-US" sz="2000" b="1" u="sng" dirty="0">
                <a:latin typeface="Calibri" panose="020F0502020204030204" pitchFamily="34" charset="0"/>
                <a:cs typeface="Calibri" panose="020F0502020204030204" pitchFamily="34" charset="0"/>
              </a:rPr>
              <a:t>Dual Enrollment Deadlines: </a:t>
            </a:r>
          </a:p>
          <a:p>
            <a:pPr fontAlgn="base"/>
            <a:endParaRPr lang="en-US" dirty="0"/>
          </a:p>
          <a:p>
            <a:pPr fontAlgn="base"/>
            <a:r>
              <a:rPr lang="en-US" sz="1600" b="1" dirty="0"/>
              <a:t>Spring 2024 (January – May 2024)</a:t>
            </a:r>
            <a:endParaRPr lang="en-US" sz="1600" dirty="0"/>
          </a:p>
          <a:p>
            <a:pPr lvl="1" fontAlgn="base"/>
            <a:r>
              <a:rPr lang="en-US" sz="1600" dirty="0"/>
              <a:t>November 1, 2023 (Wednesday): DE Deadline Online College Admission Application deadline</a:t>
            </a:r>
          </a:p>
          <a:p>
            <a:pPr lvl="1" fontAlgn="base"/>
            <a:r>
              <a:rPr lang="en-US" sz="1600" dirty="0"/>
              <a:t>November 15, 2023 (Wednesday): DE Document deadline (documents must be received by midnight and processing will take place the following week)</a:t>
            </a:r>
          </a:p>
          <a:p>
            <a:pPr lvl="1" fontAlgn="base"/>
            <a:endParaRPr lang="en-US" sz="1600" dirty="0"/>
          </a:p>
          <a:p>
            <a:pPr fontAlgn="base"/>
            <a:r>
              <a:rPr lang="en-US" sz="1600" b="1" dirty="0"/>
              <a:t>Summer 2024 (May – July 2024)</a:t>
            </a:r>
            <a:endParaRPr lang="en-US" sz="1600" dirty="0"/>
          </a:p>
          <a:p>
            <a:pPr lvl="1" fontAlgn="base"/>
            <a:r>
              <a:rPr lang="en-US" sz="1600" dirty="0"/>
              <a:t>March 1, 2024 (Friday): DE Deadline Online College Admission Application deadline</a:t>
            </a:r>
          </a:p>
          <a:p>
            <a:pPr lvl="1" fontAlgn="base"/>
            <a:r>
              <a:rPr lang="en-US" sz="1600" dirty="0"/>
              <a:t>March 15, 2024 (Friday): DE Document deadline (documents must be received by midnight and processing will take place the following week)</a:t>
            </a:r>
          </a:p>
          <a:p>
            <a:pPr lvl="1" fontAlgn="base"/>
            <a:endParaRPr lang="en-US" sz="1600" dirty="0"/>
          </a:p>
          <a:p>
            <a:pPr fontAlgn="base"/>
            <a:r>
              <a:rPr lang="en-US" sz="1600" b="1" dirty="0"/>
              <a:t>Fall 2024 (August – December 2024)</a:t>
            </a:r>
            <a:endParaRPr lang="en-US" sz="1600" dirty="0"/>
          </a:p>
          <a:p>
            <a:pPr lvl="1" fontAlgn="base"/>
            <a:r>
              <a:rPr lang="en-US" sz="1600" dirty="0"/>
              <a:t>May 1, 2024 (Wednesday): DE Deadline Online College Admission Application deadline</a:t>
            </a:r>
          </a:p>
          <a:p>
            <a:pPr lvl="1" fontAlgn="base"/>
            <a:r>
              <a:rPr lang="en-US" sz="1600" dirty="0"/>
              <a:t>May 15, 2024 (Wednesday): DE Document deadline (documents must be received by midnight and processing will take place the following week)</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42</a:t>
            </a:fld>
            <a:endParaRPr lang="en-US" sz="1400" b="1" dirty="0">
              <a:solidFill>
                <a:schemeClr val="tx1"/>
              </a:solidFill>
            </a:endParaRPr>
          </a:p>
        </p:txBody>
      </p:sp>
      <p:sp>
        <p:nvSpPr>
          <p:cNvPr id="9" name="TextBox 8">
            <a:extLst>
              <a:ext uri="{FF2B5EF4-FFF2-40B4-BE49-F238E27FC236}">
                <a16:creationId xmlns:a16="http://schemas.microsoft.com/office/drawing/2014/main" id="{069B50F2-3451-439A-9394-E67B5501161E}"/>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pic>
        <p:nvPicPr>
          <p:cNvPr id="10" name="Picture 2" descr="Chattahoochee Technical College - Home | Facebook">
            <a:extLst>
              <a:ext uri="{FF2B5EF4-FFF2-40B4-BE49-F238E27FC236}">
                <a16:creationId xmlns:a16="http://schemas.microsoft.com/office/drawing/2014/main" id="{D6A8ADCC-E0CE-4FA8-955C-92065D257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513" y="395247"/>
            <a:ext cx="1869864" cy="186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99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2308324"/>
          </a:xfrm>
          <a:prstGeom prst="rect">
            <a:avLst/>
          </a:prstGeom>
          <a:noFill/>
        </p:spPr>
        <p:txBody>
          <a:bodyPr wrap="square" rtlCol="0">
            <a:spAutoFit/>
          </a:bodyPr>
          <a:lstStyle/>
          <a:p>
            <a:pPr marL="285750" indent="-285750" algn="ctr">
              <a:buFont typeface="Wingdings" panose="05000000000000000000" pitchFamily="2" charset="2"/>
              <a:buChar char="v"/>
            </a:pPr>
            <a:r>
              <a:rPr lang="en-US" b="1" i="1" dirty="0">
                <a:latin typeface="Calibri" panose="020F0502020204030204" pitchFamily="34" charset="0"/>
                <a:cs typeface="Calibri" panose="020F0502020204030204" pitchFamily="34" charset="0"/>
              </a:rPr>
              <a:t>If any of the PHS Dual Enrollment partner colleges need a copy of your </a:t>
            </a:r>
            <a:r>
              <a:rPr lang="en-US" b="1" i="1" dirty="0">
                <a:highlight>
                  <a:srgbClr val="00FF00"/>
                </a:highlight>
                <a:latin typeface="Calibri" panose="020F0502020204030204" pitchFamily="34" charset="0"/>
                <a:cs typeface="Calibri" panose="020F0502020204030204" pitchFamily="34" charset="0"/>
              </a:rPr>
              <a:t>transcript</a:t>
            </a:r>
            <a:r>
              <a:rPr lang="en-US" b="1" i="1" dirty="0">
                <a:latin typeface="Calibri" panose="020F0502020204030204" pitchFamily="34" charset="0"/>
                <a:cs typeface="Calibri" panose="020F0502020204030204" pitchFamily="34" charset="0"/>
              </a:rPr>
              <a:t>, follow the directions below. </a:t>
            </a:r>
          </a:p>
          <a:p>
            <a:pPr algn="ctr"/>
            <a:endParaRPr lang="en-US" b="1" i="1" dirty="0">
              <a:latin typeface="Calibri" panose="020F0502020204030204" pitchFamily="34" charset="0"/>
              <a:cs typeface="Calibri" panose="020F0502020204030204" pitchFamily="34" charset="0"/>
            </a:endParaRPr>
          </a:p>
          <a:p>
            <a:pPr lvl="1" algn="ctr" defTabSz="914400" eaLnBrk="0" fontAlgn="base" hangingPunct="0">
              <a:spcBef>
                <a:spcPct val="0"/>
              </a:spcBef>
              <a:spcAft>
                <a:spcPct val="0"/>
              </a:spcAft>
            </a:pPr>
            <a:r>
              <a:rPr lang="en-US" altLang="en-US" dirty="0">
                <a:solidFill>
                  <a:srgbClr val="343A40"/>
                </a:solidFill>
                <a:latin typeface="Calibri" panose="020F0502020204030204" pitchFamily="34" charset="0"/>
                <a:cs typeface="Calibri" panose="020F0502020204030204" pitchFamily="34" charset="0"/>
              </a:rPr>
              <a:t>Need a copy of your transcript?  Then please send your transcript request to</a:t>
            </a:r>
            <a:endParaRPr lang="en-US" altLang="en-US" sz="800" b="1" dirty="0">
              <a:solidFill>
                <a:srgbClr val="343A40"/>
              </a:solidFill>
              <a:latin typeface="Calibri" panose="020F0502020204030204" pitchFamily="34" charset="0"/>
              <a:ea typeface="-apple-system"/>
              <a:cs typeface="Calibri" panose="020F0502020204030204" pitchFamily="34" charset="0"/>
            </a:endParaRPr>
          </a:p>
          <a:p>
            <a:pPr lvl="0" algn="ctr" defTabSz="914400" eaLnBrk="0" fontAlgn="base" hangingPunct="0">
              <a:spcBef>
                <a:spcPct val="0"/>
              </a:spcBef>
              <a:spcAft>
                <a:spcPct val="0"/>
              </a:spcAft>
            </a:pPr>
            <a:r>
              <a:rPr lang="en-US" altLang="en-US" b="1" dirty="0">
                <a:solidFill>
                  <a:srgbClr val="4582EC"/>
                </a:solidFill>
                <a:latin typeface="Calibri" panose="020F0502020204030204" pitchFamily="34" charset="0"/>
                <a:ea typeface="-apple-system"/>
                <a:cs typeface="Calibri" panose="020F0502020204030204" pitchFamily="34" charset="0"/>
                <a:hlinkClick r:id="rId3"/>
              </a:rPr>
              <a:t>phstranscripts@pickenscountyschools.org</a:t>
            </a:r>
            <a:endParaRPr lang="en-US" altLang="en-US" b="1" dirty="0">
              <a:solidFill>
                <a:srgbClr val="343A40"/>
              </a:solidFill>
              <a:latin typeface="Calibri" panose="020F0502020204030204" pitchFamily="34" charset="0"/>
              <a:ea typeface="-apple-system"/>
              <a:cs typeface="Calibri" panose="020F0502020204030204" pitchFamily="34" charset="0"/>
            </a:endParaRPr>
          </a:p>
          <a:p>
            <a:pPr lvl="0" algn="ctr" defTabSz="914400" eaLnBrk="0" fontAlgn="base" hangingPunct="0">
              <a:spcBef>
                <a:spcPct val="0"/>
              </a:spcBef>
              <a:spcAft>
                <a:spcPct val="0"/>
              </a:spcAft>
            </a:pPr>
            <a:r>
              <a:rPr lang="en-US" altLang="en-US" dirty="0">
                <a:solidFill>
                  <a:srgbClr val="343A40"/>
                </a:solidFill>
                <a:latin typeface="Calibri" panose="020F0502020204030204" pitchFamily="34" charset="0"/>
                <a:cs typeface="Calibri" panose="020F0502020204030204" pitchFamily="34" charset="0"/>
              </a:rPr>
              <a:t>	and include your name (when you attended PHS if you are not currently enrolled), 	DOB, last 4 digits of your SSN, and where you need the transcript to be sent to.</a:t>
            </a:r>
          </a:p>
          <a:p>
            <a:pPr lvl="0" defTabSz="914400" eaLnBrk="0" fontAlgn="base" hangingPunct="0">
              <a:spcBef>
                <a:spcPct val="0"/>
              </a:spcBef>
              <a:spcAft>
                <a:spcPct val="0"/>
              </a:spcAft>
            </a:pPr>
            <a:r>
              <a:rPr lang="en-US" altLang="en-US" dirty="0">
                <a:latin typeface="Calibri" panose="020F0502020204030204" pitchFamily="34" charset="0"/>
                <a:cs typeface="Calibri" panose="020F0502020204030204" pitchFamily="34" charset="0"/>
              </a:rPr>
              <a:t>___________________________________________________________________________</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43</a:t>
            </a:fld>
            <a:endParaRPr lang="en-US" sz="1400" b="1" dirty="0">
              <a:solidFill>
                <a:schemeClr val="tx1"/>
              </a:solidFill>
            </a:endParaRPr>
          </a:p>
        </p:txBody>
      </p:sp>
      <p:sp>
        <p:nvSpPr>
          <p:cNvPr id="8" name="TextBox 7">
            <a:extLst>
              <a:ext uri="{FF2B5EF4-FFF2-40B4-BE49-F238E27FC236}">
                <a16:creationId xmlns:a16="http://schemas.microsoft.com/office/drawing/2014/main" id="{D6AE2AB1-89B2-4E27-8B78-00F9C42AD39A}"/>
              </a:ext>
            </a:extLst>
          </p:cNvPr>
          <p:cNvSpPr txBox="1"/>
          <p:nvPr/>
        </p:nvSpPr>
        <p:spPr>
          <a:xfrm>
            <a:off x="755372" y="3469277"/>
            <a:ext cx="8791300" cy="3139321"/>
          </a:xfrm>
          <a:prstGeom prst="rect">
            <a:avLst/>
          </a:prstGeom>
          <a:noFill/>
        </p:spPr>
        <p:txBody>
          <a:bodyPr wrap="square" rtlCol="0">
            <a:spAutoFit/>
          </a:bodyPr>
          <a:lstStyle/>
          <a:p>
            <a:pPr marL="285750" indent="-285750" algn="ctr">
              <a:buFont typeface="Wingdings" panose="05000000000000000000" pitchFamily="2" charset="2"/>
              <a:buChar char="v"/>
            </a:pPr>
            <a:r>
              <a:rPr lang="en-US" b="1" i="1" dirty="0">
                <a:latin typeface="Calibri" panose="020F0502020204030204" pitchFamily="34" charset="0"/>
                <a:cs typeface="Calibri" panose="020F0502020204030204" pitchFamily="34" charset="0"/>
              </a:rPr>
              <a:t>If any of the PHS Dual Enrollment partner colleges need a copy of your </a:t>
            </a:r>
            <a:r>
              <a:rPr lang="en-US" b="1" i="1" dirty="0">
                <a:highlight>
                  <a:srgbClr val="FF00FF"/>
                </a:highlight>
                <a:latin typeface="Calibri" panose="020F0502020204030204" pitchFamily="34" charset="0"/>
                <a:cs typeface="Calibri" panose="020F0502020204030204" pitchFamily="34" charset="0"/>
              </a:rPr>
              <a:t>HOPE GPA</a:t>
            </a:r>
            <a:r>
              <a:rPr lang="en-US" b="1" i="1" dirty="0">
                <a:latin typeface="Calibri" panose="020F0502020204030204" pitchFamily="34" charset="0"/>
                <a:cs typeface="Calibri" panose="020F0502020204030204" pitchFamily="34" charset="0"/>
              </a:rPr>
              <a:t>, follow the directions below. </a:t>
            </a:r>
          </a:p>
          <a:p>
            <a:endParaRPr lang="en-US" dirty="0"/>
          </a:p>
          <a:p>
            <a:pPr marL="285750" indent="-285750">
              <a:buFont typeface="Arial" panose="020B0604020202020204" pitchFamily="34" charset="0"/>
              <a:buChar char="•"/>
            </a:pPr>
            <a:r>
              <a:rPr lang="en-US" dirty="0"/>
              <a:t> </a:t>
            </a:r>
            <a:r>
              <a:rPr lang="en-US" dirty="0">
                <a:latin typeface="Calibri" panose="020F0502020204030204" pitchFamily="34" charset="0"/>
                <a:cs typeface="Calibri" panose="020F0502020204030204" pitchFamily="34" charset="0"/>
              </a:rPr>
              <a:t>You must have a GAfutures account to locate your HOPE GPA. If you do not have a GAfutures account, please create one by following the directions in the document titled </a:t>
            </a:r>
            <a:r>
              <a:rPr lang="en-US" b="1" dirty="0">
                <a:latin typeface="Calibri" panose="020F0502020204030204" pitchFamily="34" charset="0"/>
                <a:cs typeface="Calibri" panose="020F0502020204030204" pitchFamily="34" charset="0"/>
              </a:rPr>
              <a:t>“How to Create a GAfutures Account.” </a:t>
            </a:r>
          </a:p>
          <a:p>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Once an account has been created, follow the directions on the </a:t>
            </a:r>
            <a:r>
              <a:rPr lang="en-US" b="1" dirty="0">
                <a:latin typeface="Calibri" panose="020F0502020204030204" pitchFamily="34" charset="0"/>
                <a:cs typeface="Calibri" panose="020F0502020204030204" pitchFamily="34" charset="0"/>
              </a:rPr>
              <a:t>“How to Locate your HOPE GPA.” </a:t>
            </a:r>
          </a:p>
          <a:p>
            <a:pPr marL="285750" indent="-285750">
              <a:buFont typeface="Arial" panose="020B0604020202020204" pitchFamily="34" charset="0"/>
              <a:buChar char="•"/>
            </a:pPr>
            <a:endParaRPr lang="en-US" b="1"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Both documents are located at (PHS website</a:t>
            </a:r>
            <a:r>
              <a:rPr lang="en-US" b="1" dirty="0">
                <a:latin typeface="Calibri" panose="020F0502020204030204" pitchFamily="34" charset="0"/>
                <a:cs typeface="Calibri" panose="020F0502020204030204" pitchFamily="34" charset="0"/>
              </a:rPr>
              <a:t>-&gt;</a:t>
            </a:r>
            <a:r>
              <a:rPr lang="en-US" dirty="0">
                <a:latin typeface="Calibri" panose="020F0502020204030204" pitchFamily="34" charset="0"/>
                <a:cs typeface="Calibri" panose="020F0502020204030204" pitchFamily="34" charset="0"/>
              </a:rPr>
              <a:t> Staff</a:t>
            </a:r>
            <a:r>
              <a:rPr lang="en-US" b="1" dirty="0">
                <a:latin typeface="Calibri" panose="020F0502020204030204" pitchFamily="34" charset="0"/>
                <a:cs typeface="Calibri" panose="020F0502020204030204" pitchFamily="34" charset="0"/>
              </a:rPr>
              <a:t>-&gt;</a:t>
            </a:r>
            <a:r>
              <a:rPr lang="en-US" dirty="0">
                <a:latin typeface="Calibri" panose="020F0502020204030204" pitchFamily="34" charset="0"/>
                <a:cs typeface="Calibri" panose="020F0502020204030204" pitchFamily="34" charset="0"/>
              </a:rPr>
              <a:t> College and Career Coach).</a:t>
            </a:r>
          </a:p>
        </p:txBody>
      </p:sp>
      <p:sp>
        <p:nvSpPr>
          <p:cNvPr id="9" name="TextBox 8">
            <a:extLst>
              <a:ext uri="{FF2B5EF4-FFF2-40B4-BE49-F238E27FC236}">
                <a16:creationId xmlns:a16="http://schemas.microsoft.com/office/drawing/2014/main" id="{FF228878-56BE-4949-ABE4-381A51448CFF}"/>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56827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2585323"/>
          </a:xfrm>
          <a:prstGeom prst="rect">
            <a:avLst/>
          </a:prstGeom>
          <a:noFill/>
        </p:spPr>
        <p:txBody>
          <a:bodyPr wrap="square" rtlCol="0">
            <a:spAutoFit/>
          </a:bodyPr>
          <a:lstStyle/>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If you have any questions, please contact Daniel Bell at the information below:</a:t>
            </a:r>
          </a:p>
          <a:p>
            <a:endParaRPr lang="en-US"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Daniel Bell</a:t>
            </a:r>
            <a:endParaRPr lang="en-US"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hlinkClick r:id="rId3"/>
              </a:rPr>
              <a:t>danielbell@pickenscountyschools.org</a:t>
            </a:r>
            <a:br>
              <a:rPr lang="en-US"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Pickens County Schools College and Career Coach</a:t>
            </a:r>
          </a:p>
          <a:p>
            <a:pPr algn="ctr"/>
            <a:r>
              <a:rPr lang="en-US" dirty="0">
                <a:latin typeface="Arial" panose="020B0604020202020204" pitchFamily="34" charset="0"/>
                <a:cs typeface="Arial" panose="020B0604020202020204" pitchFamily="34" charset="0"/>
              </a:rPr>
              <a:t>(706)-253-1800 ext. 304</a:t>
            </a: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44</a:t>
            </a:fld>
            <a:endParaRPr lang="en-US" sz="1400" b="1" dirty="0">
              <a:solidFill>
                <a:schemeClr val="tx1"/>
              </a:solidFill>
            </a:endParaRPr>
          </a:p>
        </p:txBody>
      </p:sp>
      <p:sp>
        <p:nvSpPr>
          <p:cNvPr id="8" name="TextBox 7">
            <a:extLst>
              <a:ext uri="{FF2B5EF4-FFF2-40B4-BE49-F238E27FC236}">
                <a16:creationId xmlns:a16="http://schemas.microsoft.com/office/drawing/2014/main" id="{AD925AA7-B4C7-4570-8DA7-7E8F179CA96D}"/>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164628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13252"/>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25339" y="1355294"/>
            <a:ext cx="8791300" cy="3416320"/>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“Traditional” Dual Enrollment:</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“Traditional” Dual Enrollment students will complete the 28 PHS required credits to graduate as well as the required End of Course Assessments.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Some graduation requirements will be completed through dual enrollment courses. These courses may be taken on the college campus, high school campus (ENGL 1101, 1102) or online.</a:t>
            </a:r>
          </a:p>
          <a:p>
            <a:pPr marL="285750" indent="-285750">
              <a:buFont typeface="Arial" panose="020B0604020202020204" pitchFamily="34" charset="0"/>
              <a:buChar char="•"/>
            </a:pP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b="1" i="1" dirty="0">
              <a:latin typeface="Calibri" panose="020F0502020204030204" pitchFamily="34" charset="0"/>
              <a:cs typeface="Calibri" panose="020F0502020204030204" pitchFamily="34" charset="0"/>
            </a:endParaRPr>
          </a:p>
          <a:p>
            <a:pPr algn="ctr"/>
            <a:r>
              <a:rPr lang="en-US" dirty="0"/>
              <a:t>* </a:t>
            </a:r>
            <a:r>
              <a:rPr lang="en-US" dirty="0">
                <a:latin typeface="Calibri" panose="020F0502020204030204" pitchFamily="34" charset="0"/>
                <a:cs typeface="Calibri" panose="020F0502020204030204" pitchFamily="34" charset="0"/>
              </a:rPr>
              <a:t>The PHS graduation requirements are on the next slide.</a:t>
            </a: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5</a:t>
            </a:fld>
            <a:endParaRPr lang="en-US" sz="1400" b="1" dirty="0">
              <a:solidFill>
                <a:schemeClr val="tx1"/>
              </a:solidFill>
            </a:endParaRPr>
          </a:p>
        </p:txBody>
      </p:sp>
      <p:sp>
        <p:nvSpPr>
          <p:cNvPr id="8" name="TextBox 7">
            <a:extLst>
              <a:ext uri="{FF2B5EF4-FFF2-40B4-BE49-F238E27FC236}">
                <a16:creationId xmlns:a16="http://schemas.microsoft.com/office/drawing/2014/main" id="{217AAE07-85BD-4C1F-8EBF-02B4F0E39EE5}"/>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p:nvSpPr>
          <p:cNvPr id="9" name="Rectangle: Rounded Corners 8">
            <a:extLst>
              <a:ext uri="{FF2B5EF4-FFF2-40B4-BE49-F238E27FC236}">
                <a16:creationId xmlns:a16="http://schemas.microsoft.com/office/drawing/2014/main" id="{63FC9114-60AB-4ABB-BBDB-2F464C33C24F}"/>
              </a:ext>
            </a:extLst>
          </p:cNvPr>
          <p:cNvSpPr/>
          <p:nvPr/>
        </p:nvSpPr>
        <p:spPr>
          <a:xfrm>
            <a:off x="770424" y="757538"/>
            <a:ext cx="1116626" cy="5945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Previously Option A</a:t>
            </a:r>
          </a:p>
        </p:txBody>
      </p:sp>
    </p:spTree>
    <p:extLst>
      <p:ext uri="{BB962C8B-B14F-4D97-AF65-F5344CB8AC3E}">
        <p14:creationId xmlns:p14="http://schemas.microsoft.com/office/powerpoint/2010/main" val="358264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6</a:t>
            </a:fld>
            <a:endParaRPr lang="en-US" sz="1400" b="1" dirty="0">
              <a:solidFill>
                <a:schemeClr val="tx1"/>
              </a:solidFill>
            </a:endParaRPr>
          </a:p>
        </p:txBody>
      </p:sp>
      <p:graphicFrame>
        <p:nvGraphicFramePr>
          <p:cNvPr id="3" name="Table 2">
            <a:extLst>
              <a:ext uri="{FF2B5EF4-FFF2-40B4-BE49-F238E27FC236}">
                <a16:creationId xmlns:a16="http://schemas.microsoft.com/office/drawing/2014/main" id="{986B1485-2DDD-49E7-84CF-C4EAE5A70006}"/>
              </a:ext>
            </a:extLst>
          </p:cNvPr>
          <p:cNvGraphicFramePr>
            <a:graphicFrameLocks noGrp="1"/>
          </p:cNvGraphicFramePr>
          <p:nvPr>
            <p:extLst>
              <p:ext uri="{D42A27DB-BD31-4B8C-83A1-F6EECF244321}">
                <p14:modId xmlns:p14="http://schemas.microsoft.com/office/powerpoint/2010/main" val="1891110198"/>
              </p:ext>
            </p:extLst>
          </p:nvPr>
        </p:nvGraphicFramePr>
        <p:xfrm>
          <a:off x="575684" y="1153561"/>
          <a:ext cx="10085900" cy="5594824"/>
        </p:xfrm>
        <a:graphic>
          <a:graphicData uri="http://schemas.openxmlformats.org/drawingml/2006/table">
            <a:tbl>
              <a:tblPr firstRow="1" bandRow="1">
                <a:tableStyleId>{5C22544A-7EE6-4342-B048-85BDC9FD1C3A}</a:tableStyleId>
              </a:tblPr>
              <a:tblGrid>
                <a:gridCol w="2301740">
                  <a:extLst>
                    <a:ext uri="{9D8B030D-6E8A-4147-A177-3AD203B41FA5}">
                      <a16:colId xmlns:a16="http://schemas.microsoft.com/office/drawing/2014/main" val="3954807076"/>
                    </a:ext>
                  </a:extLst>
                </a:gridCol>
                <a:gridCol w="2969703">
                  <a:extLst>
                    <a:ext uri="{9D8B030D-6E8A-4147-A177-3AD203B41FA5}">
                      <a16:colId xmlns:a16="http://schemas.microsoft.com/office/drawing/2014/main" val="1479194618"/>
                    </a:ext>
                  </a:extLst>
                </a:gridCol>
                <a:gridCol w="2642532">
                  <a:extLst>
                    <a:ext uri="{9D8B030D-6E8A-4147-A177-3AD203B41FA5}">
                      <a16:colId xmlns:a16="http://schemas.microsoft.com/office/drawing/2014/main" val="2115611297"/>
                    </a:ext>
                  </a:extLst>
                </a:gridCol>
                <a:gridCol w="2171925">
                  <a:extLst>
                    <a:ext uri="{9D8B030D-6E8A-4147-A177-3AD203B41FA5}">
                      <a16:colId xmlns:a16="http://schemas.microsoft.com/office/drawing/2014/main" val="254484233"/>
                    </a:ext>
                  </a:extLst>
                </a:gridCol>
              </a:tblGrid>
              <a:tr h="353737">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Traditional </a:t>
                      </a:r>
                      <a:r>
                        <a:rPr lang="en-US" sz="1800" b="1" u="sng"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PHS </a:t>
                      </a:r>
                      <a:r>
                        <a:rPr lang="en-US" sz="18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Graduation Requirements</a:t>
                      </a:r>
                      <a:endParaRPr lang="en-US" sz="1800" dirty="0">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0992359"/>
                  </a:ext>
                </a:extLst>
              </a:tr>
              <a:tr h="707473">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Every student at Pickens High School, excluding those in special programs, is required to accumulate </a:t>
                      </a:r>
                      <a:r>
                        <a:rPr lang="en-US"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28 credits</a:t>
                      </a: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including required and elective classes, in order to be eligible for graduation.  The required credits for transfer students will be determined at the time of enrollment.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2180274"/>
                  </a:ext>
                </a:extLst>
              </a:tr>
              <a:tr h="5011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English</a:t>
                      </a:r>
                      <a:r>
                        <a:rPr lang="en-US" sz="14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 - 4 Credits Required Including: </a:t>
                      </a:r>
                      <a:endParaRPr lang="en-US" sz="140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Math</a:t>
                      </a:r>
                      <a:r>
                        <a:rPr lang="en-US" sz="14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 - 4 Credits Required Including: </a:t>
                      </a:r>
                      <a:endParaRPr lang="en-US" sz="140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Science</a:t>
                      </a:r>
                      <a:r>
                        <a:rPr lang="en-US" sz="14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 - 4 Credits Required Including: </a:t>
                      </a:r>
                      <a:endParaRPr lang="en-US" sz="140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Social Studies </a:t>
                      </a:r>
                      <a:r>
                        <a:rPr lang="en-US" sz="14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- 4 Credits Required Including: </a:t>
                      </a:r>
                      <a:endParaRPr lang="en-US" sz="1400" dirty="0">
                        <a:latin typeface="Calibri" panose="020F050202020403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84013908"/>
                  </a:ext>
                </a:extLst>
              </a:tr>
              <a:tr h="5961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9</a:t>
                      </a:r>
                      <a:r>
                        <a:rPr lang="en-US" sz="14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Grade Literature and Composition</a:t>
                      </a:r>
                      <a:endParaRPr lang="en-US" sz="14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Algebra I </a:t>
                      </a:r>
                      <a:r>
                        <a:rPr lang="en-US"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(EOC)</a:t>
                      </a:r>
                      <a:endPar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Physical Science or Physics</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American Government/Civics</a:t>
                      </a:r>
                      <a:endParaRPr lang="en-US" sz="1400" b="1" dirty="0">
                        <a:latin typeface="Calibri" panose="020F050202020403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837389"/>
                  </a:ext>
                </a:extLst>
              </a:tr>
              <a:tr h="5011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of World Literature and Composition</a:t>
                      </a: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Geometry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Biology </a:t>
                      </a:r>
                      <a:r>
                        <a:rPr lang="en-US"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(EOC)</a:t>
                      </a:r>
                      <a:endPar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World History</a:t>
                      </a:r>
                      <a:endParaRPr lang="en-US" sz="1400" dirty="0">
                        <a:latin typeface="Calibri" panose="020F050202020403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5875946"/>
                  </a:ext>
                </a:extLst>
              </a:tr>
              <a:tr h="5011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American Literature and Composition </a:t>
                      </a:r>
                      <a:r>
                        <a:rPr lang="en-US"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(EOC)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Algebra II</a:t>
                      </a:r>
                    </a:p>
                    <a:p>
                      <a:endParaRPr lang="en-US" sz="1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Environmental Science or AP, Chemistry or AP, or Earth Systems</a:t>
                      </a:r>
                      <a:endPar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US History </a:t>
                      </a:r>
                      <a:r>
                        <a:rPr lang="en-US"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(EOC)</a:t>
                      </a:r>
                    </a:p>
                    <a:p>
                      <a:endParaRPr lang="en-US" sz="1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9610612"/>
                  </a:ext>
                </a:extLst>
              </a:tr>
              <a:tr h="7410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 </a:t>
                      </a: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British Literature, PHS ELA Elective, or Approved 4</a:t>
                      </a:r>
                      <a:r>
                        <a:rPr lang="en-US" sz="12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a:t>
                      </a: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Dual Enrollment English Course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Additional Math Credit</a:t>
                      </a: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Must complete Algebra 1, 2 and Geometry before optional DE </a:t>
                      </a:r>
                      <a:r>
                        <a:rPr lang="en-US" sz="1400" dirty="0" err="1">
                          <a:latin typeface="Calibri" panose="020F0502020204030204" pitchFamily="34" charset="0"/>
                          <a:cs typeface="Calibri" panose="020F0502020204030204" pitchFamily="34" charset="0"/>
                        </a:rPr>
                        <a:t>maths</a:t>
                      </a:r>
                      <a:r>
                        <a:rPr lang="en-US" sz="1400" dirty="0">
                          <a:latin typeface="Calibri" panose="020F0502020204030204" pitchFamily="34" charset="0"/>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fontAlgn="base">
                        <a:lnSpc>
                          <a:spcPct val="107000"/>
                        </a:lnSpc>
                        <a:spcBef>
                          <a:spcPts val="0"/>
                        </a:spcBef>
                        <a:spcAft>
                          <a:spcPts val="0"/>
                        </a:spcAft>
                        <a:buSzPts val="1000"/>
                        <a:buFont typeface="Symbol" panose="05050102010706020507" pitchFamily="18" charset="2"/>
                        <a:buNone/>
                        <a:tabLst>
                          <a:tab pos="457200" algn="l"/>
                        </a:tabLst>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Additional Science Credit, Option- Certain approved CTAE Courses</a:t>
                      </a: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Economics</a:t>
                      </a:r>
                      <a:endParaRPr lang="en-US" sz="1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8775530"/>
                  </a:ext>
                </a:extLst>
              </a:tr>
              <a:tr h="3639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a:t>
                      </a:r>
                      <a:r>
                        <a:rPr lang="en-US" sz="1400" b="0" i="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a:t>
                      </a:r>
                      <a:r>
                        <a:rPr lang="en-US" sz="1400" b="0" i="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1 Credit</a:t>
                      </a:r>
                      <a:r>
                        <a:rPr lang="en-US" sz="1400" b="0" i="0" u="none"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400" b="0" i="0"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r>
                        <a:rPr lang="en-US" sz="1800" b="1"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rPr>
                        <a:t> </a:t>
                      </a:r>
                      <a:r>
                        <a:rPr lang="en-US" sz="1400" i="1" dirty="0">
                          <a:latin typeface="Calibri" panose="020F0502020204030204" pitchFamily="34" charset="0"/>
                          <a:cs typeface="Calibri" panose="020F0502020204030204" pitchFamily="34" charset="0"/>
                        </a:rPr>
                        <a:t>At least 3 units required from: Foreign Language and/or a Tech Career Prep class and/or Fine Arts </a:t>
                      </a:r>
                    </a:p>
                    <a:p>
                      <a:r>
                        <a:rPr lang="en-US" sz="1800" b="1"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rPr>
                        <a:t> </a:t>
                      </a:r>
                      <a:r>
                        <a:rPr lang="en-US" sz="1400" i="1" dirty="0">
                          <a:latin typeface="Calibri" panose="020F0502020204030204" pitchFamily="34" charset="0"/>
                          <a:cs typeface="Calibri" panose="020F0502020204030204" pitchFamily="34" charset="0"/>
                        </a:rPr>
                        <a:t>8 electives from any area.</a:t>
                      </a:r>
                    </a:p>
                    <a:p>
                      <a:endParaRPr lang="en-US" sz="1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rowSpan="2" gridSpan="2">
                  <a:txBody>
                    <a:bodyPr/>
                    <a:lstStyle/>
                    <a:p>
                      <a:pPr marL="0" marR="0" lvl="0" indent="0" algn="l" defTabSz="457200" rtl="0" eaLnBrk="1" fontAlgn="base" latinLnBrk="0" hangingPunct="1">
                        <a:lnSpc>
                          <a:spcPct val="107000"/>
                        </a:lnSpc>
                        <a:spcBef>
                          <a:spcPts val="0"/>
                        </a:spcBef>
                        <a:spcAft>
                          <a:spcPts val="0"/>
                        </a:spcAft>
                        <a:buClrTx/>
                        <a:buSzPts val="1000"/>
                        <a:buFont typeface="Symbol" panose="05050102010706020507" pitchFamily="18" charset="2"/>
                        <a:buNone/>
                        <a:tabLst>
                          <a:tab pos="457200" algn="l"/>
                        </a:tabLst>
                        <a:defRPr/>
                      </a:pPr>
                      <a:r>
                        <a:rPr lang="en-US" sz="1300" dirty="0">
                          <a:solidFill>
                            <a:schemeClr val="tx1"/>
                          </a:solidFill>
                          <a:latin typeface="Calibri" panose="020F0502020204030204" pitchFamily="34" charset="0"/>
                          <a:cs typeface="Calibri" panose="020F0502020204030204" pitchFamily="34" charset="0"/>
                        </a:rPr>
                        <a:t>Foreign (Modern) language is </a:t>
                      </a:r>
                      <a:r>
                        <a:rPr lang="en-US" sz="1300" b="1" i="1" u="sng" dirty="0">
                          <a:solidFill>
                            <a:srgbClr val="FF0000"/>
                          </a:solidFill>
                          <a:latin typeface="Calibri" panose="020F0502020204030204" pitchFamily="34" charset="0"/>
                          <a:cs typeface="Calibri" panose="020F0502020204030204" pitchFamily="34" charset="0"/>
                        </a:rPr>
                        <a:t>NOT</a:t>
                      </a:r>
                      <a:r>
                        <a:rPr lang="en-US" sz="1300" b="1" i="1" u="none" dirty="0">
                          <a:solidFill>
                            <a:schemeClr val="tx1"/>
                          </a:solidFill>
                          <a:latin typeface="Calibri" panose="020F0502020204030204" pitchFamily="34" charset="0"/>
                          <a:cs typeface="Calibri" panose="020F0502020204030204" pitchFamily="34" charset="0"/>
                        </a:rPr>
                        <a:t> </a:t>
                      </a:r>
                      <a:r>
                        <a:rPr lang="en-US" sz="1300" dirty="0">
                          <a:solidFill>
                            <a:schemeClr val="tx1"/>
                          </a:solidFill>
                          <a:latin typeface="Calibri" panose="020F0502020204030204" pitchFamily="34" charset="0"/>
                          <a:cs typeface="Calibri" panose="020F0502020204030204" pitchFamily="34" charset="0"/>
                        </a:rPr>
                        <a:t>required to graduate, however, students planning to enter or transfer into a University System of Georgia institution </a:t>
                      </a:r>
                      <a:r>
                        <a:rPr lang="en-US" sz="1300" b="1" dirty="0">
                          <a:solidFill>
                            <a:schemeClr val="tx1"/>
                          </a:solidFill>
                          <a:latin typeface="Calibri" panose="020F0502020204030204" pitchFamily="34" charset="0"/>
                          <a:cs typeface="Calibri" panose="020F0502020204030204" pitchFamily="34" charset="0"/>
                        </a:rPr>
                        <a:t>must </a:t>
                      </a:r>
                      <a:r>
                        <a:rPr lang="en-US" sz="1300" dirty="0">
                          <a:solidFill>
                            <a:schemeClr val="tx1"/>
                          </a:solidFill>
                          <a:latin typeface="Calibri" panose="020F0502020204030204" pitchFamily="34" charset="0"/>
                          <a:cs typeface="Calibri" panose="020F0502020204030204" pitchFamily="34" charset="0"/>
                        </a:rPr>
                        <a:t>take two units of the same foreign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hMerge="1">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886553"/>
                  </a:ext>
                </a:extLst>
              </a:tr>
              <a:tr h="5011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½ Credit-</a:t>
                      </a:r>
                      <a:r>
                        <a:rPr lang="en-US" sz="1400" b="1" i="1" u="none"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4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Health, +  </a:t>
                      </a:r>
                      <a:r>
                        <a:rPr lang="en-US"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½ Credit- </a:t>
                      </a:r>
                      <a:r>
                        <a:rPr lang="en-US" sz="14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Personal Fitness </a:t>
                      </a:r>
                      <a:endParaRPr lang="en-US" sz="1400" b="0" i="0"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pPr marL="0" marR="0" lvl="0" indent="0" fontAlgn="base">
                        <a:lnSpc>
                          <a:spcPct val="107000"/>
                        </a:lnSpc>
                        <a:spcBef>
                          <a:spcPts val="0"/>
                        </a:spcBef>
                        <a:spcAft>
                          <a:spcPts val="0"/>
                        </a:spcAft>
                        <a:buSzPts val="1000"/>
                        <a:buFont typeface="Symbol" panose="05050102010706020507" pitchFamily="18" charset="2"/>
                        <a:buNone/>
                        <a:tabLst>
                          <a:tab pos="457200" algn="l"/>
                        </a:tabLst>
                      </a:pP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86649"/>
                  </a:ext>
                </a:extLst>
              </a:tr>
            </a:tbl>
          </a:graphicData>
        </a:graphic>
      </p:graphicFrame>
      <p:sp>
        <p:nvSpPr>
          <p:cNvPr id="8" name="TextBox 7">
            <a:extLst>
              <a:ext uri="{FF2B5EF4-FFF2-40B4-BE49-F238E27FC236}">
                <a16:creationId xmlns:a16="http://schemas.microsoft.com/office/drawing/2014/main" id="{2A6C41C9-B68B-4920-9150-F4D4563F7726}"/>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p:nvSpPr>
          <p:cNvPr id="4" name="Rectangle: Rounded Corners 3">
            <a:extLst>
              <a:ext uri="{FF2B5EF4-FFF2-40B4-BE49-F238E27FC236}">
                <a16:creationId xmlns:a16="http://schemas.microsoft.com/office/drawing/2014/main" id="{B1CCD3BB-0871-496D-88D5-F278C5B191D9}"/>
              </a:ext>
            </a:extLst>
          </p:cNvPr>
          <p:cNvSpPr/>
          <p:nvPr/>
        </p:nvSpPr>
        <p:spPr>
          <a:xfrm>
            <a:off x="8905461" y="1"/>
            <a:ext cx="3286538" cy="1417982"/>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a:solidFill>
                  <a:srgbClr val="FF0000"/>
                </a:solidFill>
              </a:rPr>
              <a:t>NEW ECONOMICS REQUIREMENT: </a:t>
            </a:r>
            <a:r>
              <a:rPr lang="en-US" sz="1300" b="1" dirty="0">
                <a:solidFill>
                  <a:schemeClr val="tx1"/>
                </a:solidFill>
              </a:rPr>
              <a:t>Students entering the 9th grade in the 2022-2023 school year and beyond must successfully complete and pass Personal Finance and Economics.</a:t>
            </a:r>
          </a:p>
        </p:txBody>
      </p:sp>
      <p:sp>
        <p:nvSpPr>
          <p:cNvPr id="5" name="Star: 5 Points 4">
            <a:extLst>
              <a:ext uri="{FF2B5EF4-FFF2-40B4-BE49-F238E27FC236}">
                <a16:creationId xmlns:a16="http://schemas.microsoft.com/office/drawing/2014/main" id="{40013111-9848-42F6-8E5B-9C5BA5DAAD04}"/>
              </a:ext>
            </a:extLst>
          </p:cNvPr>
          <p:cNvSpPr/>
          <p:nvPr/>
        </p:nvSpPr>
        <p:spPr>
          <a:xfrm>
            <a:off x="8534400" y="139459"/>
            <a:ext cx="477078" cy="43732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62FBDFC-16E9-4B9E-8B14-CB67C0D93C7F}"/>
              </a:ext>
            </a:extLst>
          </p:cNvPr>
          <p:cNvSpPr/>
          <p:nvPr/>
        </p:nvSpPr>
        <p:spPr>
          <a:xfrm>
            <a:off x="838272" y="551158"/>
            <a:ext cx="1116626" cy="5945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Previously Option A</a:t>
            </a:r>
          </a:p>
        </p:txBody>
      </p:sp>
    </p:spTree>
    <p:extLst>
      <p:ext uri="{BB962C8B-B14F-4D97-AF65-F5344CB8AC3E}">
        <p14:creationId xmlns:p14="http://schemas.microsoft.com/office/powerpoint/2010/main" val="239195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25339" y="1355294"/>
            <a:ext cx="8791300" cy="3693319"/>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“Traditional” Dual Enrollment:</a:t>
            </a:r>
          </a:p>
          <a:p>
            <a:pPr algn="ct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Pickens High School follows the federal requirements of End of Course Assessments (EOCs).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highlight>
                  <a:srgbClr val="FFFF00"/>
                </a:highlight>
                <a:latin typeface="Calibri" panose="020F0502020204030204" pitchFamily="34" charset="0"/>
                <a:cs typeface="Calibri" panose="020F0502020204030204" pitchFamily="34" charset="0"/>
              </a:rPr>
              <a:t>The federal EOC requirements can change </a:t>
            </a:r>
            <a:r>
              <a:rPr lang="en-US" b="1" i="1" dirty="0">
                <a:solidFill>
                  <a:srgbClr val="FF0000"/>
                </a:solidFill>
                <a:highlight>
                  <a:srgbClr val="FFFF00"/>
                </a:highlight>
                <a:latin typeface="Calibri" panose="020F0502020204030204" pitchFamily="34" charset="0"/>
                <a:cs typeface="Calibri" panose="020F0502020204030204" pitchFamily="34" charset="0"/>
              </a:rPr>
              <a:t>with little to no warning</a:t>
            </a:r>
            <a:r>
              <a:rPr lang="en-US" dirty="0">
                <a:highlight>
                  <a:srgbClr val="FFFF00"/>
                </a:highlight>
                <a:latin typeface="Calibri" panose="020F0502020204030204" pitchFamily="34" charset="0"/>
                <a:cs typeface="Calibri" panose="020F0502020204030204" pitchFamily="34" charset="0"/>
              </a:rPr>
              <a:t>, thus altering a student’s graduation plan to meet the EOC requirements. Dual Enrollment courses can be impacted in some cases.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Although Pickens High School make all attempts to prevent EOC issues, Pickens High School is not responsible for any changes that could potentially have to be made to the student’s graduation plan to meet the EOC requirements.  </a:t>
            </a:r>
          </a:p>
          <a:p>
            <a:pPr marL="285750" indent="-285750">
              <a:buFont typeface="Arial" panose="020B0604020202020204" pitchFamily="34" charset="0"/>
              <a:buChar char="•"/>
            </a:pPr>
            <a:endParaRPr lang="en-US" b="1" i="1"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7</a:t>
            </a:fld>
            <a:endParaRPr lang="en-US" sz="1400" b="1" dirty="0">
              <a:solidFill>
                <a:schemeClr val="tx1"/>
              </a:solidFill>
            </a:endParaRPr>
          </a:p>
        </p:txBody>
      </p:sp>
      <p:sp>
        <p:nvSpPr>
          <p:cNvPr id="8" name="TextBox 7">
            <a:extLst>
              <a:ext uri="{FF2B5EF4-FFF2-40B4-BE49-F238E27FC236}">
                <a16:creationId xmlns:a16="http://schemas.microsoft.com/office/drawing/2014/main" id="{7B122AD3-2625-409B-A25A-4424FA441A2F}"/>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703407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55819" y="1345134"/>
            <a:ext cx="8791300" cy="5355312"/>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Who is </a:t>
            </a:r>
            <a:r>
              <a:rPr lang="en-US" b="1" i="1" dirty="0">
                <a:solidFill>
                  <a:srgbClr val="FF0000"/>
                </a:solidFill>
                <a:latin typeface="Calibri" panose="020F0502020204030204" pitchFamily="34" charset="0"/>
                <a:cs typeface="Calibri" panose="020F0502020204030204" pitchFamily="34" charset="0"/>
              </a:rPr>
              <a:t>eligible</a:t>
            </a:r>
            <a:r>
              <a:rPr lang="en-US" b="1" i="1" dirty="0">
                <a:latin typeface="Calibri" panose="020F0502020204030204" pitchFamily="34" charset="0"/>
                <a:cs typeface="Calibri" panose="020F0502020204030204" pitchFamily="34" charset="0"/>
              </a:rPr>
              <a:t> to participate in the Dual Enrollment funding Program?</a:t>
            </a:r>
          </a:p>
          <a:p>
            <a:pPr algn="ct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9th Graders are </a:t>
            </a:r>
            <a:r>
              <a:rPr lang="en-US" b="1" i="1" u="sng" dirty="0">
                <a:solidFill>
                  <a:srgbClr val="FF0000"/>
                </a:solidFill>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eligible to participate in the Dual Enrollment funding Program.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10th Graders: Eligible students may enroll in any approved Career, Technical and Agricultural Education (CTAE- Welding, Automotive, etc.) courses listed on the Course Directory at a participating TCSG institution.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10th Graders with a minimum SAT score of 1200 or minimum ACT composite score of 26 in a single national test administration, may enroll in any approved courses listed on the Course Directory at a TCSG, USG or private eligible participating postsecondary institution.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11th &amp; 12th Graders: Eligible students may take any approved Dual Enrollment courses listed on the Course Directory, at an eligible participating postsecondary institution (USG, TCSG or private).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b="1" dirty="0">
                <a:solidFill>
                  <a:srgbClr val="FF0000"/>
                </a:solidFill>
                <a:latin typeface="Calibri" panose="020F0502020204030204" pitchFamily="34" charset="0"/>
                <a:cs typeface="Calibri" panose="020F0502020204030204" pitchFamily="34" charset="0"/>
              </a:rPr>
              <a:t>Eligible</a:t>
            </a:r>
            <a:r>
              <a:rPr lang="en-US" dirty="0">
                <a:latin typeface="Calibri" panose="020F0502020204030204" pitchFamily="34" charset="0"/>
                <a:cs typeface="Calibri" panose="020F0502020204030204" pitchFamily="34" charset="0"/>
              </a:rPr>
              <a:t> = Meets college entrance requirements, on track to graduate, and meeting all requirements as established by </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8</a:t>
            </a:fld>
            <a:endParaRPr lang="en-US" sz="1400" b="1" dirty="0">
              <a:solidFill>
                <a:schemeClr val="tx1"/>
              </a:solidFill>
            </a:endParaRPr>
          </a:p>
        </p:txBody>
      </p:sp>
      <p:sp>
        <p:nvSpPr>
          <p:cNvPr id="8" name="TextBox 7">
            <a:extLst>
              <a:ext uri="{FF2B5EF4-FFF2-40B4-BE49-F238E27FC236}">
                <a16:creationId xmlns:a16="http://schemas.microsoft.com/office/drawing/2014/main" id="{E7C1CAA9-E45C-45E4-8965-E4C2DC6D2F9F}"/>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Tree>
    <p:extLst>
      <p:ext uri="{BB962C8B-B14F-4D97-AF65-F5344CB8AC3E}">
        <p14:creationId xmlns:p14="http://schemas.microsoft.com/office/powerpoint/2010/main" val="118226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25339" y="1355294"/>
            <a:ext cx="8791300" cy="1477328"/>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How many hours of college credit will the Georgia Dual Enrollment program fund?</a:t>
            </a:r>
          </a:p>
          <a:p>
            <a:pPr algn="ct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State Dual Enrollment regulations allow funding for </a:t>
            </a:r>
            <a:r>
              <a:rPr lang="en-US" b="1" dirty="0">
                <a:latin typeface="Calibri" panose="020F0502020204030204" pitchFamily="34" charset="0"/>
                <a:cs typeface="Calibri" panose="020F0502020204030204" pitchFamily="34" charset="0"/>
              </a:rPr>
              <a:t>30 semester hours </a:t>
            </a:r>
            <a:r>
              <a:rPr lang="en-US" dirty="0">
                <a:latin typeface="Calibri" panose="020F0502020204030204" pitchFamily="34" charset="0"/>
                <a:cs typeface="Calibri" panose="020F0502020204030204" pitchFamily="34" charset="0"/>
              </a:rPr>
              <a:t> of attempted college credit.</a:t>
            </a:r>
          </a:p>
          <a:p>
            <a:pPr marL="457200" indent="-45720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9</a:t>
            </a:fld>
            <a:endParaRPr lang="en-US" sz="1400" b="1" dirty="0">
              <a:solidFill>
                <a:schemeClr val="tx1"/>
              </a:solidFill>
            </a:endParaRPr>
          </a:p>
        </p:txBody>
      </p:sp>
      <p:sp>
        <p:nvSpPr>
          <p:cNvPr id="8" name="TextBox 7">
            <a:extLst>
              <a:ext uri="{FF2B5EF4-FFF2-40B4-BE49-F238E27FC236}">
                <a16:creationId xmlns:a16="http://schemas.microsoft.com/office/drawing/2014/main" id="{1A5B1FDB-5E24-4739-9CA1-8EBB63BE9BBB}"/>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p:nvSpPr>
          <p:cNvPr id="9" name="TextBox 8">
            <a:extLst>
              <a:ext uri="{FF2B5EF4-FFF2-40B4-BE49-F238E27FC236}">
                <a16:creationId xmlns:a16="http://schemas.microsoft.com/office/drawing/2014/main" id="{3112CD74-E931-4416-BBF4-C39A4C7876C5}"/>
              </a:ext>
            </a:extLst>
          </p:cNvPr>
          <p:cNvSpPr txBox="1"/>
          <p:nvPr/>
        </p:nvSpPr>
        <p:spPr>
          <a:xfrm>
            <a:off x="1025339" y="3194382"/>
            <a:ext cx="8791300" cy="2308324"/>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What options are available after a student reaches the Dual Enrollment 30 Credit Hour Funding Cap?</a:t>
            </a:r>
          </a:p>
          <a:p>
            <a:r>
              <a:rPr lang="en-US"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b="1" i="1" dirty="0">
                <a:latin typeface="Calibri" panose="020F0502020204030204" pitchFamily="34" charset="0"/>
                <a:cs typeface="Calibri" panose="020F0502020204030204" pitchFamily="34" charset="0"/>
              </a:rPr>
              <a:t>“Traditional” </a:t>
            </a:r>
            <a:r>
              <a:rPr lang="en-US" i="1" dirty="0">
                <a:latin typeface="Calibri" panose="020F0502020204030204" pitchFamily="34" charset="0"/>
                <a:cs typeface="Calibri" panose="020F0502020204030204" pitchFamily="34" charset="0"/>
              </a:rPr>
              <a:t>Dual Enrollment students will not receive Dual Enrollment funding after the 30 hour cap is reached.</a:t>
            </a:r>
          </a:p>
          <a:p>
            <a:pPr marL="285750" indent="-285750">
              <a:buFont typeface="Arial" panose="020B0604020202020204" pitchFamily="34" charset="0"/>
              <a:buChar char="•"/>
            </a:pPr>
            <a:endParaRPr lang="en-US"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“Traditional” Dual Enrollment students can self-pay for additional courses.</a:t>
            </a:r>
          </a:p>
          <a:p>
            <a:pPr marL="285750" indent="-285750">
              <a:buFont typeface="Arial" panose="020B0604020202020204" pitchFamily="34" charset="0"/>
              <a:buChar char="•"/>
            </a:pPr>
            <a:endParaRPr lang="en-US"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4022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14840</TotalTime>
  <Words>5836</Words>
  <Application>Microsoft Office PowerPoint</Application>
  <PresentationFormat>Widescreen</PresentationFormat>
  <Paragraphs>561</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-apple-system</vt:lpstr>
      <vt:lpstr>Arial</vt:lpstr>
      <vt:lpstr>Calibri</vt:lpstr>
      <vt:lpstr>Courier New</vt:lpstr>
      <vt:lpstr>Symbol</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Bell</dc:creator>
  <cp:lastModifiedBy>Daniel Bell</cp:lastModifiedBy>
  <cp:revision>486</cp:revision>
  <dcterms:created xsi:type="dcterms:W3CDTF">2020-08-24T18:30:46Z</dcterms:created>
  <dcterms:modified xsi:type="dcterms:W3CDTF">2023-09-11T19:32:59Z</dcterms:modified>
</cp:coreProperties>
</file>